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299" r:id="rId3"/>
    <p:sldId id="377" r:id="rId4"/>
    <p:sldId id="378" r:id="rId5"/>
    <p:sldId id="259" r:id="rId6"/>
    <p:sldId id="260" r:id="rId7"/>
    <p:sldId id="389" r:id="rId8"/>
    <p:sldId id="390" r:id="rId9"/>
    <p:sldId id="448" r:id="rId10"/>
    <p:sldId id="449" r:id="rId11"/>
    <p:sldId id="423" r:id="rId12"/>
    <p:sldId id="419" r:id="rId13"/>
    <p:sldId id="420" r:id="rId14"/>
    <p:sldId id="421" r:id="rId15"/>
    <p:sldId id="382" r:id="rId16"/>
    <p:sldId id="391" r:id="rId17"/>
    <p:sldId id="393" r:id="rId18"/>
    <p:sldId id="428" r:id="rId19"/>
    <p:sldId id="433" r:id="rId20"/>
    <p:sldId id="429" r:id="rId21"/>
    <p:sldId id="443" r:id="rId22"/>
    <p:sldId id="366" r:id="rId23"/>
    <p:sldId id="358" r:id="rId24"/>
    <p:sldId id="445" r:id="rId25"/>
    <p:sldId id="282" r:id="rId26"/>
    <p:sldId id="283" r:id="rId27"/>
    <p:sldId id="284" r:id="rId28"/>
    <p:sldId id="280" r:id="rId29"/>
    <p:sldId id="308" r:id="rId30"/>
    <p:sldId id="309" r:id="rId31"/>
    <p:sldId id="45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4FBC9-D170-48AE-814F-03DDA92F062F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36543E-AAA2-4481-9AB2-0F2A76A32BD6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 w="38100"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মূলধন জাতীয়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812008F-9872-4A97-AF2E-3DA2F39E154F}" type="parTrans" cxnId="{C189BDC9-AA05-4E22-94AE-3C0C75DDE300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6F131A5-EB5A-4E95-9267-89A3A01AB04C}" type="sibTrans" cxnId="{C189BDC9-AA05-4E22-94AE-3C0C75DDE300}">
      <dgm:prSet/>
      <dgm:spPr/>
      <dgm:t>
        <a:bodyPr/>
        <a:lstStyle/>
        <a:p>
          <a:endParaRPr lang="en-US"/>
        </a:p>
      </dgm:t>
    </dgm:pt>
    <dgm:pt modelId="{D47A4A2D-7AFC-4C45-A25E-96D7C942244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 w="38100"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ব্যয়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1742008-4124-4BF6-B40B-D8800FC5A154}" type="parTrans" cxnId="{9BC0C69D-71FE-4824-BA09-12589D65435B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94C7D8B-95E0-49AD-9C7A-E6D0385A8736}" type="sibTrans" cxnId="{9BC0C69D-71FE-4824-BA09-12589D65435B}">
      <dgm:prSet/>
      <dgm:spPr/>
      <dgm:t>
        <a:bodyPr/>
        <a:lstStyle/>
        <a:p>
          <a:endParaRPr lang="en-US"/>
        </a:p>
      </dgm:t>
    </dgm:pt>
    <dgm:pt modelId="{32152989-074F-4046-AE0D-518EE3ECAC47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 w="38100"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মুনাফা জাতীয়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FEFB74F-5E66-494A-9F8E-0E336EA58B53}" type="parTrans" cxnId="{EA7F9758-307C-474A-AE54-E21AFF327FDA}">
      <dgm:prSet/>
      <dgm:spPr>
        <a:ln w="571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53469703-E293-4E72-A6B2-691C4E71DA7B}" type="sibTrans" cxnId="{EA7F9758-307C-474A-AE54-E21AFF327FDA}">
      <dgm:prSet/>
      <dgm:spPr/>
      <dgm:t>
        <a:bodyPr/>
        <a:lstStyle/>
        <a:p>
          <a:endParaRPr lang="en-US"/>
        </a:p>
      </dgm:t>
    </dgm:pt>
    <dgm:pt modelId="{929C98CD-FE84-459A-AFFF-EEC7ADE912B4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2060"/>
        </a:solidFill>
        <a:ln w="38100"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লেনদেন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087D1D3-C35F-45E4-9134-C3F761027A9E}" type="sibTrans" cxnId="{131B7D66-BFE2-4765-8721-F6D2BDC3AA19}">
      <dgm:prSet/>
      <dgm:spPr/>
      <dgm:t>
        <a:bodyPr/>
        <a:lstStyle/>
        <a:p>
          <a:endParaRPr lang="en-US"/>
        </a:p>
      </dgm:t>
    </dgm:pt>
    <dgm:pt modelId="{4EDB4D42-1F93-41F8-9B59-4BB05BF7C96F}" type="parTrans" cxnId="{131B7D66-BFE2-4765-8721-F6D2BDC3AA19}">
      <dgm:prSet/>
      <dgm:spPr/>
      <dgm:t>
        <a:bodyPr/>
        <a:lstStyle/>
        <a:p>
          <a:endParaRPr lang="en-US"/>
        </a:p>
      </dgm:t>
    </dgm:pt>
    <dgm:pt modelId="{0CCA92C9-FBFC-4117-ACD4-2F07F3DF539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 w="38100"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dirty="0">
              <a:latin typeface="NikoshBAN" pitchFamily="2" charset="0"/>
              <a:cs typeface="NikoshBAN" pitchFamily="2" charset="0"/>
            </a:rPr>
            <a:t>/</a:t>
          </a:r>
          <a:r>
            <a:rPr lang="en-US" dirty="0" err="1">
              <a:latin typeface="NikoshBAN" pitchFamily="2" charset="0"/>
              <a:cs typeface="NikoshBAN" pitchFamily="2" charset="0"/>
            </a:rPr>
            <a:t>আয়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C982E82-A88A-49B7-B8DC-194BD78E0A76}" type="sibTrans" cxnId="{D26AB4A5-03AF-4EB8-A1DA-74EA00FB795A}">
      <dgm:prSet/>
      <dgm:spPr/>
      <dgm:t>
        <a:bodyPr/>
        <a:lstStyle/>
        <a:p>
          <a:endParaRPr lang="en-US"/>
        </a:p>
      </dgm:t>
    </dgm:pt>
    <dgm:pt modelId="{06E3B760-10E8-4405-A78B-B2491AB8D5F9}" type="parTrans" cxnId="{D26AB4A5-03AF-4EB8-A1DA-74EA00FB795A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29AFB1EF-C85F-47BF-935C-456BA213ABD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dirty="0">
              <a:latin typeface="NikoshBAN" pitchFamily="2" charset="0"/>
              <a:cs typeface="NikoshBAN" pitchFamily="2" charset="0"/>
            </a:rPr>
            <a:t>/</a:t>
          </a:r>
          <a:r>
            <a:rPr lang="en-US" dirty="0" err="1">
              <a:latin typeface="NikoshBAN" pitchFamily="2" charset="0"/>
              <a:cs typeface="NikoshBAN" pitchFamily="2" charset="0"/>
            </a:rPr>
            <a:t>আয়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493236C-3001-4830-938E-7C35447A98D6}" type="sibTrans" cxnId="{102F5D7F-BB68-4854-9769-FCD79DE6D204}">
      <dgm:prSet/>
      <dgm:spPr/>
      <dgm:t>
        <a:bodyPr/>
        <a:lstStyle/>
        <a:p>
          <a:endParaRPr lang="en-US"/>
        </a:p>
      </dgm:t>
    </dgm:pt>
    <dgm:pt modelId="{CAB816A9-9694-4006-BDD5-27A09D459C40}" type="parTrans" cxnId="{102F5D7F-BB68-4854-9769-FCD79DE6D204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5018798-8062-4885-A9B0-E1E08E7CB68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noFill/>
        </a:ln>
        <a:effectLst>
          <a:glow rad="228600">
            <a:schemeClr val="accent4">
              <a:satMod val="175000"/>
              <a:alpha val="40000"/>
            </a:schemeClr>
          </a:glow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dirty="0">
              <a:latin typeface="NikoshBAN" pitchFamily="2" charset="0"/>
              <a:cs typeface="NikoshBAN" pitchFamily="2" charset="0"/>
            </a:rPr>
            <a:t>ব্যয়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C3E6170-00D2-4A08-BB54-F18C3D5915AF}" type="parTrans" cxnId="{DF7A8B8C-2C2E-4095-84E4-513E49DFC674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C762D1E-2DCE-4CFB-AA9A-84FB84B608DF}" type="sibTrans" cxnId="{DF7A8B8C-2C2E-4095-84E4-513E49DFC674}">
      <dgm:prSet/>
      <dgm:spPr/>
      <dgm:t>
        <a:bodyPr/>
        <a:lstStyle/>
        <a:p>
          <a:endParaRPr lang="en-US"/>
        </a:p>
      </dgm:t>
    </dgm:pt>
    <dgm:pt modelId="{9937E64C-FF1C-403E-9F68-78B9680030DE}" type="pres">
      <dgm:prSet presAssocID="{DC94FBC9-D170-48AE-814F-03DDA92F062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A64B550-7243-4CFB-9770-E61F0D26D331}" type="pres">
      <dgm:prSet presAssocID="{DC94FBC9-D170-48AE-814F-03DDA92F062F}" presName="hierFlow" presStyleCnt="0"/>
      <dgm:spPr/>
    </dgm:pt>
    <dgm:pt modelId="{6B506CFD-A402-411F-B75D-FE9BA9599B6A}" type="pres">
      <dgm:prSet presAssocID="{DC94FBC9-D170-48AE-814F-03DDA92F062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8016E54-30CB-454F-9A99-3085F2EE0776}" type="pres">
      <dgm:prSet presAssocID="{929C98CD-FE84-459A-AFFF-EEC7ADE912B4}" presName="Name14" presStyleCnt="0"/>
      <dgm:spPr/>
    </dgm:pt>
    <dgm:pt modelId="{456AEC5E-5B5D-4B53-B2B2-5E2701FE1B17}" type="pres">
      <dgm:prSet presAssocID="{929C98CD-FE84-459A-AFFF-EEC7ADE912B4}" presName="level1Shape" presStyleLbl="node0" presStyleIdx="0" presStyleCnt="1">
        <dgm:presLayoutVars>
          <dgm:chPref val="3"/>
        </dgm:presLayoutVars>
      </dgm:prSet>
      <dgm:spPr/>
    </dgm:pt>
    <dgm:pt modelId="{11985FCF-309C-418D-8B0D-B772C2B06984}" type="pres">
      <dgm:prSet presAssocID="{929C98CD-FE84-459A-AFFF-EEC7ADE912B4}" presName="hierChild2" presStyleCnt="0"/>
      <dgm:spPr/>
    </dgm:pt>
    <dgm:pt modelId="{D811B6F6-2764-4B35-BB2F-ABC4B6760024}" type="pres">
      <dgm:prSet presAssocID="{6812008F-9872-4A97-AF2E-3DA2F39E154F}" presName="Name19" presStyleLbl="parChTrans1D2" presStyleIdx="0" presStyleCnt="2"/>
      <dgm:spPr/>
    </dgm:pt>
    <dgm:pt modelId="{1E406C66-7B84-4EE6-BD59-D5D2EC918FA2}" type="pres">
      <dgm:prSet presAssocID="{7536543E-AAA2-4481-9AB2-0F2A76A32BD6}" presName="Name21" presStyleCnt="0"/>
      <dgm:spPr/>
    </dgm:pt>
    <dgm:pt modelId="{7B2E569A-1224-4D7F-A3E2-F9C67C105F16}" type="pres">
      <dgm:prSet presAssocID="{7536543E-AAA2-4481-9AB2-0F2A76A32BD6}" presName="level2Shape" presStyleLbl="node2" presStyleIdx="0" presStyleCnt="2" custScaleX="147585"/>
      <dgm:spPr/>
    </dgm:pt>
    <dgm:pt modelId="{C52083BE-B0E7-49EC-822A-4C6746DD5627}" type="pres">
      <dgm:prSet presAssocID="{7536543E-AAA2-4481-9AB2-0F2A76A32BD6}" presName="hierChild3" presStyleCnt="0"/>
      <dgm:spPr/>
    </dgm:pt>
    <dgm:pt modelId="{333F8AAE-D62D-4C50-9CFC-280A493C01C0}" type="pres">
      <dgm:prSet presAssocID="{06E3B760-10E8-4405-A78B-B2491AB8D5F9}" presName="Name19" presStyleLbl="parChTrans1D3" presStyleIdx="0" presStyleCnt="4"/>
      <dgm:spPr/>
    </dgm:pt>
    <dgm:pt modelId="{D21F8F82-41F5-4438-9661-C47915BD0B78}" type="pres">
      <dgm:prSet presAssocID="{0CCA92C9-FBFC-4117-ACD4-2F07F3DF5392}" presName="Name21" presStyleCnt="0"/>
      <dgm:spPr/>
    </dgm:pt>
    <dgm:pt modelId="{E4915D9F-5F2F-4F70-8D33-AB62EB996613}" type="pres">
      <dgm:prSet presAssocID="{0CCA92C9-FBFC-4117-ACD4-2F07F3DF5392}" presName="level2Shape" presStyleLbl="node3" presStyleIdx="0" presStyleCnt="4"/>
      <dgm:spPr/>
    </dgm:pt>
    <dgm:pt modelId="{3D471CEE-AC58-44EC-AB3D-795787AED342}" type="pres">
      <dgm:prSet presAssocID="{0CCA92C9-FBFC-4117-ACD4-2F07F3DF5392}" presName="hierChild3" presStyleCnt="0"/>
      <dgm:spPr/>
    </dgm:pt>
    <dgm:pt modelId="{8071A864-E8F5-4C0D-A0FD-5095E43EDF31}" type="pres">
      <dgm:prSet presAssocID="{C1742008-4124-4BF6-B40B-D8800FC5A154}" presName="Name19" presStyleLbl="parChTrans1D3" presStyleIdx="1" presStyleCnt="4"/>
      <dgm:spPr/>
    </dgm:pt>
    <dgm:pt modelId="{33073D6B-F789-487F-89C8-AB01C6736C37}" type="pres">
      <dgm:prSet presAssocID="{D47A4A2D-7AFC-4C45-A25E-96D7C942244A}" presName="Name21" presStyleCnt="0"/>
      <dgm:spPr/>
    </dgm:pt>
    <dgm:pt modelId="{2EC0D5D0-DF17-499F-9A84-47F6EB056B8F}" type="pres">
      <dgm:prSet presAssocID="{D47A4A2D-7AFC-4C45-A25E-96D7C942244A}" presName="level2Shape" presStyleLbl="node3" presStyleIdx="1" presStyleCnt="4"/>
      <dgm:spPr/>
    </dgm:pt>
    <dgm:pt modelId="{AF7196D3-935A-4C65-BFA2-6D0C495AB71F}" type="pres">
      <dgm:prSet presAssocID="{D47A4A2D-7AFC-4C45-A25E-96D7C942244A}" presName="hierChild3" presStyleCnt="0"/>
      <dgm:spPr/>
    </dgm:pt>
    <dgm:pt modelId="{16FE2CE0-0EFD-4106-9640-6ACEA7A46B94}" type="pres">
      <dgm:prSet presAssocID="{EFEFB74F-5E66-494A-9F8E-0E336EA58B53}" presName="Name19" presStyleLbl="parChTrans1D2" presStyleIdx="1" presStyleCnt="2"/>
      <dgm:spPr/>
    </dgm:pt>
    <dgm:pt modelId="{B242061B-C583-4546-9B73-281D843A2944}" type="pres">
      <dgm:prSet presAssocID="{32152989-074F-4046-AE0D-518EE3ECAC47}" presName="Name21" presStyleCnt="0"/>
      <dgm:spPr/>
    </dgm:pt>
    <dgm:pt modelId="{71A536B8-1386-4FB3-AD56-68C6090936E4}" type="pres">
      <dgm:prSet presAssocID="{32152989-074F-4046-AE0D-518EE3ECAC47}" presName="level2Shape" presStyleLbl="node2" presStyleIdx="1" presStyleCnt="2" custScaleX="138563"/>
      <dgm:spPr/>
    </dgm:pt>
    <dgm:pt modelId="{35EF512E-B9CB-4AC7-9B8F-711587101E23}" type="pres">
      <dgm:prSet presAssocID="{32152989-074F-4046-AE0D-518EE3ECAC47}" presName="hierChild3" presStyleCnt="0"/>
      <dgm:spPr/>
    </dgm:pt>
    <dgm:pt modelId="{BB07BD6B-EA34-44AD-A61A-4F4E31342130}" type="pres">
      <dgm:prSet presAssocID="{CAB816A9-9694-4006-BDD5-27A09D459C40}" presName="Name19" presStyleLbl="parChTrans1D3" presStyleIdx="2" presStyleCnt="4"/>
      <dgm:spPr/>
    </dgm:pt>
    <dgm:pt modelId="{73E373D5-6E65-4F4D-8760-E395BC11F521}" type="pres">
      <dgm:prSet presAssocID="{29AFB1EF-C85F-47BF-935C-456BA213ABD2}" presName="Name21" presStyleCnt="0"/>
      <dgm:spPr/>
    </dgm:pt>
    <dgm:pt modelId="{6B53295A-2CC5-4E69-8055-50B0E35CFCB0}" type="pres">
      <dgm:prSet presAssocID="{29AFB1EF-C85F-47BF-935C-456BA213ABD2}" presName="level2Shape" presStyleLbl="node3" presStyleIdx="2" presStyleCnt="4"/>
      <dgm:spPr/>
    </dgm:pt>
    <dgm:pt modelId="{A4615FE6-4BC5-4FCB-AC01-CC2A9F4D0CE4}" type="pres">
      <dgm:prSet presAssocID="{29AFB1EF-C85F-47BF-935C-456BA213ABD2}" presName="hierChild3" presStyleCnt="0"/>
      <dgm:spPr/>
    </dgm:pt>
    <dgm:pt modelId="{C95DBBED-A490-4399-BF92-94DAD083EA7A}" type="pres">
      <dgm:prSet presAssocID="{CC3E6170-00D2-4A08-BB54-F18C3D5915AF}" presName="Name19" presStyleLbl="parChTrans1D3" presStyleIdx="3" presStyleCnt="4"/>
      <dgm:spPr/>
    </dgm:pt>
    <dgm:pt modelId="{7A994607-F105-40C4-9A53-653BD9AE620B}" type="pres">
      <dgm:prSet presAssocID="{95018798-8062-4885-A9B0-E1E08E7CB68D}" presName="Name21" presStyleCnt="0"/>
      <dgm:spPr/>
    </dgm:pt>
    <dgm:pt modelId="{AE667583-06E2-468F-99D0-37B6687E4ADA}" type="pres">
      <dgm:prSet presAssocID="{95018798-8062-4885-A9B0-E1E08E7CB68D}" presName="level2Shape" presStyleLbl="node3" presStyleIdx="3" presStyleCnt="4"/>
      <dgm:spPr/>
    </dgm:pt>
    <dgm:pt modelId="{BB2726E4-9091-4F8C-9E7D-FE8A51696F46}" type="pres">
      <dgm:prSet presAssocID="{95018798-8062-4885-A9B0-E1E08E7CB68D}" presName="hierChild3" presStyleCnt="0"/>
      <dgm:spPr/>
    </dgm:pt>
    <dgm:pt modelId="{F4525538-74A9-444C-BE60-98B4AF50C7CB}" type="pres">
      <dgm:prSet presAssocID="{DC94FBC9-D170-48AE-814F-03DDA92F062F}" presName="bgShapesFlow" presStyleCnt="0"/>
      <dgm:spPr/>
    </dgm:pt>
  </dgm:ptLst>
  <dgm:cxnLst>
    <dgm:cxn modelId="{D6E31A06-E1A6-4722-BFDE-865BB663AC62}" type="presOf" srcId="{32152989-074F-4046-AE0D-518EE3ECAC47}" destId="{71A536B8-1386-4FB3-AD56-68C6090936E4}" srcOrd="0" destOrd="0" presId="urn:microsoft.com/office/officeart/2005/8/layout/hierarchy6"/>
    <dgm:cxn modelId="{2E8C6308-4888-44FC-B1B4-EC61CD3C23EA}" type="presOf" srcId="{95018798-8062-4885-A9B0-E1E08E7CB68D}" destId="{AE667583-06E2-468F-99D0-37B6687E4ADA}" srcOrd="0" destOrd="0" presId="urn:microsoft.com/office/officeart/2005/8/layout/hierarchy6"/>
    <dgm:cxn modelId="{FAA60061-6233-47EE-BB3C-FE18216A4228}" type="presOf" srcId="{29AFB1EF-C85F-47BF-935C-456BA213ABD2}" destId="{6B53295A-2CC5-4E69-8055-50B0E35CFCB0}" srcOrd="0" destOrd="0" presId="urn:microsoft.com/office/officeart/2005/8/layout/hierarchy6"/>
    <dgm:cxn modelId="{139BF444-AAE5-4DA6-96BC-0D5C903D4836}" type="presOf" srcId="{0CCA92C9-FBFC-4117-ACD4-2F07F3DF5392}" destId="{E4915D9F-5F2F-4F70-8D33-AB62EB996613}" srcOrd="0" destOrd="0" presId="urn:microsoft.com/office/officeart/2005/8/layout/hierarchy6"/>
    <dgm:cxn modelId="{131B7D66-BFE2-4765-8721-F6D2BDC3AA19}" srcId="{DC94FBC9-D170-48AE-814F-03DDA92F062F}" destId="{929C98CD-FE84-459A-AFFF-EEC7ADE912B4}" srcOrd="0" destOrd="0" parTransId="{4EDB4D42-1F93-41F8-9B59-4BB05BF7C96F}" sibTransId="{F087D1D3-C35F-45E4-9134-C3F761027A9E}"/>
    <dgm:cxn modelId="{F481336C-D8BD-4DC1-89F2-5F5AE58EECC0}" type="presOf" srcId="{CC3E6170-00D2-4A08-BB54-F18C3D5915AF}" destId="{C95DBBED-A490-4399-BF92-94DAD083EA7A}" srcOrd="0" destOrd="0" presId="urn:microsoft.com/office/officeart/2005/8/layout/hierarchy6"/>
    <dgm:cxn modelId="{9F813175-BF12-4925-ACC5-F1381A56BFCF}" type="presOf" srcId="{929C98CD-FE84-459A-AFFF-EEC7ADE912B4}" destId="{456AEC5E-5B5D-4B53-B2B2-5E2701FE1B17}" srcOrd="0" destOrd="0" presId="urn:microsoft.com/office/officeart/2005/8/layout/hierarchy6"/>
    <dgm:cxn modelId="{EA7F9758-307C-474A-AE54-E21AFF327FDA}" srcId="{929C98CD-FE84-459A-AFFF-EEC7ADE912B4}" destId="{32152989-074F-4046-AE0D-518EE3ECAC47}" srcOrd="1" destOrd="0" parTransId="{EFEFB74F-5E66-494A-9F8E-0E336EA58B53}" sibTransId="{53469703-E293-4E72-A6B2-691C4E71DA7B}"/>
    <dgm:cxn modelId="{102F5D7F-BB68-4854-9769-FCD79DE6D204}" srcId="{32152989-074F-4046-AE0D-518EE3ECAC47}" destId="{29AFB1EF-C85F-47BF-935C-456BA213ABD2}" srcOrd="0" destOrd="0" parTransId="{CAB816A9-9694-4006-BDD5-27A09D459C40}" sibTransId="{5493236C-3001-4830-938E-7C35447A98D6}"/>
    <dgm:cxn modelId="{DF7A8B8C-2C2E-4095-84E4-513E49DFC674}" srcId="{32152989-074F-4046-AE0D-518EE3ECAC47}" destId="{95018798-8062-4885-A9B0-E1E08E7CB68D}" srcOrd="1" destOrd="0" parTransId="{CC3E6170-00D2-4A08-BB54-F18C3D5915AF}" sibTransId="{EC762D1E-2DCE-4CFB-AA9A-84FB84B608DF}"/>
    <dgm:cxn modelId="{26808C9D-B682-4561-BA2B-8325D335BAA1}" type="presOf" srcId="{EFEFB74F-5E66-494A-9F8E-0E336EA58B53}" destId="{16FE2CE0-0EFD-4106-9640-6ACEA7A46B94}" srcOrd="0" destOrd="0" presId="urn:microsoft.com/office/officeart/2005/8/layout/hierarchy6"/>
    <dgm:cxn modelId="{9BC0C69D-71FE-4824-BA09-12589D65435B}" srcId="{7536543E-AAA2-4481-9AB2-0F2A76A32BD6}" destId="{D47A4A2D-7AFC-4C45-A25E-96D7C942244A}" srcOrd="1" destOrd="0" parTransId="{C1742008-4124-4BF6-B40B-D8800FC5A154}" sibTransId="{194C7D8B-95E0-49AD-9C7A-E6D0385A8736}"/>
    <dgm:cxn modelId="{D26AB4A5-03AF-4EB8-A1DA-74EA00FB795A}" srcId="{7536543E-AAA2-4481-9AB2-0F2A76A32BD6}" destId="{0CCA92C9-FBFC-4117-ACD4-2F07F3DF5392}" srcOrd="0" destOrd="0" parTransId="{06E3B760-10E8-4405-A78B-B2491AB8D5F9}" sibTransId="{AC982E82-A88A-49B7-B8DC-194BD78E0A76}"/>
    <dgm:cxn modelId="{4B6DB9B6-E3FD-4FBA-81DB-66277196A1E6}" type="presOf" srcId="{06E3B760-10E8-4405-A78B-B2491AB8D5F9}" destId="{333F8AAE-D62D-4C50-9CFC-280A493C01C0}" srcOrd="0" destOrd="0" presId="urn:microsoft.com/office/officeart/2005/8/layout/hierarchy6"/>
    <dgm:cxn modelId="{BAAD56BD-139D-4F97-B3B0-957DAE9212A3}" type="presOf" srcId="{6812008F-9872-4A97-AF2E-3DA2F39E154F}" destId="{D811B6F6-2764-4B35-BB2F-ABC4B6760024}" srcOrd="0" destOrd="0" presId="urn:microsoft.com/office/officeart/2005/8/layout/hierarchy6"/>
    <dgm:cxn modelId="{6F9AB6C9-52C3-41DB-A6B3-7ED0D795793D}" type="presOf" srcId="{D47A4A2D-7AFC-4C45-A25E-96D7C942244A}" destId="{2EC0D5D0-DF17-499F-9A84-47F6EB056B8F}" srcOrd="0" destOrd="0" presId="urn:microsoft.com/office/officeart/2005/8/layout/hierarchy6"/>
    <dgm:cxn modelId="{C189BDC9-AA05-4E22-94AE-3C0C75DDE300}" srcId="{929C98CD-FE84-459A-AFFF-EEC7ADE912B4}" destId="{7536543E-AAA2-4481-9AB2-0F2A76A32BD6}" srcOrd="0" destOrd="0" parTransId="{6812008F-9872-4A97-AF2E-3DA2F39E154F}" sibTransId="{76F131A5-EB5A-4E95-9267-89A3A01AB04C}"/>
    <dgm:cxn modelId="{98C889E9-D59A-4B2F-B99C-4D60568B9349}" type="presOf" srcId="{7536543E-AAA2-4481-9AB2-0F2A76A32BD6}" destId="{7B2E569A-1224-4D7F-A3E2-F9C67C105F16}" srcOrd="0" destOrd="0" presId="urn:microsoft.com/office/officeart/2005/8/layout/hierarchy6"/>
    <dgm:cxn modelId="{4FA21AF3-FEAB-45F8-A12F-850E8D619CF1}" type="presOf" srcId="{DC94FBC9-D170-48AE-814F-03DDA92F062F}" destId="{9937E64C-FF1C-403E-9F68-78B9680030DE}" srcOrd="0" destOrd="0" presId="urn:microsoft.com/office/officeart/2005/8/layout/hierarchy6"/>
    <dgm:cxn modelId="{57AA31F5-2955-478D-A01F-D42E74F80F90}" type="presOf" srcId="{CAB816A9-9694-4006-BDD5-27A09D459C40}" destId="{BB07BD6B-EA34-44AD-A61A-4F4E31342130}" srcOrd="0" destOrd="0" presId="urn:microsoft.com/office/officeart/2005/8/layout/hierarchy6"/>
    <dgm:cxn modelId="{0490A7FE-C632-47EB-AC0E-C14F0BC5E022}" type="presOf" srcId="{C1742008-4124-4BF6-B40B-D8800FC5A154}" destId="{8071A864-E8F5-4C0D-A0FD-5095E43EDF31}" srcOrd="0" destOrd="0" presId="urn:microsoft.com/office/officeart/2005/8/layout/hierarchy6"/>
    <dgm:cxn modelId="{58E9C72D-4CC5-4AD9-A3D1-CF6419B46046}" type="presParOf" srcId="{9937E64C-FF1C-403E-9F68-78B9680030DE}" destId="{5A64B550-7243-4CFB-9770-E61F0D26D331}" srcOrd="0" destOrd="0" presId="urn:microsoft.com/office/officeart/2005/8/layout/hierarchy6"/>
    <dgm:cxn modelId="{EEAE1A12-3481-4608-8BD1-B2D5FD7F74E2}" type="presParOf" srcId="{5A64B550-7243-4CFB-9770-E61F0D26D331}" destId="{6B506CFD-A402-411F-B75D-FE9BA9599B6A}" srcOrd="0" destOrd="0" presId="urn:microsoft.com/office/officeart/2005/8/layout/hierarchy6"/>
    <dgm:cxn modelId="{4F8DCB44-AFDE-44B6-92B3-DA817E0EF098}" type="presParOf" srcId="{6B506CFD-A402-411F-B75D-FE9BA9599B6A}" destId="{C8016E54-30CB-454F-9A99-3085F2EE0776}" srcOrd="0" destOrd="0" presId="urn:microsoft.com/office/officeart/2005/8/layout/hierarchy6"/>
    <dgm:cxn modelId="{F0BAA322-0012-4582-B51A-7AFBD95ED649}" type="presParOf" srcId="{C8016E54-30CB-454F-9A99-3085F2EE0776}" destId="{456AEC5E-5B5D-4B53-B2B2-5E2701FE1B17}" srcOrd="0" destOrd="0" presId="urn:microsoft.com/office/officeart/2005/8/layout/hierarchy6"/>
    <dgm:cxn modelId="{8E0F0E2F-8C33-4959-835A-1E893E1715CD}" type="presParOf" srcId="{C8016E54-30CB-454F-9A99-3085F2EE0776}" destId="{11985FCF-309C-418D-8B0D-B772C2B06984}" srcOrd="1" destOrd="0" presId="urn:microsoft.com/office/officeart/2005/8/layout/hierarchy6"/>
    <dgm:cxn modelId="{DD4DD336-F74C-443E-A56B-9EAC0478F6D5}" type="presParOf" srcId="{11985FCF-309C-418D-8B0D-B772C2B06984}" destId="{D811B6F6-2764-4B35-BB2F-ABC4B6760024}" srcOrd="0" destOrd="0" presId="urn:microsoft.com/office/officeart/2005/8/layout/hierarchy6"/>
    <dgm:cxn modelId="{86F1CD82-D5D8-433C-A04F-E3AC2423BEC3}" type="presParOf" srcId="{11985FCF-309C-418D-8B0D-B772C2B06984}" destId="{1E406C66-7B84-4EE6-BD59-D5D2EC918FA2}" srcOrd="1" destOrd="0" presId="urn:microsoft.com/office/officeart/2005/8/layout/hierarchy6"/>
    <dgm:cxn modelId="{0CD8EDE1-802F-43FD-BDE7-7F6F29284A6E}" type="presParOf" srcId="{1E406C66-7B84-4EE6-BD59-D5D2EC918FA2}" destId="{7B2E569A-1224-4D7F-A3E2-F9C67C105F16}" srcOrd="0" destOrd="0" presId="urn:microsoft.com/office/officeart/2005/8/layout/hierarchy6"/>
    <dgm:cxn modelId="{2EF40F0B-53D9-475E-AEA2-F78E9EC08D8A}" type="presParOf" srcId="{1E406C66-7B84-4EE6-BD59-D5D2EC918FA2}" destId="{C52083BE-B0E7-49EC-822A-4C6746DD5627}" srcOrd="1" destOrd="0" presId="urn:microsoft.com/office/officeart/2005/8/layout/hierarchy6"/>
    <dgm:cxn modelId="{368C5E85-F5D9-4EBE-ABFC-D5280157AA9B}" type="presParOf" srcId="{C52083BE-B0E7-49EC-822A-4C6746DD5627}" destId="{333F8AAE-D62D-4C50-9CFC-280A493C01C0}" srcOrd="0" destOrd="0" presId="urn:microsoft.com/office/officeart/2005/8/layout/hierarchy6"/>
    <dgm:cxn modelId="{093C3D18-5DD6-4095-8B91-EA594EADF4AF}" type="presParOf" srcId="{C52083BE-B0E7-49EC-822A-4C6746DD5627}" destId="{D21F8F82-41F5-4438-9661-C47915BD0B78}" srcOrd="1" destOrd="0" presId="urn:microsoft.com/office/officeart/2005/8/layout/hierarchy6"/>
    <dgm:cxn modelId="{87E98057-AA09-4BFB-AA77-79EE2CF2E882}" type="presParOf" srcId="{D21F8F82-41F5-4438-9661-C47915BD0B78}" destId="{E4915D9F-5F2F-4F70-8D33-AB62EB996613}" srcOrd="0" destOrd="0" presId="urn:microsoft.com/office/officeart/2005/8/layout/hierarchy6"/>
    <dgm:cxn modelId="{6A7DA928-3F82-4202-B540-16E451556084}" type="presParOf" srcId="{D21F8F82-41F5-4438-9661-C47915BD0B78}" destId="{3D471CEE-AC58-44EC-AB3D-795787AED342}" srcOrd="1" destOrd="0" presId="urn:microsoft.com/office/officeart/2005/8/layout/hierarchy6"/>
    <dgm:cxn modelId="{28B290E4-BA7B-426C-AA05-B1A14EE51712}" type="presParOf" srcId="{C52083BE-B0E7-49EC-822A-4C6746DD5627}" destId="{8071A864-E8F5-4C0D-A0FD-5095E43EDF31}" srcOrd="2" destOrd="0" presId="urn:microsoft.com/office/officeart/2005/8/layout/hierarchy6"/>
    <dgm:cxn modelId="{F3605341-6110-4041-8C17-787BCF8444E8}" type="presParOf" srcId="{C52083BE-B0E7-49EC-822A-4C6746DD5627}" destId="{33073D6B-F789-487F-89C8-AB01C6736C37}" srcOrd="3" destOrd="0" presId="urn:microsoft.com/office/officeart/2005/8/layout/hierarchy6"/>
    <dgm:cxn modelId="{1FDAED97-CC6C-471A-A304-DCFB955A7136}" type="presParOf" srcId="{33073D6B-F789-487F-89C8-AB01C6736C37}" destId="{2EC0D5D0-DF17-499F-9A84-47F6EB056B8F}" srcOrd="0" destOrd="0" presId="urn:microsoft.com/office/officeart/2005/8/layout/hierarchy6"/>
    <dgm:cxn modelId="{B5BC13B2-9D95-431E-ACF9-B4D20D5C1FA7}" type="presParOf" srcId="{33073D6B-F789-487F-89C8-AB01C6736C37}" destId="{AF7196D3-935A-4C65-BFA2-6D0C495AB71F}" srcOrd="1" destOrd="0" presId="urn:microsoft.com/office/officeart/2005/8/layout/hierarchy6"/>
    <dgm:cxn modelId="{C10A6A65-6A97-4658-A533-35E3F4C0C4CE}" type="presParOf" srcId="{11985FCF-309C-418D-8B0D-B772C2B06984}" destId="{16FE2CE0-0EFD-4106-9640-6ACEA7A46B94}" srcOrd="2" destOrd="0" presId="urn:microsoft.com/office/officeart/2005/8/layout/hierarchy6"/>
    <dgm:cxn modelId="{43650CBE-F5A5-4520-9188-D01DFE1558BD}" type="presParOf" srcId="{11985FCF-309C-418D-8B0D-B772C2B06984}" destId="{B242061B-C583-4546-9B73-281D843A2944}" srcOrd="3" destOrd="0" presId="urn:microsoft.com/office/officeart/2005/8/layout/hierarchy6"/>
    <dgm:cxn modelId="{825356BA-3882-4158-BA2E-D60F12FA9CFE}" type="presParOf" srcId="{B242061B-C583-4546-9B73-281D843A2944}" destId="{71A536B8-1386-4FB3-AD56-68C6090936E4}" srcOrd="0" destOrd="0" presId="urn:microsoft.com/office/officeart/2005/8/layout/hierarchy6"/>
    <dgm:cxn modelId="{788DA340-BA51-4566-A7C7-28093794EA5B}" type="presParOf" srcId="{B242061B-C583-4546-9B73-281D843A2944}" destId="{35EF512E-B9CB-4AC7-9B8F-711587101E23}" srcOrd="1" destOrd="0" presId="urn:microsoft.com/office/officeart/2005/8/layout/hierarchy6"/>
    <dgm:cxn modelId="{C1CB9C6C-88D5-442B-BAF4-5E9567EB4851}" type="presParOf" srcId="{35EF512E-B9CB-4AC7-9B8F-711587101E23}" destId="{BB07BD6B-EA34-44AD-A61A-4F4E31342130}" srcOrd="0" destOrd="0" presId="urn:microsoft.com/office/officeart/2005/8/layout/hierarchy6"/>
    <dgm:cxn modelId="{5C2CCE6C-60EF-4898-B012-594032878C1D}" type="presParOf" srcId="{35EF512E-B9CB-4AC7-9B8F-711587101E23}" destId="{73E373D5-6E65-4F4D-8760-E395BC11F521}" srcOrd="1" destOrd="0" presId="urn:microsoft.com/office/officeart/2005/8/layout/hierarchy6"/>
    <dgm:cxn modelId="{82757065-4D83-4074-8DA0-4DA3AC3F9C82}" type="presParOf" srcId="{73E373D5-6E65-4F4D-8760-E395BC11F521}" destId="{6B53295A-2CC5-4E69-8055-50B0E35CFCB0}" srcOrd="0" destOrd="0" presId="urn:microsoft.com/office/officeart/2005/8/layout/hierarchy6"/>
    <dgm:cxn modelId="{0CD54071-8925-4015-B000-16E2D453B7A3}" type="presParOf" srcId="{73E373D5-6E65-4F4D-8760-E395BC11F521}" destId="{A4615FE6-4BC5-4FCB-AC01-CC2A9F4D0CE4}" srcOrd="1" destOrd="0" presId="urn:microsoft.com/office/officeart/2005/8/layout/hierarchy6"/>
    <dgm:cxn modelId="{AC4C3745-1CB3-4824-9DDE-AC75F097D963}" type="presParOf" srcId="{35EF512E-B9CB-4AC7-9B8F-711587101E23}" destId="{C95DBBED-A490-4399-BF92-94DAD083EA7A}" srcOrd="2" destOrd="0" presId="urn:microsoft.com/office/officeart/2005/8/layout/hierarchy6"/>
    <dgm:cxn modelId="{379DB97F-F28C-422E-952F-B950C77D0113}" type="presParOf" srcId="{35EF512E-B9CB-4AC7-9B8F-711587101E23}" destId="{7A994607-F105-40C4-9A53-653BD9AE620B}" srcOrd="3" destOrd="0" presId="urn:microsoft.com/office/officeart/2005/8/layout/hierarchy6"/>
    <dgm:cxn modelId="{E3A0DEC0-3662-4D7F-BCEB-5158D457C68D}" type="presParOf" srcId="{7A994607-F105-40C4-9A53-653BD9AE620B}" destId="{AE667583-06E2-468F-99D0-37B6687E4ADA}" srcOrd="0" destOrd="0" presId="urn:microsoft.com/office/officeart/2005/8/layout/hierarchy6"/>
    <dgm:cxn modelId="{CFC2FDE6-B237-446B-9009-F235D39A22CF}" type="presParOf" srcId="{7A994607-F105-40C4-9A53-653BD9AE620B}" destId="{BB2726E4-9091-4F8C-9E7D-FE8A51696F46}" srcOrd="1" destOrd="0" presId="urn:microsoft.com/office/officeart/2005/8/layout/hierarchy6"/>
    <dgm:cxn modelId="{81F0B5D2-2B98-4949-AA15-0939CF9ADE76}" type="presParOf" srcId="{9937E64C-FF1C-403E-9F68-78B9680030DE}" destId="{F4525538-74A9-444C-BE60-98B4AF50C7C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347D8-9D24-4944-B1C4-C10DA75F5509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A191BD-57E3-4C9A-BCF8-72134FD232C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as-IN" sz="2800" b="1" dirty="0">
              <a:solidFill>
                <a:schemeClr val="tx1"/>
              </a:solidFill>
              <a:latin typeface="Vrinda" panose="020B0502040204020203" pitchFamily="34" charset="0"/>
              <a:cs typeface="Vrinda" panose="020B0502040204020203" pitchFamily="34" charset="0"/>
            </a:rPr>
            <a:t>মূলধন ও মুনাফা জাতীয় লেনদেনের ধারণা বর্ণনা করতে পারবে</a:t>
          </a:r>
          <a:endParaRPr lang="en-US" sz="2800" b="0" u="none" dirty="0">
            <a:solidFill>
              <a:srgbClr val="00206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E8BB6674-E317-4692-A018-8AB8056D2015}" type="parTrans" cxnId="{183D94D7-C7CB-4EF3-A506-6F552D54C30F}">
      <dgm:prSet/>
      <dgm:spPr/>
      <dgm:t>
        <a:bodyPr/>
        <a:lstStyle/>
        <a:p>
          <a:endParaRPr lang="en-US"/>
        </a:p>
      </dgm:t>
    </dgm:pt>
    <dgm:pt modelId="{75827863-C58A-469F-9BD7-2B386BAD5254}" type="sibTrans" cxnId="{183D94D7-C7CB-4EF3-A506-6F552D54C30F}">
      <dgm:prSet/>
      <dgm:spPr/>
      <dgm:t>
        <a:bodyPr/>
        <a:lstStyle/>
        <a:p>
          <a:endParaRPr lang="en-US"/>
        </a:p>
      </dgm:t>
    </dgm:pt>
    <dgm:pt modelId="{F193E3E0-A933-4CBE-8F49-328853F6409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as-IN" sz="2800" b="1" dirty="0">
              <a:solidFill>
                <a:srgbClr val="002060"/>
              </a:solidFill>
              <a:latin typeface="Vrinda" panose="020B0502040204020203" pitchFamily="34" charset="0"/>
              <a:cs typeface="Vrinda" panose="020B0502040204020203" pitchFamily="34" charset="0"/>
            </a:rPr>
            <a:t>মূলধন ও মুনাফা জাতীয় লেনদেনের পার্থক্য নিরূপন করতে পারবে</a:t>
          </a:r>
          <a:endParaRPr lang="en-US" sz="2800" b="0" u="none" dirty="0">
            <a:solidFill>
              <a:srgbClr val="002060"/>
            </a:solidFill>
            <a:latin typeface="Vrinda" panose="020B0502040204020203" pitchFamily="34" charset="0"/>
            <a:cs typeface="Vrinda" panose="020B0502040204020203" pitchFamily="34" charset="0"/>
          </a:endParaRPr>
        </a:p>
      </dgm:t>
    </dgm:pt>
    <dgm:pt modelId="{1F239D7A-F605-4813-B8AA-A45A16E63CBD}" type="parTrans" cxnId="{B950ED4D-A504-414C-BDE0-42B174A99043}">
      <dgm:prSet/>
      <dgm:spPr/>
      <dgm:t>
        <a:bodyPr/>
        <a:lstStyle/>
        <a:p>
          <a:endParaRPr lang="en-US"/>
        </a:p>
      </dgm:t>
    </dgm:pt>
    <dgm:pt modelId="{8BA733BC-DCB2-407D-A8BD-A49EF1EEA6D7}" type="sibTrans" cxnId="{B950ED4D-A504-414C-BDE0-42B174A99043}">
      <dgm:prSet/>
      <dgm:spPr/>
      <dgm:t>
        <a:bodyPr/>
        <a:lstStyle/>
        <a:p>
          <a:endParaRPr lang="en-US"/>
        </a:p>
      </dgm:t>
    </dgm:pt>
    <dgm:pt modelId="{3FA82910-EBD3-4BC0-A17D-97D7EA2EF24C}" type="pres">
      <dgm:prSet presAssocID="{3FA347D8-9D24-4944-B1C4-C10DA75F5509}" presName="Name0" presStyleCnt="0">
        <dgm:presLayoutVars>
          <dgm:dir/>
          <dgm:resizeHandles val="exact"/>
        </dgm:presLayoutVars>
      </dgm:prSet>
      <dgm:spPr/>
    </dgm:pt>
    <dgm:pt modelId="{4936AFD2-11DE-45B9-AD6A-839FF51BB114}" type="pres">
      <dgm:prSet presAssocID="{91A191BD-57E3-4C9A-BCF8-72134FD232C1}" presName="node" presStyleLbl="node1" presStyleIdx="0" presStyleCnt="2" custLinFactNeighborX="-2906" custLinFactNeighborY="-1639">
        <dgm:presLayoutVars>
          <dgm:bulletEnabled val="1"/>
        </dgm:presLayoutVars>
      </dgm:prSet>
      <dgm:spPr/>
    </dgm:pt>
    <dgm:pt modelId="{B103D6C1-505F-410F-A654-9896C7E505F7}" type="pres">
      <dgm:prSet presAssocID="{75827863-C58A-469F-9BD7-2B386BAD5254}" presName="sibTrans" presStyleCnt="0"/>
      <dgm:spPr/>
    </dgm:pt>
    <dgm:pt modelId="{56A5EB5E-C6F2-4785-A37A-7CE4A369C444}" type="pres">
      <dgm:prSet presAssocID="{F193E3E0-A933-4CBE-8F49-328853F64096}" presName="node" presStyleLbl="node1" presStyleIdx="1" presStyleCnt="2">
        <dgm:presLayoutVars>
          <dgm:bulletEnabled val="1"/>
        </dgm:presLayoutVars>
      </dgm:prSet>
      <dgm:spPr/>
    </dgm:pt>
  </dgm:ptLst>
  <dgm:cxnLst>
    <dgm:cxn modelId="{B950ED4D-A504-414C-BDE0-42B174A99043}" srcId="{3FA347D8-9D24-4944-B1C4-C10DA75F5509}" destId="{F193E3E0-A933-4CBE-8F49-328853F64096}" srcOrd="1" destOrd="0" parTransId="{1F239D7A-F605-4813-B8AA-A45A16E63CBD}" sibTransId="{8BA733BC-DCB2-407D-A8BD-A49EF1EEA6D7}"/>
    <dgm:cxn modelId="{94072570-3CD0-4BEE-934D-2E94A191CAC3}" type="presOf" srcId="{F193E3E0-A933-4CBE-8F49-328853F64096}" destId="{56A5EB5E-C6F2-4785-A37A-7CE4A369C444}" srcOrd="0" destOrd="0" presId="urn:microsoft.com/office/officeart/2005/8/layout/hList6"/>
    <dgm:cxn modelId="{2353EA9B-298F-4301-BFD1-5BE3A9E85C9C}" type="presOf" srcId="{3FA347D8-9D24-4944-B1C4-C10DA75F5509}" destId="{3FA82910-EBD3-4BC0-A17D-97D7EA2EF24C}" srcOrd="0" destOrd="0" presId="urn:microsoft.com/office/officeart/2005/8/layout/hList6"/>
    <dgm:cxn modelId="{183D94D7-C7CB-4EF3-A506-6F552D54C30F}" srcId="{3FA347D8-9D24-4944-B1C4-C10DA75F5509}" destId="{91A191BD-57E3-4C9A-BCF8-72134FD232C1}" srcOrd="0" destOrd="0" parTransId="{E8BB6674-E317-4692-A018-8AB8056D2015}" sibTransId="{75827863-C58A-469F-9BD7-2B386BAD5254}"/>
    <dgm:cxn modelId="{4C19F6E1-A195-4C36-B315-2837D131841A}" type="presOf" srcId="{91A191BD-57E3-4C9A-BCF8-72134FD232C1}" destId="{4936AFD2-11DE-45B9-AD6A-839FF51BB114}" srcOrd="0" destOrd="0" presId="urn:microsoft.com/office/officeart/2005/8/layout/hList6"/>
    <dgm:cxn modelId="{2F3703CA-D4B0-4537-A223-F80D834B3267}" type="presParOf" srcId="{3FA82910-EBD3-4BC0-A17D-97D7EA2EF24C}" destId="{4936AFD2-11DE-45B9-AD6A-839FF51BB114}" srcOrd="0" destOrd="0" presId="urn:microsoft.com/office/officeart/2005/8/layout/hList6"/>
    <dgm:cxn modelId="{66BFFDE2-1396-44CA-A54D-68D2E49BCE90}" type="presParOf" srcId="{3FA82910-EBD3-4BC0-A17D-97D7EA2EF24C}" destId="{B103D6C1-505F-410F-A654-9896C7E505F7}" srcOrd="1" destOrd="0" presId="urn:microsoft.com/office/officeart/2005/8/layout/hList6"/>
    <dgm:cxn modelId="{CB4A9096-480C-4C6A-B3D9-7D7E7E3307B8}" type="presParOf" srcId="{3FA82910-EBD3-4BC0-A17D-97D7EA2EF24C}" destId="{56A5EB5E-C6F2-4785-A37A-7CE4A369C44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AEC5E-5B5D-4B53-B2B2-5E2701FE1B17}">
      <dsp:nvSpPr>
        <dsp:cNvPr id="0" name=""/>
        <dsp:cNvSpPr/>
      </dsp:nvSpPr>
      <dsp:spPr>
        <a:xfrm>
          <a:off x="3208145" y="333033"/>
          <a:ext cx="1662131" cy="1108087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noFill/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লেনদেন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3240600" y="365488"/>
        <a:ext cx="1597221" cy="1043177"/>
      </dsp:txXfrm>
    </dsp:sp>
    <dsp:sp modelId="{D811B6F6-2764-4B35-BB2F-ABC4B6760024}">
      <dsp:nvSpPr>
        <dsp:cNvPr id="0" name=""/>
        <dsp:cNvSpPr/>
      </dsp:nvSpPr>
      <dsp:spPr>
        <a:xfrm>
          <a:off x="1915929" y="1441121"/>
          <a:ext cx="2123281" cy="443234"/>
        </a:xfrm>
        <a:custGeom>
          <a:avLst/>
          <a:gdLst/>
          <a:ahLst/>
          <a:cxnLst/>
          <a:rect l="0" t="0" r="0" b="0"/>
          <a:pathLst>
            <a:path>
              <a:moveTo>
                <a:pt x="2123281" y="0"/>
              </a:moveTo>
              <a:lnTo>
                <a:pt x="2123281" y="221617"/>
              </a:lnTo>
              <a:lnTo>
                <a:pt x="0" y="221617"/>
              </a:lnTo>
              <a:lnTo>
                <a:pt x="0" y="443234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E569A-1224-4D7F-A3E2-F9C67C105F16}">
      <dsp:nvSpPr>
        <dsp:cNvPr id="0" name=""/>
        <dsp:cNvSpPr/>
      </dsp:nvSpPr>
      <dsp:spPr>
        <a:xfrm>
          <a:off x="689401" y="1884356"/>
          <a:ext cx="2453056" cy="110808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8100" cap="flat" cmpd="sng" algn="ctr">
          <a:noFill/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মূলধন জাতীয়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1856" y="1916811"/>
        <a:ext cx="2388146" cy="1043177"/>
      </dsp:txXfrm>
    </dsp:sp>
    <dsp:sp modelId="{333F8AAE-D62D-4C50-9CFC-280A493C01C0}">
      <dsp:nvSpPr>
        <dsp:cNvPr id="0" name=""/>
        <dsp:cNvSpPr/>
      </dsp:nvSpPr>
      <dsp:spPr>
        <a:xfrm>
          <a:off x="835544" y="2992443"/>
          <a:ext cx="1080385" cy="443234"/>
        </a:xfrm>
        <a:custGeom>
          <a:avLst/>
          <a:gdLst/>
          <a:ahLst/>
          <a:cxnLst/>
          <a:rect l="0" t="0" r="0" b="0"/>
          <a:pathLst>
            <a:path>
              <a:moveTo>
                <a:pt x="1080385" y="0"/>
              </a:moveTo>
              <a:lnTo>
                <a:pt x="1080385" y="221617"/>
              </a:lnTo>
              <a:lnTo>
                <a:pt x="0" y="221617"/>
              </a:lnTo>
              <a:lnTo>
                <a:pt x="0" y="44323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15D9F-5F2F-4F70-8D33-AB62EB996613}">
      <dsp:nvSpPr>
        <dsp:cNvPr id="0" name=""/>
        <dsp:cNvSpPr/>
      </dsp:nvSpPr>
      <dsp:spPr>
        <a:xfrm>
          <a:off x="4478" y="3435678"/>
          <a:ext cx="1662131" cy="1108087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noFill/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sz="3400" kern="1200" dirty="0">
              <a:latin typeface="NikoshBAN" pitchFamily="2" charset="0"/>
              <a:cs typeface="NikoshBAN" pitchFamily="2" charset="0"/>
            </a:rPr>
            <a:t>/</a:t>
          </a:r>
          <a:r>
            <a:rPr lang="en-US" sz="3400" kern="1200" dirty="0" err="1">
              <a:latin typeface="NikoshBAN" pitchFamily="2" charset="0"/>
              <a:cs typeface="NikoshBAN" pitchFamily="2" charset="0"/>
            </a:rPr>
            <a:t>আয়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36933" y="3468133"/>
        <a:ext cx="1597221" cy="1043177"/>
      </dsp:txXfrm>
    </dsp:sp>
    <dsp:sp modelId="{8071A864-E8F5-4C0D-A0FD-5095E43EDF31}">
      <dsp:nvSpPr>
        <dsp:cNvPr id="0" name=""/>
        <dsp:cNvSpPr/>
      </dsp:nvSpPr>
      <dsp:spPr>
        <a:xfrm>
          <a:off x="1915929" y="2992443"/>
          <a:ext cx="1080385" cy="44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7"/>
              </a:lnTo>
              <a:lnTo>
                <a:pt x="1080385" y="221617"/>
              </a:lnTo>
              <a:lnTo>
                <a:pt x="1080385" y="44323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0D5D0-DF17-499F-9A84-47F6EB056B8F}">
      <dsp:nvSpPr>
        <dsp:cNvPr id="0" name=""/>
        <dsp:cNvSpPr/>
      </dsp:nvSpPr>
      <dsp:spPr>
        <a:xfrm>
          <a:off x="2165249" y="3435678"/>
          <a:ext cx="1662131" cy="1108087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noFill/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ব্যয়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2197704" y="3468133"/>
        <a:ext cx="1597221" cy="1043177"/>
      </dsp:txXfrm>
    </dsp:sp>
    <dsp:sp modelId="{16FE2CE0-0EFD-4106-9640-6ACEA7A46B94}">
      <dsp:nvSpPr>
        <dsp:cNvPr id="0" name=""/>
        <dsp:cNvSpPr/>
      </dsp:nvSpPr>
      <dsp:spPr>
        <a:xfrm>
          <a:off x="4039210" y="1441121"/>
          <a:ext cx="2198259" cy="44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7"/>
              </a:lnTo>
              <a:lnTo>
                <a:pt x="2198259" y="221617"/>
              </a:lnTo>
              <a:lnTo>
                <a:pt x="2198259" y="443234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536B8-1386-4FB3-AD56-68C6090936E4}">
      <dsp:nvSpPr>
        <dsp:cNvPr id="0" name=""/>
        <dsp:cNvSpPr/>
      </dsp:nvSpPr>
      <dsp:spPr>
        <a:xfrm>
          <a:off x="5085921" y="1884356"/>
          <a:ext cx="2303098" cy="110808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8100" cap="flat" cmpd="sng" algn="ctr">
          <a:noFill/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মুনাফা জাতীয়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5118376" y="1916811"/>
        <a:ext cx="2238188" cy="1043177"/>
      </dsp:txXfrm>
    </dsp:sp>
    <dsp:sp modelId="{BB07BD6B-EA34-44AD-A61A-4F4E31342130}">
      <dsp:nvSpPr>
        <dsp:cNvPr id="0" name=""/>
        <dsp:cNvSpPr/>
      </dsp:nvSpPr>
      <dsp:spPr>
        <a:xfrm>
          <a:off x="5157085" y="2992443"/>
          <a:ext cx="1080385" cy="443234"/>
        </a:xfrm>
        <a:custGeom>
          <a:avLst/>
          <a:gdLst/>
          <a:ahLst/>
          <a:cxnLst/>
          <a:rect l="0" t="0" r="0" b="0"/>
          <a:pathLst>
            <a:path>
              <a:moveTo>
                <a:pt x="1080385" y="0"/>
              </a:moveTo>
              <a:lnTo>
                <a:pt x="1080385" y="221617"/>
              </a:lnTo>
              <a:lnTo>
                <a:pt x="0" y="221617"/>
              </a:lnTo>
              <a:lnTo>
                <a:pt x="0" y="44323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3295A-2CC5-4E69-8055-50B0E35CFCB0}">
      <dsp:nvSpPr>
        <dsp:cNvPr id="0" name=""/>
        <dsp:cNvSpPr/>
      </dsp:nvSpPr>
      <dsp:spPr>
        <a:xfrm>
          <a:off x="4326019" y="3435678"/>
          <a:ext cx="1662131" cy="1108087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noFill/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sz="3400" kern="1200" dirty="0">
              <a:latin typeface="NikoshBAN" pitchFamily="2" charset="0"/>
              <a:cs typeface="NikoshBAN" pitchFamily="2" charset="0"/>
            </a:rPr>
            <a:t>/</a:t>
          </a:r>
          <a:r>
            <a:rPr lang="en-US" sz="3400" kern="1200" dirty="0" err="1">
              <a:latin typeface="NikoshBAN" pitchFamily="2" charset="0"/>
              <a:cs typeface="NikoshBAN" pitchFamily="2" charset="0"/>
            </a:rPr>
            <a:t>আয়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4358474" y="3468133"/>
        <a:ext cx="1597221" cy="1043177"/>
      </dsp:txXfrm>
    </dsp:sp>
    <dsp:sp modelId="{C95DBBED-A490-4399-BF92-94DAD083EA7A}">
      <dsp:nvSpPr>
        <dsp:cNvPr id="0" name=""/>
        <dsp:cNvSpPr/>
      </dsp:nvSpPr>
      <dsp:spPr>
        <a:xfrm>
          <a:off x="6237470" y="2992443"/>
          <a:ext cx="1080385" cy="44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7"/>
              </a:lnTo>
              <a:lnTo>
                <a:pt x="1080385" y="221617"/>
              </a:lnTo>
              <a:lnTo>
                <a:pt x="1080385" y="44323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7583-06E2-468F-99D0-37B6687E4ADA}">
      <dsp:nvSpPr>
        <dsp:cNvPr id="0" name=""/>
        <dsp:cNvSpPr/>
      </dsp:nvSpPr>
      <dsp:spPr>
        <a:xfrm>
          <a:off x="6486790" y="3435678"/>
          <a:ext cx="1662131" cy="1108087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noFill/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itchFamily="2" charset="0"/>
              <a:cs typeface="NikoshBAN" pitchFamily="2" charset="0"/>
            </a:rPr>
            <a:t>ব্যয়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6519245" y="3468133"/>
        <a:ext cx="1597221" cy="1043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6AFD2-11DE-45B9-AD6A-839FF51BB114}">
      <dsp:nvSpPr>
        <dsp:cNvPr id="0" name=""/>
        <dsp:cNvSpPr/>
      </dsp:nvSpPr>
      <dsp:spPr>
        <a:xfrm rot="16200000">
          <a:off x="321731" y="-321731"/>
          <a:ext cx="4648200" cy="5291662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1" kern="1200" dirty="0">
              <a:solidFill>
                <a:schemeClr val="tx1"/>
              </a:solidFill>
              <a:latin typeface="Vrinda" panose="020B0502040204020203" pitchFamily="34" charset="0"/>
              <a:cs typeface="Vrinda" panose="020B0502040204020203" pitchFamily="34" charset="0"/>
            </a:rPr>
            <a:t>মূলধন ও মুনাফা জাতীয় লেনদেনের ধারণা বর্ণনা করতে পারবে</a:t>
          </a:r>
          <a:endParaRPr lang="en-US" sz="2800" b="0" u="none" kern="1200" dirty="0">
            <a:solidFill>
              <a:srgbClr val="00206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 rot="5400000">
        <a:off x="0" y="929640"/>
        <a:ext cx="5291662" cy="2788920"/>
      </dsp:txXfrm>
    </dsp:sp>
    <dsp:sp modelId="{56A5EB5E-C6F2-4785-A37A-7CE4A369C444}">
      <dsp:nvSpPr>
        <dsp:cNvPr id="0" name=""/>
        <dsp:cNvSpPr/>
      </dsp:nvSpPr>
      <dsp:spPr>
        <a:xfrm rot="16200000">
          <a:off x="6015769" y="-321731"/>
          <a:ext cx="4648200" cy="5291662"/>
        </a:xfrm>
        <a:prstGeom prst="flowChartManualOperation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800" b="1" kern="1200" dirty="0">
              <a:solidFill>
                <a:srgbClr val="002060"/>
              </a:solidFill>
              <a:latin typeface="Vrinda" panose="020B0502040204020203" pitchFamily="34" charset="0"/>
              <a:cs typeface="Vrinda" panose="020B0502040204020203" pitchFamily="34" charset="0"/>
            </a:rPr>
            <a:t>মূলধন ও মুনাফা জাতীয় লেনদেনের পার্থক্য নিরূপন করতে পারবে</a:t>
          </a:r>
          <a:endParaRPr lang="en-US" sz="2800" b="0" u="none" kern="1200" dirty="0">
            <a:solidFill>
              <a:srgbClr val="002060"/>
            </a:solidFill>
            <a:latin typeface="Vrinda" panose="020B0502040204020203" pitchFamily="34" charset="0"/>
            <a:cs typeface="Vrinda" panose="020B0502040204020203" pitchFamily="34" charset="0"/>
          </a:endParaRPr>
        </a:p>
      </dsp:txBody>
      <dsp:txXfrm rot="5400000">
        <a:off x="5694038" y="929640"/>
        <a:ext cx="5291662" cy="2788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889B5-C0DC-47C7-AC96-D49C86825BD8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51904-2163-4872-9E57-222E07FDD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7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3FB79-F428-4C1A-9D33-5E442115C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E83A6-3350-4643-AEE9-A266DAD77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455BF-BD8B-4158-8374-D9606FD1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8E5D-F0D5-4C82-9D0D-DD5A0A907F0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43F30-A5B0-48BA-A187-EE7FB405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936B-BCE8-49AC-969C-ACF43723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1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4028-AC32-418C-92F1-F7F1C687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E713B-3271-4418-A1CD-3AFB7B2E1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F4911-4C6D-4359-B6AA-801526C2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8E5D-F0D5-4C82-9D0D-DD5A0A907F0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28F49-D03C-4609-97E4-68033E60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F754F-7FBB-4E27-B122-8166F052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7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33329-770F-456E-B198-8504D110C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286D9-C713-4154-8C18-B3A326DEA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1696F-445F-42B5-9358-C531246C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8E5D-F0D5-4C82-9D0D-DD5A0A907F0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D2657-C088-441C-B974-98C42685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D1C6-64D5-48AB-AAD2-537EDF0B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8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06CE-2526-4AB0-B6B4-C8F4A179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1CB43-3E38-4E9E-AC77-DBB0851F8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FF3BD-B620-4779-9201-9CE0233F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8E5D-F0D5-4C82-9D0D-DD5A0A907F0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40AEB-4687-4BB6-A18F-FD0E48F0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3C6EE-1E56-4592-ACD6-911D7B04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6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3C548-C3F8-43C4-89D1-F5660FA3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E4EA2-7471-4984-9EB2-851FA5698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4A682-794F-42DB-A176-2B1129A8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8E5D-F0D5-4C82-9D0D-DD5A0A907F0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D3C42-B2CB-4D5F-AD91-E1871338E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92B7F-0EC4-4D06-AF5D-83FA4F0E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6163-589F-4E6E-8EDF-1BDC3E0C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C9E43-FCAB-42DC-8D4C-4458EAD5A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320CC-5FA6-4527-9F04-C777D8A03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DBD57-AA84-4651-BDA1-C50E869D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8E5D-F0D5-4C82-9D0D-DD5A0A907F0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95AA3-7A4A-4CA3-B695-B0BC74EB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27692-BE6B-4920-B938-F169A18F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2FCA-09E0-426E-A7FE-C641BFE8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6B513-E27A-440F-8AA5-69E5DA7AB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ADD5F-3643-48C3-B46A-E7365547F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6DF38-D35F-41C0-AFBA-5BB3190A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3EEB0-8CC2-4432-99EF-C87B41262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F78EE-E00F-4D5B-AB92-48F7AC2D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8E5D-F0D5-4C82-9D0D-DD5A0A907F0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4DF41D-55E2-4D66-9F1C-E298BFBD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D87FB-AC37-4564-B963-663A92D6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3EFA-2DDD-464E-8AA9-8AE582B8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AE3E9-73F8-4850-8B98-EAEAC96C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8E5D-F0D5-4C82-9D0D-DD5A0A907F0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7D821-462D-4C48-93F7-EFD910D9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72537-DE50-4D16-AA78-68905857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3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D81FF-97E7-4CC2-8C39-D602BF98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8E5D-F0D5-4C82-9D0D-DD5A0A907F0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17F88-D51D-4FC6-BCEF-40D47218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D79CA-0844-4207-9CF9-31358414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8C6-98B2-4C5E-AD75-F5C81215F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3ABA7-5F5D-49D4-911F-0A5AB541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159CE-6481-456D-8266-7DE9C2C8F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D1354-6CE5-480B-9256-B8C37316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8E5D-F0D5-4C82-9D0D-DD5A0A907F0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4B74C-B0CF-4D97-9075-E0EB6494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86E95-208B-4844-B314-76D8D956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6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4C04-1069-407B-9925-F1F79035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AEB92-ECFD-42BB-9B27-6DF28A10B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27D95-3E0E-43ED-BB08-F137D6643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E83E0-BB0C-4198-ABE1-4C225D12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8E5D-F0D5-4C82-9D0D-DD5A0A907F0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CFA96-CE55-44CB-9C08-D5994CFA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8F8E9-2B7A-44A0-A893-E5AA4539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6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F080A-6646-4B1D-B836-AA192FA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ECB85-7C5C-4DE4-9B0C-0AF30F11D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1A70-5584-4CAE-AD8E-5B2400409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E8E5D-F0D5-4C82-9D0D-DD5A0A907F01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9A7B1-21D7-4FD2-8C33-1BA54D07E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3C41C-C211-4A78-A5C9-E08656031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5678-1789-48DC-B90E-1325AEF1F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2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1899899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4427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1899899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93700" y="381000"/>
            <a:ext cx="114046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3D653F-ACBA-4001-99FA-C2AAEE0546A9}"/>
              </a:ext>
            </a:extLst>
          </p:cNvPr>
          <p:cNvSpPr txBox="1"/>
          <p:nvPr/>
        </p:nvSpPr>
        <p:spPr>
          <a:xfrm>
            <a:off x="7114918" y="2289602"/>
            <a:ext cx="3843752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A24DF-827C-41B3-B118-18A5FDD8A86D}"/>
              </a:ext>
            </a:extLst>
          </p:cNvPr>
          <p:cNvSpPr txBox="1"/>
          <p:nvPr/>
        </p:nvSpPr>
        <p:spPr>
          <a:xfrm>
            <a:off x="7114918" y="4770380"/>
            <a:ext cx="3843752" cy="7078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কারখানা</a:t>
            </a:r>
            <a:r>
              <a:rPr lang="en-US" sz="4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ভাড়া</a:t>
            </a:r>
            <a:endParaRPr lang="bn-IN" sz="40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7DE56F3-82DC-4B06-96CC-D5F80409F809}"/>
              </a:ext>
            </a:extLst>
          </p:cNvPr>
          <p:cNvSpPr/>
          <p:nvPr/>
        </p:nvSpPr>
        <p:spPr>
          <a:xfrm>
            <a:off x="5629149" y="2546132"/>
            <a:ext cx="99494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8">
            <a:extLst>
              <a:ext uri="{FF2B5EF4-FFF2-40B4-BE49-F238E27FC236}">
                <a16:creationId xmlns:a16="http://schemas.microsoft.com/office/drawing/2014/main" id="{8FDF3869-BCE3-4F22-875D-C16E5367B363}"/>
              </a:ext>
            </a:extLst>
          </p:cNvPr>
          <p:cNvSpPr/>
          <p:nvPr/>
        </p:nvSpPr>
        <p:spPr>
          <a:xfrm>
            <a:off x="5639659" y="4876800"/>
            <a:ext cx="9715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EB383-93FE-471A-A261-AE642AF2D5E7}"/>
              </a:ext>
            </a:extLst>
          </p:cNvPr>
          <p:cNvSpPr txBox="1"/>
          <p:nvPr/>
        </p:nvSpPr>
        <p:spPr>
          <a:xfrm>
            <a:off x="2895600" y="449764"/>
            <a:ext cx="6019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9596A-0781-4CAB-9012-82B2F9EEF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1" y="987466"/>
            <a:ext cx="5306354" cy="3201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C1EF16-3DAF-454E-8F33-DD4CB9FF0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2" y="3346955"/>
            <a:ext cx="5112508" cy="33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1874499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71764"/>
            <a:ext cx="114046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ibbon: Tilted Down 4">
            <a:extLst>
              <a:ext uri="{FF2B5EF4-FFF2-40B4-BE49-F238E27FC236}">
                <a16:creationId xmlns:a16="http://schemas.microsoft.com/office/drawing/2014/main" id="{D3A239F6-7506-4003-B55D-1DA5B3064353}"/>
              </a:ext>
            </a:extLst>
          </p:cNvPr>
          <p:cNvSpPr/>
          <p:nvPr/>
        </p:nvSpPr>
        <p:spPr>
          <a:xfrm>
            <a:off x="761444" y="451286"/>
            <a:ext cx="10661904" cy="1622687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3B0F85E2-833C-434A-BA72-49119FC27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031447"/>
              </p:ext>
            </p:extLst>
          </p:nvPr>
        </p:nvGraphicFramePr>
        <p:xfrm>
          <a:off x="637308" y="2456106"/>
          <a:ext cx="10889674" cy="342885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{69CF1AB2-1976-4502-BF36-3FF5EA218861}</a:tableStyleId>
              </a:tblPr>
              <a:tblGrid>
                <a:gridCol w="5444837">
                  <a:extLst>
                    <a:ext uri="{9D8B030D-6E8A-4147-A177-3AD203B41FA5}">
                      <a16:colId xmlns:a16="http://schemas.microsoft.com/office/drawing/2014/main" val="1781832932"/>
                    </a:ext>
                  </a:extLst>
                </a:gridCol>
                <a:gridCol w="5444837">
                  <a:extLst>
                    <a:ext uri="{9D8B030D-6E8A-4147-A177-3AD203B41FA5}">
                      <a16:colId xmlns:a16="http://schemas.microsoft.com/office/drawing/2014/main" val="1673750136"/>
                    </a:ext>
                  </a:extLst>
                </a:gridCol>
              </a:tblGrid>
              <a:tr h="838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b="1" dirty="0"/>
                        <a:t>স্বল্প মেয়াদি  সুবিধা পাওয়া যায়</a:t>
                      </a:r>
                      <a:r>
                        <a:rPr lang="en-US" b="1" dirty="0"/>
                        <a:t> </a:t>
                      </a:r>
                      <a:r>
                        <a:rPr lang="as-IN" b="1" dirty="0"/>
                        <a:t>(১ বছরের কম)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as-IN" b="1" dirty="0"/>
                        <a:t>দীর্ঘমেয়াদি সুবিধা পাওয়া যায় (১ বছরের অধিক)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524113"/>
                  </a:ext>
                </a:extLst>
              </a:tr>
              <a:tr h="838150"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as-IN" b="1" dirty="0"/>
                        <a:t>টাকার পরিমান অপেক্ষাকৃত কম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as-IN" b="1" dirty="0"/>
                        <a:t>টাকার পরিমান অপেক্ষাকৃত বড়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666764"/>
                  </a:ext>
                </a:extLst>
              </a:tr>
              <a:tr h="838150">
                <a:tc>
                  <a:txBody>
                    <a:bodyPr/>
                    <a:lstStyle/>
                    <a:p>
                      <a:endParaRPr lang="en-US" b="1"/>
                    </a:p>
                    <a:p>
                      <a:r>
                        <a:rPr lang="as-IN" b="1"/>
                        <a:t>লেনদেন </a:t>
                      </a:r>
                      <a:r>
                        <a:rPr lang="as-IN" b="1" dirty="0"/>
                        <a:t>নিয়মিত সংগঠিত হয় ( নির্দিষ্ট সময় পর পর )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b="1" dirty="0"/>
                        <a:t>লেনদেন নিয়মিত সংগঠিত হয় না 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313276"/>
                  </a:ext>
                </a:extLst>
              </a:tr>
              <a:tr h="838150">
                <a:tc>
                  <a:txBody>
                    <a:bodyPr/>
                    <a:lstStyle/>
                    <a:p>
                      <a:pPr algn="ctr"/>
                      <a:endParaRPr lang="en-US" sz="1400" b="1" u="sng" dirty="0"/>
                    </a:p>
                    <a:p>
                      <a:pPr algn="ctr"/>
                      <a:r>
                        <a:rPr lang="as-IN" sz="2400" b="1" u="sng" dirty="0"/>
                        <a:t>মুনাফা জাতীয় লেনদেন</a:t>
                      </a:r>
                      <a:endParaRPr lang="en-US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u="sng" dirty="0"/>
                    </a:p>
                    <a:p>
                      <a:pPr algn="ctr"/>
                      <a:r>
                        <a:rPr lang="as-IN" sz="2400" b="1" u="sng" dirty="0"/>
                        <a:t>মূলধন জাতীয় লেনদেন</a:t>
                      </a:r>
                      <a:endParaRPr lang="en-US" sz="2400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1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0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018" y="159207"/>
            <a:ext cx="11904638" cy="6546395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9844" y="323850"/>
            <a:ext cx="11497759" cy="624205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69552" y="350150"/>
            <a:ext cx="11274663" cy="1238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6600" dirty="0" err="1">
                <a:solidFill>
                  <a:srgbClr val="FFFF00"/>
                </a:solidFill>
              </a:rPr>
              <a:t>আজকের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পাঠ</a:t>
            </a:r>
            <a:r>
              <a:rPr lang="en-US" sz="6600" dirty="0">
                <a:solidFill>
                  <a:srgbClr val="FFFF00"/>
                </a:solidFill>
              </a:rPr>
              <a:t> </a:t>
            </a:r>
            <a:r>
              <a:rPr lang="en-US" sz="6600" dirty="0" err="1">
                <a:solidFill>
                  <a:srgbClr val="FFFF00"/>
                </a:solidFill>
              </a:rPr>
              <a:t>শিরোনামঃ</a:t>
            </a:r>
            <a:endParaRPr lang="en-US" sz="8000" dirty="0">
              <a:solidFill>
                <a:srgbClr val="FFFF00"/>
              </a:solidFill>
              <a:latin typeface="Vrinda" pitchFamily="34" charset="0"/>
              <a:cs typeface="Vrinda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13074" y="1647387"/>
            <a:ext cx="11216630" cy="48477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6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6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6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6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6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6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6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6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6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6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6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6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6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as-IN" sz="9600" dirty="0">
                <a:latin typeface="NikoshBAN" pitchFamily="2" charset="0"/>
                <a:cs typeface="NikoshBAN" pitchFamily="2" charset="0"/>
              </a:rPr>
              <a:t>মূলধন ও মুনাফা জাতীয় লেনদেন </a:t>
            </a:r>
            <a:endParaRPr lang="en-US" sz="9600" dirty="0">
              <a:solidFill>
                <a:schemeClr val="bg1"/>
              </a:solidFill>
              <a:latin typeface="Vrinda" pitchFamily="34" charset="0"/>
              <a:cs typeface="Vrind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8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60" y="160691"/>
            <a:ext cx="11904638" cy="6513739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78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5398" y="432620"/>
            <a:ext cx="11435763" cy="60139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415104" y="533401"/>
            <a:ext cx="7176696" cy="991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41055" y="637837"/>
            <a:ext cx="5687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/>
              <a:t>এই পাঠ শেষে শিক্ষার্থীরা -</a:t>
            </a:r>
            <a:endParaRPr lang="en-US" sz="40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71326492"/>
              </p:ext>
            </p:extLst>
          </p:nvPr>
        </p:nvGraphicFramePr>
        <p:xfrm>
          <a:off x="596561" y="1746700"/>
          <a:ext cx="1099120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63846" y="627741"/>
            <a:ext cx="3096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36AFD2-11DE-45B9-AD6A-839FF51BB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4936AFD2-11DE-45B9-AD6A-839FF51BB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A5EB5E-C6F2-4785-A37A-7CE4A369C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56A5EB5E-C6F2-4785-A37A-7CE4A369C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Graphic spid="9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407AB-0DBA-4758-8A4F-84DA9022C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6" y="498762"/>
            <a:ext cx="11324303" cy="58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5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1912599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93701" y="3810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C21792-6924-4849-8E12-43783E178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1376225"/>
            <a:ext cx="11404598" cy="2949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3FFE04-37F3-4FC7-9396-6EF3336F9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86" y="302492"/>
            <a:ext cx="5866576" cy="1409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F6BECC-2162-4913-A58E-EAEAD5B40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4079828"/>
            <a:ext cx="11277599" cy="2467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1925299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8941" y="401780"/>
            <a:ext cx="11455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A2A423-0E5A-4E2E-8615-AE0BCC4DEBA9}"/>
              </a:ext>
            </a:extLst>
          </p:cNvPr>
          <p:cNvSpPr txBox="1"/>
          <p:nvPr/>
        </p:nvSpPr>
        <p:spPr>
          <a:xfrm>
            <a:off x="1956760" y="432929"/>
            <a:ext cx="823374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 ও মুনাফা জাতীয় লেনদেন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নির্ণয়ের পদ্ধতি  নিচে দেখানো হলো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E40AE342-4D33-48E5-B5EB-D6B94CD87CB7}"/>
              </a:ext>
            </a:extLst>
          </p:cNvPr>
          <p:cNvSpPr txBox="1"/>
          <p:nvPr/>
        </p:nvSpPr>
        <p:spPr>
          <a:xfrm>
            <a:off x="5043398" y="5084189"/>
            <a:ext cx="2659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পুনঃরাবৃত্তির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সংখ্যা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BC374C97-CBB2-4B80-AAF7-93AEFE134B85}"/>
              </a:ext>
            </a:extLst>
          </p:cNvPr>
          <p:cNvSpPr txBox="1"/>
          <p:nvPr/>
        </p:nvSpPr>
        <p:spPr>
          <a:xfrm>
            <a:off x="5460858" y="585915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পরিমান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9">
            <a:extLst>
              <a:ext uri="{FF2B5EF4-FFF2-40B4-BE49-F238E27FC236}">
                <a16:creationId xmlns:a16="http://schemas.microsoft.com/office/drawing/2014/main" id="{FA79CD56-5F48-47EE-9537-75E2429A3D40}"/>
              </a:ext>
            </a:extLst>
          </p:cNvPr>
          <p:cNvSpPr txBox="1"/>
          <p:nvPr/>
        </p:nvSpPr>
        <p:spPr>
          <a:xfrm>
            <a:off x="5382649" y="396213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ভোগ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C30CA89-C311-4065-A2F5-02EF5D67287E}"/>
              </a:ext>
            </a:extLst>
          </p:cNvPr>
          <p:cNvGrpSpPr/>
          <p:nvPr/>
        </p:nvGrpSpPr>
        <p:grpSpPr>
          <a:xfrm>
            <a:off x="641839" y="3979730"/>
            <a:ext cx="10908321" cy="690288"/>
            <a:chOff x="-116057" y="2220230"/>
            <a:chExt cx="8726656" cy="690288"/>
          </a:xfrm>
        </p:grpSpPr>
        <p:sp>
          <p:nvSpPr>
            <p:cNvPr id="66" name="Left Arrow 20">
              <a:extLst>
                <a:ext uri="{FF2B5EF4-FFF2-40B4-BE49-F238E27FC236}">
                  <a16:creationId xmlns:a16="http://schemas.microsoft.com/office/drawing/2014/main" id="{71D8A95F-C089-4ADA-9EC8-AF2CB7DEE9F3}"/>
                </a:ext>
              </a:extLst>
            </p:cNvPr>
            <p:cNvSpPr/>
            <p:nvPr/>
          </p:nvSpPr>
          <p:spPr>
            <a:xfrm rot="10800000" flipV="1">
              <a:off x="6181310" y="2413626"/>
              <a:ext cx="731519" cy="18988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E651B76-3975-49A7-AC20-B866DCC9DE31}"/>
                </a:ext>
              </a:extLst>
            </p:cNvPr>
            <p:cNvGrpSpPr/>
            <p:nvPr/>
          </p:nvGrpSpPr>
          <p:grpSpPr>
            <a:xfrm>
              <a:off x="-116057" y="2220230"/>
              <a:ext cx="8726656" cy="690288"/>
              <a:chOff x="-116057" y="2220230"/>
              <a:chExt cx="8726656" cy="690288"/>
            </a:xfrm>
          </p:grpSpPr>
          <p:sp>
            <p:nvSpPr>
              <p:cNvPr id="68" name="TextBox 14">
                <a:extLst>
                  <a:ext uri="{FF2B5EF4-FFF2-40B4-BE49-F238E27FC236}">
                    <a16:creationId xmlns:a16="http://schemas.microsoft.com/office/drawing/2014/main" id="{723DFE3C-0BA7-452E-800A-E1C57107B63B}"/>
                  </a:ext>
                </a:extLst>
              </p:cNvPr>
              <p:cNvSpPr txBox="1"/>
              <p:nvPr/>
            </p:nvSpPr>
            <p:spPr>
              <a:xfrm>
                <a:off x="7049874" y="2220230"/>
                <a:ext cx="1560725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স্বল্প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মেয়াদী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6CADCC3A-5900-4BC4-9769-75C4C3C7473E}"/>
                  </a:ext>
                </a:extLst>
              </p:cNvPr>
              <p:cNvGrpSpPr/>
              <p:nvPr/>
            </p:nvGrpSpPr>
            <p:grpSpPr>
              <a:xfrm>
                <a:off x="-116057" y="2264187"/>
                <a:ext cx="2877680" cy="646331"/>
                <a:chOff x="-116057" y="2264187"/>
                <a:chExt cx="2877680" cy="646331"/>
              </a:xfrm>
            </p:grpSpPr>
            <p:sp>
              <p:nvSpPr>
                <p:cNvPr id="70" name="TextBox 13">
                  <a:extLst>
                    <a:ext uri="{FF2B5EF4-FFF2-40B4-BE49-F238E27FC236}">
                      <a16:creationId xmlns:a16="http://schemas.microsoft.com/office/drawing/2014/main" id="{B79D1E4B-9C25-4D9B-BCE4-A6998283399B}"/>
                    </a:ext>
                  </a:extLst>
                </p:cNvPr>
                <p:cNvSpPr txBox="1"/>
                <p:nvPr/>
              </p:nvSpPr>
              <p:spPr>
                <a:xfrm>
                  <a:off x="-116057" y="2264187"/>
                  <a:ext cx="2146160" cy="64633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31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3600" b="1" dirty="0" err="1">
                      <a:latin typeface="NikoshBAN" pitchFamily="2" charset="0"/>
                      <a:cs typeface="NikoshBAN" pitchFamily="2" charset="0"/>
                    </a:rPr>
                    <a:t>দীর্ঘ</a:t>
                  </a:r>
                  <a:r>
                    <a:rPr lang="en-US" sz="3600" b="1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>
                      <a:latin typeface="NikoshBAN" pitchFamily="2" charset="0"/>
                      <a:cs typeface="NikoshBAN" pitchFamily="2" charset="0"/>
                    </a:rPr>
                    <a:t>মেয়াদী</a:t>
                  </a:r>
                  <a:endParaRPr lang="en-US" sz="36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1" name="Left Arrow 22">
                  <a:extLst>
                    <a:ext uri="{FF2B5EF4-FFF2-40B4-BE49-F238E27FC236}">
                      <a16:creationId xmlns:a16="http://schemas.microsoft.com/office/drawing/2014/main" id="{F5D62297-48FA-4649-9DC0-7E5B2928B8E6}"/>
                    </a:ext>
                  </a:extLst>
                </p:cNvPr>
                <p:cNvSpPr/>
                <p:nvPr/>
              </p:nvSpPr>
              <p:spPr>
                <a:xfrm flipV="1">
                  <a:off x="2152021" y="2512618"/>
                  <a:ext cx="609602" cy="147925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66917F7-8B8C-495A-A7F8-6A8B7FCFFC2A}"/>
              </a:ext>
            </a:extLst>
          </p:cNvPr>
          <p:cNvGrpSpPr/>
          <p:nvPr/>
        </p:nvGrpSpPr>
        <p:grpSpPr>
          <a:xfrm>
            <a:off x="588982" y="4899524"/>
            <a:ext cx="3649958" cy="769441"/>
            <a:chOff x="-896918" y="3238500"/>
            <a:chExt cx="3649958" cy="769441"/>
          </a:xfrm>
        </p:grpSpPr>
        <p:sp>
          <p:nvSpPr>
            <p:cNvPr id="64" name="TextBox 15">
              <a:extLst>
                <a:ext uri="{FF2B5EF4-FFF2-40B4-BE49-F238E27FC236}">
                  <a16:creationId xmlns:a16="http://schemas.microsoft.com/office/drawing/2014/main" id="{FA9C4C82-51AA-4F36-B76D-AFCF196228CF}"/>
                </a:ext>
              </a:extLst>
            </p:cNvPr>
            <p:cNvSpPr txBox="1"/>
            <p:nvPr/>
          </p:nvSpPr>
          <p:spPr>
            <a:xfrm>
              <a:off x="-896918" y="3238500"/>
              <a:ext cx="2735557" cy="7694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অনিয়মিত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Left Arrow 23">
              <a:extLst>
                <a:ext uri="{FF2B5EF4-FFF2-40B4-BE49-F238E27FC236}">
                  <a16:creationId xmlns:a16="http://schemas.microsoft.com/office/drawing/2014/main" id="{CD9382A9-ED3A-4E18-B2DD-E5DB865B2802}"/>
                </a:ext>
              </a:extLst>
            </p:cNvPr>
            <p:cNvSpPr/>
            <p:nvPr/>
          </p:nvSpPr>
          <p:spPr>
            <a:xfrm flipV="1">
              <a:off x="1991040" y="3510062"/>
              <a:ext cx="762000" cy="152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6EC0D6-946A-4933-9194-95ADA0DC3CB5}"/>
              </a:ext>
            </a:extLst>
          </p:cNvPr>
          <p:cNvGrpSpPr/>
          <p:nvPr/>
        </p:nvGrpSpPr>
        <p:grpSpPr>
          <a:xfrm>
            <a:off x="8507558" y="4899523"/>
            <a:ext cx="3072894" cy="769441"/>
            <a:chOff x="5445238" y="2971800"/>
            <a:chExt cx="2098563" cy="769441"/>
          </a:xfrm>
        </p:grpSpPr>
        <p:sp>
          <p:nvSpPr>
            <p:cNvPr id="62" name="TextBox 16">
              <a:extLst>
                <a:ext uri="{FF2B5EF4-FFF2-40B4-BE49-F238E27FC236}">
                  <a16:creationId xmlns:a16="http://schemas.microsoft.com/office/drawing/2014/main" id="{E6BF254F-BD10-444F-AC3D-7D1828C569D3}"/>
                </a:ext>
              </a:extLst>
            </p:cNvPr>
            <p:cNvSpPr txBox="1"/>
            <p:nvPr/>
          </p:nvSpPr>
          <p:spPr>
            <a:xfrm>
              <a:off x="6190786" y="2971800"/>
              <a:ext cx="1353015" cy="7694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নিয়মিত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Left Arrow 25">
              <a:extLst>
                <a:ext uri="{FF2B5EF4-FFF2-40B4-BE49-F238E27FC236}">
                  <a16:creationId xmlns:a16="http://schemas.microsoft.com/office/drawing/2014/main" id="{B80B450D-2D38-46C6-AEC0-9929F0CFA70B}"/>
                </a:ext>
              </a:extLst>
            </p:cNvPr>
            <p:cNvSpPr/>
            <p:nvPr/>
          </p:nvSpPr>
          <p:spPr>
            <a:xfrm rot="10800000" flipV="1">
              <a:off x="5445238" y="3204068"/>
              <a:ext cx="624468" cy="18988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80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BF70FF4-6BF7-4A1C-8915-A52EA89A8827}"/>
              </a:ext>
            </a:extLst>
          </p:cNvPr>
          <p:cNvGrpSpPr/>
          <p:nvPr/>
        </p:nvGrpSpPr>
        <p:grpSpPr>
          <a:xfrm>
            <a:off x="611543" y="5864210"/>
            <a:ext cx="10968913" cy="599070"/>
            <a:chOff x="-874357" y="4175050"/>
            <a:chExt cx="10968913" cy="59907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6B20A86-5D44-44E6-B479-8A686C103F7D}"/>
                </a:ext>
              </a:extLst>
            </p:cNvPr>
            <p:cNvGrpSpPr/>
            <p:nvPr/>
          </p:nvGrpSpPr>
          <p:grpSpPr>
            <a:xfrm>
              <a:off x="-874357" y="4175050"/>
              <a:ext cx="10968913" cy="599070"/>
              <a:chOff x="-874357" y="4175050"/>
              <a:chExt cx="10968913" cy="599070"/>
            </a:xfrm>
          </p:grpSpPr>
          <p:sp>
            <p:nvSpPr>
              <p:cNvPr id="58" name="TextBox 18">
                <a:extLst>
                  <a:ext uri="{FF2B5EF4-FFF2-40B4-BE49-F238E27FC236}">
                    <a16:creationId xmlns:a16="http://schemas.microsoft.com/office/drawing/2014/main" id="{FFD2738B-414A-49A7-AA6E-50EA28484696}"/>
                  </a:ext>
                </a:extLst>
              </p:cNvPr>
              <p:cNvSpPr txBox="1"/>
              <p:nvPr/>
            </p:nvSpPr>
            <p:spPr>
              <a:xfrm>
                <a:off x="8113356" y="4189345"/>
                <a:ext cx="1981200" cy="58477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ছোট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অংকের</a:t>
                </a:r>
                <a:endPara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DD45E71-750E-4B4D-94BB-6AFD6252EE73}"/>
                  </a:ext>
                </a:extLst>
              </p:cNvPr>
              <p:cNvGrpSpPr/>
              <p:nvPr/>
            </p:nvGrpSpPr>
            <p:grpSpPr>
              <a:xfrm>
                <a:off x="-874357" y="4175050"/>
                <a:ext cx="3627396" cy="584775"/>
                <a:chOff x="-874357" y="4175050"/>
                <a:chExt cx="3627396" cy="584775"/>
              </a:xfrm>
            </p:grpSpPr>
            <p:sp>
              <p:nvSpPr>
                <p:cNvPr id="60" name="TextBox 17">
                  <a:extLst>
                    <a:ext uri="{FF2B5EF4-FFF2-40B4-BE49-F238E27FC236}">
                      <a16:creationId xmlns:a16="http://schemas.microsoft.com/office/drawing/2014/main" id="{7B5B5655-8F99-465A-AF2D-3E19AF66F3C9}"/>
                    </a:ext>
                  </a:extLst>
                </p:cNvPr>
                <p:cNvSpPr txBox="1"/>
                <p:nvPr/>
              </p:nvSpPr>
              <p:spPr>
                <a:xfrm>
                  <a:off x="-874357" y="4175050"/>
                  <a:ext cx="2712996" cy="584775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3200" b="1" dirty="0" err="1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বড়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অংকের</a:t>
                  </a:r>
                  <a:endPara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61" name="Left Arrow 24">
                  <a:extLst>
                    <a:ext uri="{FF2B5EF4-FFF2-40B4-BE49-F238E27FC236}">
                      <a16:creationId xmlns:a16="http://schemas.microsoft.com/office/drawing/2014/main" id="{4D42D77C-1645-47AB-9453-D688D7595CB0}"/>
                    </a:ext>
                  </a:extLst>
                </p:cNvPr>
                <p:cNvSpPr/>
                <p:nvPr/>
              </p:nvSpPr>
              <p:spPr>
                <a:xfrm>
                  <a:off x="1991038" y="4385368"/>
                  <a:ext cx="762001" cy="158269"/>
                </a:xfrm>
                <a:prstGeom prst="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7" name="Left Arrow 26">
              <a:extLst>
                <a:ext uri="{FF2B5EF4-FFF2-40B4-BE49-F238E27FC236}">
                  <a16:creationId xmlns:a16="http://schemas.microsoft.com/office/drawing/2014/main" id="{DA4D89F3-B0B3-4276-9375-5E1612614361}"/>
                </a:ext>
              </a:extLst>
            </p:cNvPr>
            <p:cNvSpPr/>
            <p:nvPr/>
          </p:nvSpPr>
          <p:spPr>
            <a:xfrm rot="10800000" flipV="1">
              <a:off x="7022958" y="4271067"/>
              <a:ext cx="914400" cy="27256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7AACD88C-96D1-4FCF-A216-EC33054F0C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304" t="63529" r="19471" b="11611"/>
          <a:stretch>
            <a:fillRect/>
          </a:stretch>
        </p:blipFill>
        <p:spPr>
          <a:xfrm>
            <a:off x="9584107" y="1154435"/>
            <a:ext cx="1981200" cy="27432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F2AD544-B934-4D65-B667-36333D9A4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2" y="1017075"/>
            <a:ext cx="2876452" cy="299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1937999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93700" y="381000"/>
            <a:ext cx="11455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2BC2FE57-4279-4C48-AC97-224F9E151D0F}"/>
              </a:ext>
            </a:extLst>
          </p:cNvPr>
          <p:cNvSpPr/>
          <p:nvPr/>
        </p:nvSpPr>
        <p:spPr>
          <a:xfrm>
            <a:off x="646545" y="495300"/>
            <a:ext cx="11046691" cy="25146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 সকল লেনদেন হতে দীর্ঘমেয়াদী (১ বছরের অধিক) সুবিধা পাওয়া যায়, যার টাকার অংক বড় এবং লেনদেন নিয়মিত হয় না, তা মূলধন জাতীয় লেনদেন।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339DD9E5-C9A0-4DA3-B527-9949D8FF74FB}"/>
              </a:ext>
            </a:extLst>
          </p:cNvPr>
          <p:cNvSpPr/>
          <p:nvPr/>
        </p:nvSpPr>
        <p:spPr>
          <a:xfrm>
            <a:off x="646545" y="3619500"/>
            <a:ext cx="11046691" cy="27432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 সকল লেনদেন হতে স্বল্পমেয়াদী  সুবিধা পাওয়া যায়, যার টাকার অংক অপেক্ষাকৃত ছোট এবং লেনদেন নিয়মিত সংগঠিত হয় (নির্দিষ্ট সময় পর পর) , তা মুনাফা জাতীয় লেনদেন।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38" y="152400"/>
            <a:ext cx="11864107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4046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82207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38" y="152400"/>
            <a:ext cx="11864107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4046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8B815C-40B0-4783-B13C-5F0813E97CCD}"/>
              </a:ext>
            </a:extLst>
          </p:cNvPr>
          <p:cNvSpPr txBox="1"/>
          <p:nvPr/>
        </p:nvSpPr>
        <p:spPr>
          <a:xfrm>
            <a:off x="1764318" y="1015215"/>
            <a:ext cx="8574062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12700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2700">
                  <a:noFill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-১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A9A4C-7B43-4ABB-8651-1324C9244373}"/>
              </a:ext>
            </a:extLst>
          </p:cNvPr>
          <p:cNvSpPr txBox="1"/>
          <p:nvPr/>
        </p:nvSpPr>
        <p:spPr>
          <a:xfrm>
            <a:off x="1620981" y="2745766"/>
            <a:ext cx="90868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95028" algn="l"/>
              </a:tabLst>
            </a:pPr>
            <a:r>
              <a:rPr lang="as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১।ব্যাংক হতে ১,০০,০০০টাকা ঋণ গ্রহণ।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695028" algn="l"/>
              </a:tabLst>
            </a:pPr>
            <a:r>
              <a:rPr lang="as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২।পণ্য বিক্রয় ৫,০০০ টাকা।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695028" algn="l"/>
              </a:tabLst>
            </a:pPr>
            <a:r>
              <a:rPr lang="as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৩।পুরাতন গাড়ী বিক্রয় ২,০০,০০০ টাকা।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695028" algn="l"/>
              </a:tabLst>
            </a:pPr>
            <a:r>
              <a:rPr lang="as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সুদ প্রাপ্তি ২,০০০ টাকা।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</a:endParaRPr>
          </a:p>
          <a:p>
            <a:pPr>
              <a:tabLst>
                <a:tab pos="695028" algn="l"/>
              </a:tabLst>
            </a:pPr>
            <a:endParaRPr lang="en-US" sz="4400" b="1" dirty="0">
              <a:solidFill>
                <a:srgbClr val="002060"/>
              </a:solidFill>
              <a:latin typeface="NikoshBAN" pitchFamily="2" charset="0"/>
            </a:endParaRPr>
          </a:p>
          <a:p>
            <a:pPr>
              <a:tabLst>
                <a:tab pos="695028" algn="l"/>
              </a:tabLst>
            </a:pP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9268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6000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7200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</a:rPr>
              <a:t>Lesson:- </a:t>
            </a:r>
            <a:r>
              <a:rPr lang="en-US" sz="4400" dirty="0">
                <a:solidFill>
                  <a:srgbClr val="FFFF00"/>
                </a:solidFill>
              </a:rPr>
              <a:t>4</a:t>
            </a:r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Accounting, </a:t>
            </a: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7401" y="4437744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5339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900699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4400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B.Ed , M.B.S (Accounting), B.B.S (Honors)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38" y="152400"/>
            <a:ext cx="11864107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4046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758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38" y="152400"/>
            <a:ext cx="11864107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93700" y="392544"/>
            <a:ext cx="114046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 useBgFill="1">
        <p:nvSpPr>
          <p:cNvPr id="4" name="Bevel 3">
            <a:extLst>
              <a:ext uri="{FF2B5EF4-FFF2-40B4-BE49-F238E27FC236}">
                <a16:creationId xmlns:a16="http://schemas.microsoft.com/office/drawing/2014/main" id="{179F37F8-0FB4-4B65-A501-828841CC1286}"/>
              </a:ext>
            </a:extLst>
          </p:cNvPr>
          <p:cNvSpPr/>
          <p:nvPr/>
        </p:nvSpPr>
        <p:spPr>
          <a:xfrm>
            <a:off x="4114800" y="536755"/>
            <a:ext cx="4038600" cy="811768"/>
          </a:xfrm>
          <a:prstGeom prst="bevel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কাজ-২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04EB4-9692-48F4-8D7B-51B19F1E514E}"/>
              </a:ext>
            </a:extLst>
          </p:cNvPr>
          <p:cNvSpPr txBox="1"/>
          <p:nvPr/>
        </p:nvSpPr>
        <p:spPr>
          <a:xfrm>
            <a:off x="1551709" y="140169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/>
              <a:t>ছবি</a:t>
            </a:r>
            <a:r>
              <a:rPr lang="en-US" sz="3200" dirty="0"/>
              <a:t> </a:t>
            </a:r>
            <a:r>
              <a:rPr lang="en-US" sz="3200" dirty="0" err="1"/>
              <a:t>দেখে</a:t>
            </a:r>
            <a:r>
              <a:rPr lang="en-US" sz="3200" dirty="0"/>
              <a:t> </a:t>
            </a:r>
            <a:r>
              <a:rPr lang="en-US" sz="3200" dirty="0" err="1"/>
              <a:t>কোনটি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ধরনের</a:t>
            </a:r>
            <a:r>
              <a:rPr lang="en-US" sz="3200" dirty="0"/>
              <a:t> </a:t>
            </a:r>
            <a:r>
              <a:rPr lang="en-US" sz="3200" dirty="0" err="1"/>
              <a:t>লেনদেন</a:t>
            </a:r>
            <a:r>
              <a:rPr lang="en-US" sz="3200" dirty="0"/>
              <a:t> </a:t>
            </a:r>
            <a:r>
              <a:rPr lang="en-US" sz="3200" dirty="0" err="1"/>
              <a:t>বলি</a:t>
            </a:r>
            <a:r>
              <a:rPr lang="en-US" sz="3200" dirty="0"/>
              <a:t>-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E49DCA3-69DF-4BBC-94E8-D51F9B070F0D}"/>
              </a:ext>
            </a:extLst>
          </p:cNvPr>
          <p:cNvSpPr txBox="1"/>
          <p:nvPr/>
        </p:nvSpPr>
        <p:spPr>
          <a:xfrm>
            <a:off x="1231952" y="2073708"/>
            <a:ext cx="41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১.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140BD2-CCED-40A4-B17C-CB4811549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578" y="1920582"/>
            <a:ext cx="3529375" cy="1200328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DDE821BE-9A5F-41C8-BB57-1E0596D48085}"/>
              </a:ext>
            </a:extLst>
          </p:cNvPr>
          <p:cNvSpPr txBox="1"/>
          <p:nvPr/>
        </p:nvSpPr>
        <p:spPr>
          <a:xfrm>
            <a:off x="5563806" y="2221490"/>
            <a:ext cx="235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/>
              <a:t>আসবাবত্র</a:t>
            </a:r>
            <a:r>
              <a:rPr lang="en-US" sz="3600" dirty="0"/>
              <a:t> </a:t>
            </a:r>
            <a:r>
              <a:rPr lang="en-US" sz="3600" dirty="0" err="1"/>
              <a:t>ক্রয়</a:t>
            </a:r>
            <a:r>
              <a:rPr lang="en-US" sz="3600" dirty="0"/>
              <a:t> 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5AA6CB29-6D3D-463B-914E-0FECF20D482D}"/>
              </a:ext>
            </a:extLst>
          </p:cNvPr>
          <p:cNvSpPr txBox="1"/>
          <p:nvPr/>
        </p:nvSpPr>
        <p:spPr>
          <a:xfrm>
            <a:off x="5235913" y="2334634"/>
            <a:ext cx="3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=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6B035A7-0D17-4026-A08E-FA570379931E}"/>
              </a:ext>
            </a:extLst>
          </p:cNvPr>
          <p:cNvSpPr txBox="1"/>
          <p:nvPr/>
        </p:nvSpPr>
        <p:spPr>
          <a:xfrm>
            <a:off x="1155752" y="3399123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২.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FCD798-4C20-42A9-8BE6-547835A68F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577" y="3245997"/>
            <a:ext cx="3529376" cy="941848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475730A0-A619-474A-8A90-8A916E892A00}"/>
              </a:ext>
            </a:extLst>
          </p:cNvPr>
          <p:cNvSpPr txBox="1"/>
          <p:nvPr/>
        </p:nvSpPr>
        <p:spPr>
          <a:xfrm>
            <a:off x="1155752" y="4569833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৩.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609EFC-076F-41BE-B576-77C093F3D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578" y="4314902"/>
            <a:ext cx="3529376" cy="1160283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986C46C2-CBE0-4F2F-BFA0-D3A5BA01BC33}"/>
              </a:ext>
            </a:extLst>
          </p:cNvPr>
          <p:cNvSpPr txBox="1"/>
          <p:nvPr/>
        </p:nvSpPr>
        <p:spPr>
          <a:xfrm>
            <a:off x="1231952" y="5860613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৪.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DEE226-367B-4764-BA3D-EF7F498DC4E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578" y="5598152"/>
            <a:ext cx="3529376" cy="818226"/>
          </a:xfrm>
          <a:prstGeom prst="rect">
            <a:avLst/>
          </a:prstGeom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B1D86598-3CA7-4A52-8E78-B993585052AC}"/>
              </a:ext>
            </a:extLst>
          </p:cNvPr>
          <p:cNvSpPr txBox="1"/>
          <p:nvPr/>
        </p:nvSpPr>
        <p:spPr>
          <a:xfrm>
            <a:off x="5247460" y="36600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=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8961E4B8-00D2-490C-8D39-9FC721A5AF19}"/>
              </a:ext>
            </a:extLst>
          </p:cNvPr>
          <p:cNvSpPr txBox="1"/>
          <p:nvPr/>
        </p:nvSpPr>
        <p:spPr>
          <a:xfrm>
            <a:off x="5261312" y="4678359"/>
            <a:ext cx="3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= 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940FBA22-F4A9-4342-9676-38554896992D}"/>
              </a:ext>
            </a:extLst>
          </p:cNvPr>
          <p:cNvSpPr txBox="1"/>
          <p:nvPr/>
        </p:nvSpPr>
        <p:spPr>
          <a:xfrm>
            <a:off x="5249767" y="581673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= 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3AA9F1DA-738E-455B-A765-45A7BE6E75AB}"/>
              </a:ext>
            </a:extLst>
          </p:cNvPr>
          <p:cNvSpPr txBox="1"/>
          <p:nvPr/>
        </p:nvSpPr>
        <p:spPr>
          <a:xfrm>
            <a:off x="5570729" y="3546905"/>
            <a:ext cx="234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/>
              <a:t>মূলধন</a:t>
            </a:r>
            <a:r>
              <a:rPr lang="en-US" sz="3600" dirty="0"/>
              <a:t> </a:t>
            </a:r>
            <a:r>
              <a:rPr lang="en-US" sz="3600" dirty="0" err="1"/>
              <a:t>বিনিয়োগ</a:t>
            </a:r>
            <a:r>
              <a:rPr lang="en-US" sz="3600" dirty="0"/>
              <a:t> 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8D618AED-5A09-4AC2-B728-4561855B1656}"/>
              </a:ext>
            </a:extLst>
          </p:cNvPr>
          <p:cNvSpPr txBox="1"/>
          <p:nvPr/>
        </p:nvSpPr>
        <p:spPr>
          <a:xfrm>
            <a:off x="5563806" y="4565215"/>
            <a:ext cx="235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/>
              <a:t>মেরামত</a:t>
            </a:r>
            <a:r>
              <a:rPr lang="en-US" sz="3600" dirty="0"/>
              <a:t> </a:t>
            </a:r>
            <a:r>
              <a:rPr lang="en-US" sz="3600" dirty="0" err="1"/>
              <a:t>খরচ</a:t>
            </a:r>
            <a:r>
              <a:rPr lang="en-US" sz="3600" dirty="0"/>
              <a:t> 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74DC1B5D-7BA0-4925-8211-20D0A0D889D6}"/>
              </a:ext>
            </a:extLst>
          </p:cNvPr>
          <p:cNvSpPr txBox="1"/>
          <p:nvPr/>
        </p:nvSpPr>
        <p:spPr>
          <a:xfrm>
            <a:off x="5575353" y="5779795"/>
            <a:ext cx="234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/>
              <a:t>বেতন</a:t>
            </a:r>
            <a:r>
              <a:rPr lang="en-US" sz="3600" dirty="0"/>
              <a:t> </a:t>
            </a:r>
            <a:r>
              <a:rPr lang="en-US" sz="3600" dirty="0" err="1"/>
              <a:t>প্রদান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4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55180"/>
            <a:ext cx="11150009" cy="193512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162" y="2332037"/>
            <a:ext cx="10467278" cy="4068763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as-IN" sz="3700" b="1" dirty="0">
                <a:latin typeface="NikoshBAN" pitchFamily="2" charset="0"/>
                <a:cs typeface="NikoshBAN" pitchFamily="2" charset="0"/>
              </a:rPr>
              <a:t>নিচের লেনদেন গুলোকে মূলধন ও মুনাফা জাতীয় লেন্দেন চিন্থিত কর- 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200" dirty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১.মূলধন বিনিয়োগ</a:t>
            </a:r>
          </a:p>
          <a:p>
            <a:pPr algn="ctr"/>
            <a:r>
              <a:rPr lang="as-IN" sz="3200" dirty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২.ফ্রিজ ক্রয়</a:t>
            </a:r>
          </a:p>
          <a:p>
            <a:pPr algn="ctr"/>
            <a:r>
              <a:rPr lang="as-IN" sz="3200" dirty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৩.পুরাত</a:t>
            </a:r>
            <a:r>
              <a: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ন</a:t>
            </a:r>
            <a:r>
              <a:rPr lang="as-IN" sz="3200" dirty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 যন্ত</a:t>
            </a:r>
            <a:r>
              <a:rPr lang="en-US" sz="3200" dirty="0" err="1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্র</a:t>
            </a:r>
            <a:r>
              <a:rPr lang="as-IN" sz="3200" dirty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পাতি বিক্রয়</a:t>
            </a:r>
          </a:p>
          <a:p>
            <a:pPr algn="ctr"/>
            <a:r>
              <a:rPr lang="as-IN" sz="3200" dirty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৪.পণ্য বিক্রয়</a:t>
            </a:r>
          </a:p>
          <a:p>
            <a:pPr algn="ctr"/>
            <a:r>
              <a:rPr lang="as-IN" sz="3200" dirty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৫.দালানকোঠা বিক্রয়</a:t>
            </a:r>
          </a:p>
          <a:p>
            <a:pPr algn="ctr"/>
            <a:r>
              <a:rPr lang="as-IN" sz="3200" dirty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৬.ব্যাংকে বিনিয়োগের সুদ</a:t>
            </a:r>
            <a:r>
              <a:rPr lang="as-IN" sz="3600" dirty="0">
                <a:ln w="12700">
                  <a:noFill/>
                </a:ln>
                <a:latin typeface="NikoshBAN" pitchFamily="2" charset="0"/>
                <a:cs typeface="NikoshBAN" pitchFamily="2" charset="0"/>
                <a:sym typeface="Webding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C62E35-764F-4C14-A5BD-BC8707834293}"/>
              </a:ext>
            </a:extLst>
          </p:cNvPr>
          <p:cNvSpPr/>
          <p:nvPr/>
        </p:nvSpPr>
        <p:spPr>
          <a:xfrm>
            <a:off x="174170" y="170091"/>
            <a:ext cx="11868150" cy="6524623"/>
          </a:xfrm>
          <a:prstGeom prst="rect">
            <a:avLst/>
          </a:prstGeom>
          <a:noFill/>
          <a:ln w="2540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85" tIns="42193" rIns="84385" bIns="42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7" name="Rounded Rectangle 6"/>
          <p:cNvSpPr/>
          <p:nvPr/>
        </p:nvSpPr>
        <p:spPr>
          <a:xfrm>
            <a:off x="435428" y="318410"/>
            <a:ext cx="11334750" cy="182880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>
            <a:off x="634067" y="419102"/>
            <a:ext cx="8741227" cy="1543050"/>
          </a:xfrm>
          <a:prstGeom prst="upDownArrow">
            <a:avLst>
              <a:gd name="adj1" fmla="val 68210"/>
              <a:gd name="adj2" fmla="val 18352"/>
            </a:avLst>
          </a:prstGeom>
          <a:solidFill>
            <a:srgbClr val="FF0000">
              <a:alpha val="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বাড়িতে বসে</a:t>
            </a:r>
          </a:p>
        </p:txBody>
      </p:sp>
      <p:pic>
        <p:nvPicPr>
          <p:cNvPr id="9" name="Picture 8" descr="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775" y="568250"/>
            <a:ext cx="1981204" cy="1206122"/>
          </a:xfrm>
          <a:prstGeom prst="rect">
            <a:avLst/>
          </a:prstGeom>
        </p:spPr>
      </p:pic>
      <p:pic>
        <p:nvPicPr>
          <p:cNvPr id="10" name="table">
            <a:extLst>
              <a:ext uri="{FF2B5EF4-FFF2-40B4-BE49-F238E27FC236}">
                <a16:creationId xmlns:a16="http://schemas.microsoft.com/office/drawing/2014/main" id="{3160D1B2-6CAD-4367-99DC-9D53CE775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527" y="2877856"/>
            <a:ext cx="8275782" cy="362712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AA047414-722B-45F3-B0BA-15C614FECE88}"/>
              </a:ext>
            </a:extLst>
          </p:cNvPr>
          <p:cNvSpPr txBox="1"/>
          <p:nvPr/>
        </p:nvSpPr>
        <p:spPr>
          <a:xfrm>
            <a:off x="615591" y="2274178"/>
            <a:ext cx="1092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নিম্নরুপ লেনদেন থেকে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মূলধন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জাতীয় ব্যয়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ও মুনাফা জাতীয়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ব্যয়ের পরিমাণ নির্ণয় কর।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91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38" y="152400"/>
            <a:ext cx="11864107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4046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9996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01" y="152400"/>
            <a:ext cx="11836399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9456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90600" y="1447800"/>
            <a:ext cx="7696200" cy="24468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5300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300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8488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1849099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84056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3060" y="833766"/>
            <a:ext cx="108877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1" y="152400"/>
            <a:ext cx="11925299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9456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774701"/>
            <a:ext cx="10363200" cy="53974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9456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1912599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09310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488483"/>
            <a:ext cx="11261990" cy="602661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35024" y="3244118"/>
            <a:ext cx="8323577" cy="104641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000" dirty="0"/>
              <a:t>Accounting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119746" y="108011"/>
            <a:ext cx="11963400" cy="664496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2082800" y="285750"/>
            <a:ext cx="9950450" cy="19431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39700"/>
            <a:ext cx="1900238" cy="23622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70606" y="2533650"/>
            <a:ext cx="9793202" cy="25717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3600" b="1" u="sng" dirty="0">
                <a:solidFill>
                  <a:srgbClr val="FFFF00"/>
                </a:solidFill>
              </a:rPr>
              <a:t>Lesson: </a:t>
            </a:r>
            <a:r>
              <a:rPr lang="en-US" sz="3500" dirty="0">
                <a:solidFill>
                  <a:srgbClr val="FFFF00"/>
                </a:solidFill>
              </a:rPr>
              <a:t>Purchase Journal, Purchase-return Journal, Sales Journal &amp; Sales-return journal</a:t>
            </a:r>
          </a:p>
          <a:p>
            <a:pPr algn="ctr"/>
            <a:r>
              <a:rPr lang="en-US" sz="5400" dirty="0">
                <a:solidFill>
                  <a:srgbClr val="FFFF00"/>
                </a:solidFill>
              </a:rPr>
              <a:t>Accounting, Chapter: 04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66358" y="5294084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by-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Monoar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Hossen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Chowdhury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91268" y="4702625"/>
            <a:ext cx="2039257" cy="2039257"/>
          </a:xfrm>
          <a:prstGeom prst="rect">
            <a:avLst/>
          </a:prstGeom>
          <a:noFill/>
        </p:spPr>
      </p:pic>
      <p:pic>
        <p:nvPicPr>
          <p:cNvPr id="8" name="Picture 7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481261" y="2999808"/>
            <a:ext cx="2059983" cy="1384308"/>
          </a:xfrm>
          <a:prstGeom prst="rect">
            <a:avLst/>
          </a:prstGeom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10276621" y="2985296"/>
            <a:ext cx="2059983" cy="138430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1922019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9269" y="381000"/>
            <a:ext cx="11449031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6000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38" y="432349"/>
            <a:ext cx="1628489" cy="2024387"/>
          </a:xfrm>
          <a:prstGeom prst="rect">
            <a:avLst/>
          </a:prstGeom>
          <a:noFill/>
        </p:spPr>
      </p:pic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7401" y="4437744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5339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900699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4400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B.Ed , M.B.S (Accounting), B.B.S (Honors)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</a:rPr>
              <a:t>Accounting,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4B2E2-A149-4083-8BFB-817393907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5" y="546100"/>
            <a:ext cx="1257917" cy="182335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76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1925299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09310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10" y="424982"/>
            <a:ext cx="1137338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5024" y="3244118"/>
            <a:ext cx="8323577" cy="1046418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000" dirty="0"/>
              <a:t>Accounting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43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1887199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98758" y="416512"/>
            <a:ext cx="11412242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3401" y="609601"/>
            <a:ext cx="11048999" cy="113875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600" dirty="0" err="1"/>
              <a:t>বিসমিল্লাহির</a:t>
            </a:r>
            <a:r>
              <a:rPr lang="en-US" sz="6600" dirty="0"/>
              <a:t> </a:t>
            </a:r>
            <a:r>
              <a:rPr lang="en-US" sz="6600" dirty="0" err="1"/>
              <a:t>রাহমানির</a:t>
            </a:r>
            <a:r>
              <a:rPr lang="en-US" sz="6600" dirty="0"/>
              <a:t> </a:t>
            </a:r>
            <a:r>
              <a:rPr lang="en-US" sz="6600" dirty="0" err="1"/>
              <a:t>রাহিম</a:t>
            </a:r>
            <a:endParaRPr lang="en-US" sz="6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79A6B-36F8-47BF-A144-11A762D3B4C9}"/>
              </a:ext>
            </a:extLst>
          </p:cNvPr>
          <p:cNvSpPr/>
          <p:nvPr/>
        </p:nvSpPr>
        <p:spPr>
          <a:xfrm>
            <a:off x="1542473" y="1769423"/>
            <a:ext cx="9153236" cy="4693136"/>
          </a:xfrm>
          <a:prstGeom prst="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6547A26-646F-4A43-9026-18BEECAFD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154227"/>
              </p:ext>
            </p:extLst>
          </p:nvPr>
        </p:nvGraphicFramePr>
        <p:xfrm>
          <a:off x="2242128" y="1693692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1912599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81000" y="381000"/>
            <a:ext cx="114427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6580" y="3943841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4708" y="642810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9926" y="3946208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3720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11405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5464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1924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90224" y="5157777"/>
            <a:ext cx="1708292" cy="1147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72D753-3573-4BE1-9085-D4629FF6A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92" y="1610556"/>
            <a:ext cx="7235244" cy="4073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63975"/>
            <a:ext cx="11887199" cy="65532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69425" y="371764"/>
            <a:ext cx="11430000" cy="6096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1001" y="4292602"/>
            <a:ext cx="5262418" cy="2090958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মনোয়ার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হোসেন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চৌধূরী</a:t>
            </a:r>
            <a:r>
              <a:rPr lang="en-US" sz="2800" b="1" dirty="0">
                <a:solidFill>
                  <a:srgbClr val="002060"/>
                </a:solidFill>
              </a:rPr>
              <a:t>।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000" b="1" dirty="0" err="1">
                <a:solidFill>
                  <a:srgbClr val="002060"/>
                </a:solidFill>
              </a:rPr>
              <a:t>B.Ed</a:t>
            </a:r>
            <a:r>
              <a:rPr lang="en-US" sz="2000" b="1" dirty="0">
                <a:solidFill>
                  <a:srgbClr val="002060"/>
                </a:solidFill>
              </a:rPr>
              <a:t>, M.B.S (Accounting), B.B.S (Honors) </a:t>
            </a:r>
          </a:p>
          <a:p>
            <a:r>
              <a:rPr lang="bn-BD" sz="2000" b="1" dirty="0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পদবীঃ সহকারি শিক্ষক (</a:t>
            </a:r>
            <a:r>
              <a:rPr lang="en-US" sz="2000" b="1" dirty="0" err="1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হিসাববিজ্ঞান</a:t>
            </a:r>
            <a:r>
              <a:rPr lang="bn-BD" sz="2000" b="1" dirty="0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) </a:t>
            </a:r>
            <a:endParaRPr lang="en-US" sz="2000" b="1" dirty="0">
              <a:solidFill>
                <a:srgbClr val="00206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মহানগর</a:t>
            </a:r>
            <a:r>
              <a:rPr lang="en-US" b="1" dirty="0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আইড়িয়াল</a:t>
            </a:r>
            <a:r>
              <a:rPr lang="en-US" b="1" dirty="0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bn-BD" b="1" dirty="0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স্কুল অ্যান্ড কলেজ</a:t>
            </a:r>
            <a:r>
              <a:rPr lang="en-US" b="1" dirty="0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মুগদা</a:t>
            </a:r>
            <a:r>
              <a:rPr lang="en-US" b="1" dirty="0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ঢাকা</a:t>
            </a:r>
            <a:r>
              <a:rPr lang="en-US" b="1" dirty="0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।</a:t>
            </a:r>
            <a:r>
              <a:rPr lang="bn-BD" b="1" dirty="0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endParaRPr lang="en-US" b="1" dirty="0">
              <a:solidFill>
                <a:srgbClr val="00206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r>
              <a:rPr lang="bn-BD" sz="2000" b="1" dirty="0">
                <a:solidFill>
                  <a:srgbClr val="002060"/>
                </a:solidFill>
              </a:rPr>
              <a:t>মোবাইল নং</a:t>
            </a:r>
            <a:r>
              <a:rPr lang="en-US" sz="2000" b="1" dirty="0">
                <a:solidFill>
                  <a:srgbClr val="002060"/>
                </a:solidFill>
              </a:rPr>
              <a:t>-</a:t>
            </a:r>
            <a:r>
              <a:rPr lang="bn-BD" sz="2000" b="1" dirty="0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০১৯</a:t>
            </a:r>
            <a:r>
              <a:rPr lang="en-US" sz="2000" b="1" dirty="0">
                <a:solidFill>
                  <a:srgbClr val="00206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২০০০৩৬৯১ </a:t>
            </a:r>
            <a:endParaRPr lang="en-US" sz="500" b="1" dirty="0">
              <a:solidFill>
                <a:srgbClr val="00206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endParaRPr lang="en-US" sz="400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ZOOM Meeting ID: 417 417 0627	Pass: MIS2020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870757" y="2125868"/>
            <a:ext cx="3240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শিক্ষক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2" charset="0"/>
                <a:cs typeface="Vrinda" pitchFamily="2" charset="0"/>
              </a:rPr>
              <a:t>পরিচিতি</a:t>
            </a:r>
            <a:endParaRPr lang="en-US" sz="3200" dirty="0">
              <a:latin typeface="Vrinda" pitchFamily="2" charset="0"/>
              <a:cs typeface="Vrind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9599599" y="1968516"/>
            <a:ext cx="2783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/>
              <a:t>পাঠ</a:t>
            </a:r>
            <a:r>
              <a:rPr lang="en-US" sz="3600" b="1" dirty="0"/>
              <a:t> </a:t>
            </a:r>
            <a:r>
              <a:rPr lang="bn-IN" sz="3600" b="1" dirty="0"/>
              <a:t>পরিচিতি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391400" y="415725"/>
            <a:ext cx="30480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4B548E-0ED9-4AF0-83BA-8B6B8782D568}"/>
              </a:ext>
            </a:extLst>
          </p:cNvPr>
          <p:cNvSpPr/>
          <p:nvPr/>
        </p:nvSpPr>
        <p:spPr>
          <a:xfrm>
            <a:off x="7239000" y="4572000"/>
            <a:ext cx="4572000" cy="1875514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000" b="1" dirty="0">
                <a:latin typeface="Vrinda"/>
                <a:cs typeface="NikoshBAN" pitchFamily="2" charset="0"/>
              </a:rPr>
              <a:t>বিষয়ঃ হিসাববিজ্ঞান</a:t>
            </a:r>
            <a:endParaRPr lang="en-US" sz="2000" b="1" dirty="0">
              <a:latin typeface="Vrinda"/>
              <a:cs typeface="NikoshBAN" pitchFamily="2" charset="0"/>
            </a:endParaRPr>
          </a:p>
          <a:p>
            <a:r>
              <a:rPr lang="en-US" b="1" dirty="0" err="1">
                <a:latin typeface="Vrinda"/>
                <a:cs typeface="NikoshBAN" pitchFamily="2" charset="0"/>
              </a:rPr>
              <a:t>শ্রেণি</a:t>
            </a:r>
            <a:r>
              <a:rPr lang="en-US" b="1" dirty="0">
                <a:latin typeface="Vrinda"/>
                <a:cs typeface="NikoshBAN" pitchFamily="2" charset="0"/>
              </a:rPr>
              <a:t>: ৯ম - ১০ম </a:t>
            </a:r>
            <a:r>
              <a:rPr lang="en-US" b="1" dirty="0" err="1">
                <a:latin typeface="Vrinda"/>
                <a:cs typeface="NikoshBAN" pitchFamily="2" charset="0"/>
              </a:rPr>
              <a:t>শ্রেণি</a:t>
            </a:r>
            <a:endParaRPr lang="en-US" b="1" dirty="0">
              <a:latin typeface="Vrinda"/>
              <a:cs typeface="NikoshBAN" pitchFamily="2" charset="0"/>
            </a:endParaRPr>
          </a:p>
          <a:p>
            <a:r>
              <a:rPr lang="en-US" b="1" dirty="0">
                <a:latin typeface="Vrinda"/>
                <a:cs typeface="NikoshBAN" pitchFamily="2" charset="0"/>
              </a:rPr>
              <a:t>অধ্যায়: ০৪ –</a:t>
            </a:r>
            <a:r>
              <a:rPr lang="as-IN" b="1" dirty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মূলধন ও মুনাফা জাতীয় লেনদেন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  <a:p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তারিখঃ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 ১১-০৭-২০২১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পৃষ্ঠা নং: 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৩৭-৩৮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Vrinda"/>
              <a:cs typeface="NikoshBAN" pitchFamily="2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rinda"/>
                <a:cs typeface="NikoshBAN" pitchFamily="2" charset="0"/>
              </a:rPr>
              <a:t>সময়ঃ সকাল ১১.৫০ থেকে দুপুর ১২.৩০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0C472-781D-428F-9844-C51A5654E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" y="163975"/>
            <a:ext cx="3286115" cy="410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1899899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93700" y="381000"/>
            <a:ext cx="114046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3" descr="Grocery-shop.jpg">
            <a:extLst>
              <a:ext uri="{FF2B5EF4-FFF2-40B4-BE49-F238E27FC236}">
                <a16:creationId xmlns:a16="http://schemas.microsoft.com/office/drawing/2014/main" id="{D8BE0543-8B6D-4339-948F-CBC3B49D8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29" y="1450113"/>
            <a:ext cx="4983933" cy="2511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3D653F-ACBA-4001-99FA-C2AAEE0546A9}"/>
              </a:ext>
            </a:extLst>
          </p:cNvPr>
          <p:cNvSpPr txBox="1"/>
          <p:nvPr/>
        </p:nvSpPr>
        <p:spPr>
          <a:xfrm>
            <a:off x="7114918" y="2289602"/>
            <a:ext cx="3843752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দোকান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A24DF-827C-41B3-B118-18A5FDD8A86D}"/>
              </a:ext>
            </a:extLst>
          </p:cNvPr>
          <p:cNvSpPr txBox="1"/>
          <p:nvPr/>
        </p:nvSpPr>
        <p:spPr>
          <a:xfrm>
            <a:off x="7114918" y="4770380"/>
            <a:ext cx="3843752" cy="7078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ক্রেতা</a:t>
            </a:r>
            <a:r>
              <a:rPr lang="en-US" sz="4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বিক্রেতা</a:t>
            </a:r>
            <a:endParaRPr lang="bn-IN" sz="40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7DE56F3-82DC-4B06-96CC-D5F80409F809}"/>
              </a:ext>
            </a:extLst>
          </p:cNvPr>
          <p:cNvSpPr/>
          <p:nvPr/>
        </p:nvSpPr>
        <p:spPr>
          <a:xfrm>
            <a:off x="5629149" y="2546132"/>
            <a:ext cx="99494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8">
            <a:extLst>
              <a:ext uri="{FF2B5EF4-FFF2-40B4-BE49-F238E27FC236}">
                <a16:creationId xmlns:a16="http://schemas.microsoft.com/office/drawing/2014/main" id="{8FDF3869-BCE3-4F22-875D-C16E5367B363}"/>
              </a:ext>
            </a:extLst>
          </p:cNvPr>
          <p:cNvSpPr/>
          <p:nvPr/>
        </p:nvSpPr>
        <p:spPr>
          <a:xfrm>
            <a:off x="5639659" y="4876800"/>
            <a:ext cx="9715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EB383-93FE-471A-A261-AE642AF2D5E7}"/>
              </a:ext>
            </a:extLst>
          </p:cNvPr>
          <p:cNvSpPr txBox="1"/>
          <p:nvPr/>
        </p:nvSpPr>
        <p:spPr>
          <a:xfrm>
            <a:off x="2895600" y="449764"/>
            <a:ext cx="6019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5" descr="C:\Users\Mahveen\Desktop\deshsangbad.com_1586265079.jpg">
            <a:extLst>
              <a:ext uri="{FF2B5EF4-FFF2-40B4-BE49-F238E27FC236}">
                <a16:creationId xmlns:a16="http://schemas.microsoft.com/office/drawing/2014/main" id="{1DEEC018-2571-4C03-BA3B-A22274A1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527" y="4081025"/>
            <a:ext cx="4962302" cy="242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9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152400"/>
            <a:ext cx="11899899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93700" y="381000"/>
            <a:ext cx="114046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3D653F-ACBA-4001-99FA-C2AAEE0546A9}"/>
              </a:ext>
            </a:extLst>
          </p:cNvPr>
          <p:cNvSpPr txBox="1"/>
          <p:nvPr/>
        </p:nvSpPr>
        <p:spPr>
          <a:xfrm>
            <a:off x="7114918" y="2289602"/>
            <a:ext cx="3843752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A24DF-827C-41B3-B118-18A5FDD8A86D}"/>
              </a:ext>
            </a:extLst>
          </p:cNvPr>
          <p:cNvSpPr txBox="1"/>
          <p:nvPr/>
        </p:nvSpPr>
        <p:spPr>
          <a:xfrm>
            <a:off x="7114918" y="4770380"/>
            <a:ext cx="3843752" cy="7078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বিদ্যুৎ বিল</a:t>
            </a:r>
            <a:endParaRPr lang="bn-IN" sz="40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7DE56F3-82DC-4B06-96CC-D5F80409F809}"/>
              </a:ext>
            </a:extLst>
          </p:cNvPr>
          <p:cNvSpPr/>
          <p:nvPr/>
        </p:nvSpPr>
        <p:spPr>
          <a:xfrm>
            <a:off x="5629149" y="2546132"/>
            <a:ext cx="99494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8">
            <a:extLst>
              <a:ext uri="{FF2B5EF4-FFF2-40B4-BE49-F238E27FC236}">
                <a16:creationId xmlns:a16="http://schemas.microsoft.com/office/drawing/2014/main" id="{8FDF3869-BCE3-4F22-875D-C16E5367B363}"/>
              </a:ext>
            </a:extLst>
          </p:cNvPr>
          <p:cNvSpPr/>
          <p:nvPr/>
        </p:nvSpPr>
        <p:spPr>
          <a:xfrm>
            <a:off x="5639659" y="4876800"/>
            <a:ext cx="9715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EB383-93FE-471A-A261-AE642AF2D5E7}"/>
              </a:ext>
            </a:extLst>
          </p:cNvPr>
          <p:cNvSpPr txBox="1"/>
          <p:nvPr/>
        </p:nvSpPr>
        <p:spPr>
          <a:xfrm>
            <a:off x="2895600" y="449764"/>
            <a:ext cx="6019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2C9E8D-9673-476D-879B-BE54CC44F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27" y="1494841"/>
            <a:ext cx="4962302" cy="23590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77AD75-6438-4B24-AF0A-B295BD882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27" y="3957694"/>
            <a:ext cx="4962302" cy="24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530</Words>
  <Application>Microsoft Office PowerPoint</Application>
  <PresentationFormat>Widescreen</PresentationFormat>
  <Paragraphs>133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Shonar Bangla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Irfan Ali</dc:creator>
  <cp:lastModifiedBy>Nusrat Zaman Shorna</cp:lastModifiedBy>
  <cp:revision>373</cp:revision>
  <dcterms:created xsi:type="dcterms:W3CDTF">2020-05-08T04:24:17Z</dcterms:created>
  <dcterms:modified xsi:type="dcterms:W3CDTF">2021-07-11T08:22:10Z</dcterms:modified>
</cp:coreProperties>
</file>