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68" r:id="rId3"/>
    <p:sldId id="259" r:id="rId4"/>
    <p:sldId id="261" r:id="rId5"/>
    <p:sldId id="269" r:id="rId6"/>
    <p:sldId id="270" r:id="rId7"/>
    <p:sldId id="271" r:id="rId8"/>
    <p:sldId id="264" r:id="rId9"/>
    <p:sldId id="267"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8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E81BCB9-9F3A-4B0D-AE4F-C07D26B76CEF}" type="datetimeFigureOut">
              <a:rPr lang="en-US" smtClean="0"/>
              <a:pPr/>
              <a:t>7/12/2021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49F5D7-C38E-4F61-B029-64F300EEC72E}" type="slidenum">
              <a:rPr lang="en-US" smtClean="0"/>
              <a:pPr/>
              <a:t>‹#›</a:t>
            </a:fld>
            <a:endParaRPr lang="en-US"/>
          </a:p>
        </p:txBody>
      </p:sp>
    </p:spTree>
    <p:extLst>
      <p:ext uri="{BB962C8B-B14F-4D97-AF65-F5344CB8AC3E}">
        <p14:creationId xmlns:p14="http://schemas.microsoft.com/office/powerpoint/2010/main" val="27311347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81BCB9-9F3A-4B0D-AE4F-C07D26B76CEF}" type="datetimeFigureOut">
              <a:rPr lang="en-US" smtClean="0"/>
              <a:pPr/>
              <a:t>7/12/2021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49F5D7-C38E-4F61-B029-64F300EEC72E}" type="slidenum">
              <a:rPr lang="en-US" smtClean="0"/>
              <a:pPr/>
              <a:t>‹#›</a:t>
            </a:fld>
            <a:endParaRPr lang="en-US"/>
          </a:p>
        </p:txBody>
      </p:sp>
    </p:spTree>
    <p:extLst>
      <p:ext uri="{BB962C8B-B14F-4D97-AF65-F5344CB8AC3E}">
        <p14:creationId xmlns:p14="http://schemas.microsoft.com/office/powerpoint/2010/main" val="21475025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81BCB9-9F3A-4B0D-AE4F-C07D26B76CEF}" type="datetimeFigureOut">
              <a:rPr lang="en-US" smtClean="0"/>
              <a:pPr/>
              <a:t>7/12/2021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49F5D7-C38E-4F61-B029-64F300EEC72E}" type="slidenum">
              <a:rPr lang="en-US" smtClean="0"/>
              <a:pPr/>
              <a:t>‹#›</a:t>
            </a:fld>
            <a:endParaRPr lang="en-US"/>
          </a:p>
        </p:txBody>
      </p:sp>
    </p:spTree>
    <p:extLst>
      <p:ext uri="{BB962C8B-B14F-4D97-AF65-F5344CB8AC3E}">
        <p14:creationId xmlns:p14="http://schemas.microsoft.com/office/powerpoint/2010/main" val="13128746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81BCB9-9F3A-4B0D-AE4F-C07D26B76CEF}" type="datetimeFigureOut">
              <a:rPr lang="en-US" smtClean="0"/>
              <a:pPr/>
              <a:t>7/12/2021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49F5D7-C38E-4F61-B029-64F300EEC72E}" type="slidenum">
              <a:rPr lang="en-US" smtClean="0"/>
              <a:pPr/>
              <a:t>‹#›</a:t>
            </a:fld>
            <a:endParaRPr lang="en-US"/>
          </a:p>
        </p:txBody>
      </p:sp>
    </p:spTree>
    <p:extLst>
      <p:ext uri="{BB962C8B-B14F-4D97-AF65-F5344CB8AC3E}">
        <p14:creationId xmlns:p14="http://schemas.microsoft.com/office/powerpoint/2010/main" val="2268634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81BCB9-9F3A-4B0D-AE4F-C07D26B76CEF}" type="datetimeFigureOut">
              <a:rPr lang="en-US" smtClean="0"/>
              <a:pPr/>
              <a:t>7/12/2021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49F5D7-C38E-4F61-B029-64F300EEC72E}" type="slidenum">
              <a:rPr lang="en-US" smtClean="0"/>
              <a:pPr/>
              <a:t>‹#›</a:t>
            </a:fld>
            <a:endParaRPr lang="en-US"/>
          </a:p>
        </p:txBody>
      </p:sp>
    </p:spTree>
    <p:extLst>
      <p:ext uri="{BB962C8B-B14F-4D97-AF65-F5344CB8AC3E}">
        <p14:creationId xmlns:p14="http://schemas.microsoft.com/office/powerpoint/2010/main" val="42879489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E81BCB9-9F3A-4B0D-AE4F-C07D26B76CEF}" type="datetimeFigureOut">
              <a:rPr lang="en-US" smtClean="0"/>
              <a:pPr/>
              <a:t>7/12/2021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49F5D7-C38E-4F61-B029-64F300EEC72E}" type="slidenum">
              <a:rPr lang="en-US" smtClean="0"/>
              <a:pPr/>
              <a:t>‹#›</a:t>
            </a:fld>
            <a:endParaRPr lang="en-US"/>
          </a:p>
        </p:txBody>
      </p:sp>
    </p:spTree>
    <p:extLst>
      <p:ext uri="{BB962C8B-B14F-4D97-AF65-F5344CB8AC3E}">
        <p14:creationId xmlns:p14="http://schemas.microsoft.com/office/powerpoint/2010/main" val="65171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E81BCB9-9F3A-4B0D-AE4F-C07D26B76CEF}" type="datetimeFigureOut">
              <a:rPr lang="en-US" smtClean="0"/>
              <a:pPr/>
              <a:t>7/12/2021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49F5D7-C38E-4F61-B029-64F300EEC72E}" type="slidenum">
              <a:rPr lang="en-US" smtClean="0"/>
              <a:pPr/>
              <a:t>‹#›</a:t>
            </a:fld>
            <a:endParaRPr lang="en-US"/>
          </a:p>
        </p:txBody>
      </p:sp>
    </p:spTree>
    <p:extLst>
      <p:ext uri="{BB962C8B-B14F-4D97-AF65-F5344CB8AC3E}">
        <p14:creationId xmlns:p14="http://schemas.microsoft.com/office/powerpoint/2010/main" val="1245430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E81BCB9-9F3A-4B0D-AE4F-C07D26B76CEF}" type="datetimeFigureOut">
              <a:rPr lang="en-US" smtClean="0"/>
              <a:pPr/>
              <a:t>7/12/2021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49F5D7-C38E-4F61-B029-64F300EEC72E}" type="slidenum">
              <a:rPr lang="en-US" smtClean="0"/>
              <a:pPr/>
              <a:t>‹#›</a:t>
            </a:fld>
            <a:endParaRPr lang="en-US"/>
          </a:p>
        </p:txBody>
      </p:sp>
    </p:spTree>
    <p:extLst>
      <p:ext uri="{BB962C8B-B14F-4D97-AF65-F5344CB8AC3E}">
        <p14:creationId xmlns:p14="http://schemas.microsoft.com/office/powerpoint/2010/main" val="20671739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81BCB9-9F3A-4B0D-AE4F-C07D26B76CEF}" type="datetimeFigureOut">
              <a:rPr lang="en-US" smtClean="0"/>
              <a:pPr/>
              <a:t>7/12/2021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49F5D7-C38E-4F61-B029-64F300EEC72E}" type="slidenum">
              <a:rPr lang="en-US" smtClean="0"/>
              <a:pPr/>
              <a:t>‹#›</a:t>
            </a:fld>
            <a:endParaRPr lang="en-US"/>
          </a:p>
        </p:txBody>
      </p:sp>
    </p:spTree>
    <p:extLst>
      <p:ext uri="{BB962C8B-B14F-4D97-AF65-F5344CB8AC3E}">
        <p14:creationId xmlns:p14="http://schemas.microsoft.com/office/powerpoint/2010/main" val="7622422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81BCB9-9F3A-4B0D-AE4F-C07D26B76CEF}" type="datetimeFigureOut">
              <a:rPr lang="en-US" smtClean="0"/>
              <a:pPr/>
              <a:t>7/12/2021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49F5D7-C38E-4F61-B029-64F300EEC72E}" type="slidenum">
              <a:rPr lang="en-US" smtClean="0"/>
              <a:pPr/>
              <a:t>‹#›</a:t>
            </a:fld>
            <a:endParaRPr lang="en-US"/>
          </a:p>
        </p:txBody>
      </p:sp>
    </p:spTree>
    <p:extLst>
      <p:ext uri="{BB962C8B-B14F-4D97-AF65-F5344CB8AC3E}">
        <p14:creationId xmlns:p14="http://schemas.microsoft.com/office/powerpoint/2010/main" val="26192535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81BCB9-9F3A-4B0D-AE4F-C07D26B76CEF}" type="datetimeFigureOut">
              <a:rPr lang="en-US" smtClean="0"/>
              <a:pPr/>
              <a:t>7/12/2021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49F5D7-C38E-4F61-B029-64F300EEC72E}" type="slidenum">
              <a:rPr lang="en-US" smtClean="0"/>
              <a:pPr/>
              <a:t>‹#›</a:t>
            </a:fld>
            <a:endParaRPr lang="en-US"/>
          </a:p>
        </p:txBody>
      </p:sp>
    </p:spTree>
    <p:extLst>
      <p:ext uri="{BB962C8B-B14F-4D97-AF65-F5344CB8AC3E}">
        <p14:creationId xmlns:p14="http://schemas.microsoft.com/office/powerpoint/2010/main" val="5553769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81BCB9-9F3A-4B0D-AE4F-C07D26B76CEF}" type="datetimeFigureOut">
              <a:rPr lang="en-US" smtClean="0"/>
              <a:pPr/>
              <a:t>7/12/2021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49F5D7-C38E-4F61-B029-64F300EEC72E}" type="slidenum">
              <a:rPr lang="en-US" smtClean="0"/>
              <a:pPr/>
              <a:t>‹#›</a:t>
            </a:fld>
            <a:endParaRPr lang="en-US"/>
          </a:p>
        </p:txBody>
      </p:sp>
    </p:spTree>
    <p:extLst>
      <p:ext uri="{BB962C8B-B14F-4D97-AF65-F5344CB8AC3E}">
        <p14:creationId xmlns:p14="http://schemas.microsoft.com/office/powerpoint/2010/main" val="534815703"/>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457200"/>
            <a:ext cx="6172200" cy="1417638"/>
          </a:xfrm>
          <a:solidFill>
            <a:schemeClr val="bg1"/>
          </a:solidFill>
        </p:spPr>
        <p:txBody>
          <a:bodyPr>
            <a:normAutofit fontScale="90000"/>
          </a:bodyPr>
          <a:lstStyle/>
          <a:p>
            <a:pPr algn="ctr"/>
            <a:r>
              <a:rPr lang="bn-BD" sz="8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স্বাগতম </a:t>
            </a:r>
            <a:endParaRPr lang="en-US" sz="8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90800" y="1899093"/>
            <a:ext cx="3981450" cy="3996882"/>
          </a:xfrm>
          <a:prstGeom prst="rect">
            <a:avLst/>
          </a:prstGeom>
        </p:spPr>
      </p:pic>
    </p:spTree>
  </p:cSld>
  <p:clrMapOvr>
    <a:masterClrMapping/>
  </p:clrMapOvr>
  <p:transition spd="slow">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1107996"/>
          </a:xfrm>
          <a:prstGeom prst="rect">
            <a:avLst/>
          </a:prstGeom>
          <a:ln/>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bn-IN" sz="6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outerShdw blurRad="50800" dist="38100" dir="5400000" algn="t" rotWithShape="0">
                    <a:prstClr val="black">
                      <a:alpha val="40000"/>
                    </a:prstClr>
                  </a:outerShdw>
                  <a:reflection blurRad="12700" stA="28000" endPos="45000" dist="1000" dir="5400000" sy="-100000" algn="bl" rotWithShape="0"/>
                </a:effectLst>
                <a:latin typeface="Algerian" pitchFamily="82" charset="0"/>
              </a:rPr>
              <a:t>সকলকে ধন্যবাদ</a:t>
            </a:r>
            <a:endParaRPr lang="en-US" sz="6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outerShdw blurRad="50800" dist="38100" dir="5400000" algn="t" rotWithShape="0">
                  <a:prstClr val="black">
                    <a:alpha val="40000"/>
                  </a:prstClr>
                </a:outerShdw>
                <a:reflection blurRad="12700" stA="28000" endPos="45000" dist="1000" dir="5400000" sy="-100000" algn="bl" rotWithShape="0"/>
              </a:effectLst>
              <a:latin typeface="Algerian" pitchFamily="82"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55872" y="2266950"/>
            <a:ext cx="6140328" cy="3524250"/>
          </a:xfrm>
          <a:prstGeom prst="rect">
            <a:avLst/>
          </a:prstGeom>
        </p:spPr>
      </p:pic>
    </p:spTree>
  </p:cSld>
  <p:clrMapOvr>
    <a:masterClrMapping/>
  </p:clrMapOvr>
  <p:transition spd="slow">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5257800"/>
            <a:ext cx="6096000" cy="1569660"/>
          </a:xfrm>
          <a:prstGeom prst="rect">
            <a:avLst/>
          </a:prstGeom>
          <a:noFill/>
        </p:spPr>
        <p:txBody>
          <a:bodyPr wrap="square" rtlCol="0">
            <a:spAutoFit/>
            <a:scene3d>
              <a:camera prst="orthographicFront"/>
              <a:lightRig rig="glow" dir="tl">
                <a:rot lat="0" lon="0" rev="5400000"/>
              </a:lightRig>
            </a:scene3d>
            <a:sp3d contourW="12700">
              <a:bevelT w="25400" h="25400"/>
              <a:contourClr>
                <a:schemeClr val="accent6">
                  <a:shade val="73000"/>
                </a:schemeClr>
              </a:contourClr>
            </a:sp3d>
          </a:bodyPr>
          <a:lstStyle/>
          <a:p>
            <a:r>
              <a:rPr lang="bn-BD" sz="2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মুহাম্মদ মেহেদী হসান</a:t>
            </a:r>
          </a:p>
          <a:p>
            <a:r>
              <a:rPr lang="bn-BD" sz="2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প্রধান শিক্ষক</a:t>
            </a:r>
          </a:p>
          <a:p>
            <a:r>
              <a:rPr lang="bn-BD" sz="2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ভাইয়াসূতী উচ্চ বিদ্যালয়</a:t>
            </a:r>
          </a:p>
          <a:p>
            <a:r>
              <a:rPr lang="bn-BD" sz="2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কালীগঞ্জ গাজীপুর। </a:t>
            </a:r>
            <a:endParaRPr lang="en-US" sz="2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5" name="TextBox 4"/>
          <p:cNvSpPr txBox="1"/>
          <p:nvPr/>
        </p:nvSpPr>
        <p:spPr>
          <a:xfrm>
            <a:off x="5181600" y="76200"/>
            <a:ext cx="3962400" cy="1200329"/>
          </a:xfrm>
          <a:prstGeom prst="rect">
            <a:avLst/>
          </a:prstGeom>
          <a:noFill/>
        </p:spPr>
        <p:txBody>
          <a:bodyPr wrap="square" rtlCol="0">
            <a:spAutoFit/>
          </a:bodyPr>
          <a:lstStyle/>
          <a:p>
            <a:pPr algn="r"/>
            <a:r>
              <a:rPr lang="bn-BD"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অর্থনীতি</a:t>
            </a:r>
          </a:p>
          <a:p>
            <a:pPr algn="r"/>
            <a:r>
              <a:rPr lang="bn-BD"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চতুর্থ অধ্যায়</a:t>
            </a:r>
          </a:p>
          <a:p>
            <a:pPr algn="r"/>
            <a:r>
              <a:rPr lang="bn-BD"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উৎপাদন </a:t>
            </a:r>
            <a:endParaRPr lang="en-US" sz="2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00350" y="1568081"/>
            <a:ext cx="3371850" cy="3384919"/>
          </a:xfrm>
          <a:prstGeom prst="rect">
            <a:avLst/>
          </a:prstGeom>
        </p:spPr>
      </p:pic>
    </p:spTree>
    <p:extLst>
      <p:ext uri="{BB962C8B-B14F-4D97-AF65-F5344CB8AC3E}">
        <p14:creationId xmlns:p14="http://schemas.microsoft.com/office/powerpoint/2010/main" val="1999822280"/>
      </p:ext>
    </p:extLst>
  </p:cSld>
  <p:clrMapOvr>
    <a:masterClrMapping/>
  </p:clrMapOvr>
  <p:transition spd="slow">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lin ang="5400000" scaled="0"/>
        </a:gradFill>
        <a:effectLst/>
      </p:bgPr>
    </p:bg>
    <p:spTree>
      <p:nvGrpSpPr>
        <p:cNvPr id="1" name=""/>
        <p:cNvGrpSpPr/>
        <p:nvPr/>
      </p:nvGrpSpPr>
      <p:grpSpPr>
        <a:xfrm>
          <a:off x="0" y="0"/>
          <a:ext cx="0" cy="0"/>
          <a:chOff x="0" y="0"/>
          <a:chExt cx="0" cy="0"/>
        </a:xfrm>
      </p:grpSpPr>
      <p:pic>
        <p:nvPicPr>
          <p:cNvPr id="2" name="Picture 1" descr="র-6.jpg"/>
          <p:cNvPicPr>
            <a:picLocks noChangeAspect="1"/>
          </p:cNvPicPr>
          <p:nvPr/>
        </p:nvPicPr>
        <p:blipFill>
          <a:blip r:embed="rId2" cstate="print"/>
          <a:stretch>
            <a:fillRect/>
          </a:stretch>
        </p:blipFill>
        <p:spPr>
          <a:xfrm>
            <a:off x="0" y="0"/>
            <a:ext cx="4572000" cy="3048000"/>
          </a:xfrm>
          <a:prstGeom prst="rect">
            <a:avLst/>
          </a:prstGeom>
          <a:ln>
            <a:solidFill>
              <a:srgbClr val="FF0000"/>
            </a:solidFill>
          </a:ln>
        </p:spPr>
      </p:pic>
      <p:pic>
        <p:nvPicPr>
          <p:cNvPr id="3" name="Picture 2" descr="index.jpg"/>
          <p:cNvPicPr>
            <a:picLocks noChangeAspect="1"/>
          </p:cNvPicPr>
          <p:nvPr/>
        </p:nvPicPr>
        <p:blipFill>
          <a:blip r:embed="rId3" cstate="print"/>
          <a:stretch>
            <a:fillRect/>
          </a:stretch>
        </p:blipFill>
        <p:spPr>
          <a:xfrm>
            <a:off x="4673600" y="0"/>
            <a:ext cx="4470400" cy="3048000"/>
          </a:xfrm>
          <a:prstGeom prst="rect">
            <a:avLst/>
          </a:prstGeom>
          <a:ln>
            <a:solidFill>
              <a:srgbClr val="FF0000"/>
            </a:solidFill>
          </a:ln>
        </p:spPr>
      </p:pic>
      <p:pic>
        <p:nvPicPr>
          <p:cNvPr id="4" name="Picture 2" descr="file (1).jpeg"/>
          <p:cNvPicPr>
            <a:picLocks noChangeAspect="1"/>
          </p:cNvPicPr>
          <p:nvPr/>
        </p:nvPicPr>
        <p:blipFill>
          <a:blip r:embed="rId4" cstate="print"/>
          <a:srcRect/>
          <a:stretch>
            <a:fillRect/>
          </a:stretch>
        </p:blipFill>
        <p:spPr bwMode="auto">
          <a:xfrm>
            <a:off x="0" y="3276600"/>
            <a:ext cx="4572000" cy="3352800"/>
          </a:xfrm>
          <a:prstGeom prst="rect">
            <a:avLst/>
          </a:prstGeom>
          <a:noFill/>
          <a:ln w="9525">
            <a:solidFill>
              <a:srgbClr val="FF0000"/>
            </a:solidFill>
            <a:miter lim="800000"/>
            <a:headEnd/>
            <a:tailEnd/>
          </a:ln>
        </p:spPr>
      </p:pic>
      <p:pic>
        <p:nvPicPr>
          <p:cNvPr id="5" name="Picture 4" descr="63_16343.jpg"/>
          <p:cNvPicPr>
            <a:picLocks noChangeAspect="1"/>
          </p:cNvPicPr>
          <p:nvPr/>
        </p:nvPicPr>
        <p:blipFill>
          <a:blip r:embed="rId5" cstate="print"/>
          <a:srcRect/>
          <a:stretch>
            <a:fillRect/>
          </a:stretch>
        </p:blipFill>
        <p:spPr bwMode="auto">
          <a:xfrm>
            <a:off x="4673600" y="3276600"/>
            <a:ext cx="4470400" cy="3352800"/>
          </a:xfrm>
          <a:prstGeom prst="rect">
            <a:avLst/>
          </a:prstGeom>
          <a:noFill/>
          <a:ln w="9525">
            <a:solidFill>
              <a:srgbClr val="FF0000"/>
            </a:solidFill>
            <a:miter lim="800000"/>
            <a:headEnd/>
            <a:tailEnd/>
          </a:ln>
        </p:spPr>
      </p:pic>
    </p:spTree>
  </p:cSld>
  <p:clrMapOvr>
    <a:masterClrMapping/>
  </p:clrMapOvr>
  <p:transition spd="slow">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2590800"/>
            <a:ext cx="9144000" cy="4267200"/>
          </a:xfrm>
          <a:prstGeom prst="rect">
            <a:avLst/>
          </a:prstGeom>
          <a:ln>
            <a:solidFill>
              <a:schemeClr val="bg1"/>
            </a:solidFill>
          </a:ln>
        </p:spPr>
        <p:style>
          <a:lnRef idx="1">
            <a:schemeClr val="accent3"/>
          </a:lnRef>
          <a:fillRef idx="2">
            <a:schemeClr val="accent3"/>
          </a:fillRef>
          <a:effectRef idx="1">
            <a:schemeClr val="accent3"/>
          </a:effectRef>
          <a:fontRef idx="minor">
            <a:schemeClr val="dk1"/>
          </a:fontRef>
        </p:style>
        <p:txBody>
          <a:bodyPr rtlCol="0" anchor="ctr"/>
          <a:lstStyle/>
          <a:p>
            <a:pPr algn="just"/>
            <a:r>
              <a:rPr lang="bn-IN" sz="3200" dirty="0" smtClean="0">
                <a:solidFill>
                  <a:schemeClr val="tx1"/>
                </a:solidFill>
                <a:latin typeface="NikoshBAN" pitchFamily="2" charset="0"/>
                <a:cs typeface="NikoshBAN" pitchFamily="2" charset="0"/>
              </a:rPr>
              <a:t>উৎপাদন  প্রক্রিয়ায় কৌশল  ও অন্যান্য উপকরণ স্থির রেখে একটি উপকরণ বৃদ্ধির ফলে উৎপাদন প্রাথমিক ভাবে ক্রমবর্ধমান হারে বৃধি পায়। এক পর্যায়ে উপকরণটি বাড়ালে উৎপাদন ক্রমহ্রাসমান হারে বাড়ে।উপকরণ ব্যবহারের সাথে উৎপাদন বাড়ার এই নিয়মকে অর্থনীতিতে ক্রমহ্রাসমান প্রান্তিক উৎপাদন বিধি বলে।</a:t>
            </a:r>
            <a:endParaRPr lang="en-US" sz="3200" dirty="0">
              <a:solidFill>
                <a:schemeClr val="tx1"/>
              </a:solidFill>
              <a:latin typeface="NikoshBAN" pitchFamily="2" charset="0"/>
              <a:cs typeface="NikoshBAN" pitchFamily="2" charset="0"/>
            </a:endParaRPr>
          </a:p>
        </p:txBody>
      </p:sp>
      <p:sp>
        <p:nvSpPr>
          <p:cNvPr id="4" name="TextBox 3"/>
          <p:cNvSpPr txBox="1"/>
          <p:nvPr/>
        </p:nvSpPr>
        <p:spPr>
          <a:xfrm>
            <a:off x="609600" y="449759"/>
            <a:ext cx="7924800" cy="769441"/>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bn-IN" sz="4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rPr>
              <a:t>ক্রমহ্রাসমান প্রান্তিক উৎপাদন </a:t>
            </a:r>
            <a:r>
              <a:rPr lang="bn-IN" sz="4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rPr>
              <a:t>বিধি</a:t>
            </a:r>
            <a:endParaRPr lang="en-US" sz="4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endParaRPr>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681335"/>
            <a:ext cx="8534400" cy="461665"/>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as-IN" sz="2400" dirty="0"/>
              <a:t>সূচির সাহায্যে ক্রমহ্রাসমান প্রান্তিক উৎপাদন বিধির ব্যাখ্যা</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810000"/>
            <a:ext cx="9144000" cy="30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4600" y="1462087"/>
            <a:ext cx="4038600" cy="2271713"/>
          </a:xfrm>
          <a:prstGeom prst="rect">
            <a:avLst/>
          </a:prstGeom>
        </p:spPr>
      </p:pic>
    </p:spTree>
    <p:extLst>
      <p:ext uri="{BB962C8B-B14F-4D97-AF65-F5344CB8AC3E}">
        <p14:creationId xmlns:p14="http://schemas.microsoft.com/office/powerpoint/2010/main" val="837900056"/>
      </p:ext>
    </p:extLst>
  </p:cSld>
  <p:clrMapOvr>
    <a:masterClrMapping/>
  </p:clrMapOvr>
  <p:transition spd="slow">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28600" y="3429000"/>
            <a:ext cx="8686800" cy="3200400"/>
          </a:xfrm>
        </p:spPr>
        <p:style>
          <a:lnRef idx="1">
            <a:schemeClr val="accent3"/>
          </a:lnRef>
          <a:fillRef idx="2">
            <a:schemeClr val="accent3"/>
          </a:fillRef>
          <a:effectRef idx="1">
            <a:schemeClr val="accent3"/>
          </a:effectRef>
          <a:fontRef idx="minor">
            <a:schemeClr val="dk1"/>
          </a:fontRef>
        </p:style>
        <p:txBody>
          <a:bodyPr>
            <a:normAutofit fontScale="90000"/>
          </a:bodyPr>
          <a:lstStyle/>
          <a:p>
            <a:pPr algn="just"/>
            <a:r>
              <a:rPr lang="bn-IN" sz="2800" dirty="0" smtClean="0">
                <a:latin typeface="NikoshBAN" pitchFamily="2" charset="0"/>
                <a:cs typeface="NikoshBAN" pitchFamily="2" charset="0"/>
              </a:rPr>
              <a:t>উপরের সূচি থেকে দেখা যায় যে, ১ হেক্টর জমিতে শ্রম ক্রমাগত বৃদ্ধি করলে প্রথমে প্রান্তি উৎপাদন ক্রমবর্ধমান হারে বাড়লেও পরবর্তীতে ক্রমহ্রাসমান হারে বাড়ে।সংমিশ্রণ </a:t>
            </a:r>
            <a:r>
              <a:rPr lang="en-US" sz="2800" dirty="0" smtClean="0">
                <a:latin typeface="NikoshBAN" pitchFamily="2" charset="0"/>
                <a:cs typeface="NikoshBAN" pitchFamily="2" charset="0"/>
              </a:rPr>
              <a:t>A </a:t>
            </a:r>
            <a:r>
              <a:rPr lang="bn-IN" sz="2800" dirty="0" smtClean="0">
                <a:latin typeface="NikoshBAN" pitchFamily="2" charset="0"/>
                <a:cs typeface="NikoshBAN" pitchFamily="2" charset="0"/>
              </a:rPr>
              <a:t>অনুযায়ী ১ হেক্টর জমিতে ১০ শ্রম ঘন্টা ব্যয় করে মোট ও প্রান্তিক উৎপাদন হয় ১০ কুইন্টাল। </a:t>
            </a:r>
            <a:r>
              <a:rPr lang="en-US" sz="2800" dirty="0" smtClean="0">
                <a:latin typeface="NikoshBAN" pitchFamily="2" charset="0"/>
                <a:cs typeface="NikoshBAN" pitchFamily="2" charset="0"/>
              </a:rPr>
              <a:t>B </a:t>
            </a:r>
            <a:r>
              <a:rPr lang="bn-IN" sz="2800" dirty="0" smtClean="0">
                <a:latin typeface="NikoshBAN" pitchFamily="2" charset="0"/>
                <a:cs typeface="NikoshBAN" pitchFamily="2" charset="0"/>
              </a:rPr>
              <a:t>সংমিশ্রণ অনুযায়ী শ্র ঘন্টা দ্বিগুণ বা ২০ এ বাড়ালে মোট উৎপাদন ২২ কুইন্টাল এবং প্রান্তিক উৎপাদন (২২-১০)= ১২ কুইন্টাল হ্য। এখানে উপকরণ ১০ শ্র ঘন্টা ২০ শ্র ঘন্টায় উন্নীত করলেও প্রান্তিক উৎপাদন পূর্বের তুলনায় ২ কুঃ বেশী। প্রথম পর্যায়ের এই উৎপাদনকে ক্রমবর্ধমান উৎপাদন বলে।</a:t>
            </a:r>
            <a:br>
              <a:rPr lang="bn-IN" sz="2800" dirty="0" smtClean="0">
                <a:latin typeface="NikoshBAN" pitchFamily="2" charset="0"/>
                <a:cs typeface="NikoshBAN" pitchFamily="2" charset="0"/>
              </a:rPr>
            </a:br>
            <a:endParaRPr lang="en-US" sz="2000" dirty="0">
              <a:latin typeface="NikoshBAN" pitchFamily="2" charset="0"/>
              <a:cs typeface="NikoshBAN" pitchFamily="2" charset="0"/>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76284"/>
            <a:ext cx="8915400" cy="302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43570552"/>
      </p:ext>
    </p:extLst>
  </p:cSld>
  <p:clrMapOvr>
    <a:masterClrMapping/>
  </p:clrMapOvr>
  <p:transition spd="slow">
    <p:randomBa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6200" y="4724400"/>
            <a:ext cx="8991600" cy="2062103"/>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just"/>
            <a:r>
              <a:rPr lang="bn-IN" sz="3200" dirty="0" smtClean="0">
                <a:latin typeface="NikoshBAN" pitchFamily="2" charset="0"/>
                <a:cs typeface="NikoshBAN" pitchFamily="2" charset="0"/>
              </a:rPr>
              <a:t>একই ভাবে </a:t>
            </a:r>
            <a:r>
              <a:rPr lang="en-US" sz="3200" dirty="0" smtClean="0">
                <a:latin typeface="NikoshBAN" pitchFamily="2" charset="0"/>
                <a:cs typeface="NikoshBAN" pitchFamily="2" charset="0"/>
              </a:rPr>
              <a:t>C </a:t>
            </a:r>
            <a:r>
              <a:rPr lang="bn-IN" sz="3200" dirty="0" smtClean="0">
                <a:latin typeface="NikoshBAN" pitchFamily="2" charset="0"/>
                <a:cs typeface="NikoshBAN" pitchFamily="2" charset="0"/>
              </a:rPr>
              <a:t>সংমিশ্রণের ক্ষেত্রে একই হারে শ্রম ঘন্টা বাড়ানোর ফলে মোট উৎপাদন বাড়ে। কিন্তু প্রান্তি উৎপাদন ১২ কুঃ থেকে ৮ কুঃ নেমে আসে। অর্থাৎ প্রান্তিক উৎপাদন  ক্রমহ্রাসমান হারে কমছে। উপকরণ বৃদ্ধির সাথে প্রান্তিক উৎপাদন কম হওয়াকে ক্রমহ্রাসমান উৎপাদন বিধি বলে।</a:t>
            </a:r>
            <a:endParaRPr lang="en-US" sz="32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6200"/>
            <a:ext cx="9144000" cy="30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99865390"/>
      </p:ext>
    </p:extLst>
  </p:cSld>
  <p:clrMapOvr>
    <a:masterClrMapping/>
  </p:clrMapOvr>
  <p:transition spd="slow">
    <p:randomBa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cxnSp>
        <p:nvCxnSpPr>
          <p:cNvPr id="4" name="Straight Connector 3"/>
          <p:cNvCxnSpPr/>
          <p:nvPr/>
        </p:nvCxnSpPr>
        <p:spPr>
          <a:xfrm>
            <a:off x="914400" y="5486400"/>
            <a:ext cx="5791200"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799306" y="3694906"/>
            <a:ext cx="3581400"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5400000" flipH="1" flipV="1">
            <a:off x="1256506" y="4457700"/>
            <a:ext cx="2058194" cy="794"/>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flipH="1" flipV="1">
            <a:off x="1866900" y="4076700"/>
            <a:ext cx="2820194" cy="794"/>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flipH="1" flipV="1">
            <a:off x="3352800" y="4572000"/>
            <a:ext cx="1677194" cy="794"/>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flipH="1" flipV="1">
            <a:off x="4381103" y="4915297"/>
            <a:ext cx="1143794" cy="1588"/>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6" name="Freeform 25"/>
          <p:cNvSpPr/>
          <p:nvPr/>
        </p:nvSpPr>
        <p:spPr>
          <a:xfrm>
            <a:off x="1905000" y="2590800"/>
            <a:ext cx="4038600" cy="2362200"/>
          </a:xfrm>
          <a:custGeom>
            <a:avLst/>
            <a:gdLst>
              <a:gd name="connsiteX0" fmla="*/ 0 w 4114800"/>
              <a:gd name="connsiteY0" fmla="*/ 1445260 h 2293620"/>
              <a:gd name="connsiteX1" fmla="*/ 396240 w 4114800"/>
              <a:gd name="connsiteY1" fmla="*/ 820420 h 2293620"/>
              <a:gd name="connsiteX2" fmla="*/ 1539240 w 4114800"/>
              <a:gd name="connsiteY2" fmla="*/ 73660 h 2293620"/>
              <a:gd name="connsiteX3" fmla="*/ 2453640 w 4114800"/>
              <a:gd name="connsiteY3" fmla="*/ 1262380 h 2293620"/>
              <a:gd name="connsiteX4" fmla="*/ 3886200 w 4114800"/>
              <a:gd name="connsiteY4" fmla="*/ 2146300 h 2293620"/>
              <a:gd name="connsiteX5" fmla="*/ 3825240 w 4114800"/>
              <a:gd name="connsiteY5" fmla="*/ 2146300 h 2293620"/>
              <a:gd name="connsiteX6" fmla="*/ 4038600 w 4114800"/>
              <a:gd name="connsiteY6" fmla="*/ 2207260 h 22936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14800" h="2293620">
                <a:moveTo>
                  <a:pt x="0" y="1445260"/>
                </a:moveTo>
                <a:cubicBezTo>
                  <a:pt x="69850" y="1247140"/>
                  <a:pt x="139700" y="1049020"/>
                  <a:pt x="396240" y="820420"/>
                </a:cubicBezTo>
                <a:cubicBezTo>
                  <a:pt x="652780" y="591820"/>
                  <a:pt x="1196340" y="0"/>
                  <a:pt x="1539240" y="73660"/>
                </a:cubicBezTo>
                <a:cubicBezTo>
                  <a:pt x="1882140" y="147320"/>
                  <a:pt x="2062480" y="916940"/>
                  <a:pt x="2453640" y="1262380"/>
                </a:cubicBezTo>
                <a:cubicBezTo>
                  <a:pt x="2844800" y="1607820"/>
                  <a:pt x="3657600" y="1998980"/>
                  <a:pt x="3886200" y="2146300"/>
                </a:cubicBezTo>
                <a:cubicBezTo>
                  <a:pt x="4114800" y="2293620"/>
                  <a:pt x="3799840" y="2136140"/>
                  <a:pt x="3825240" y="2146300"/>
                </a:cubicBezTo>
                <a:cubicBezTo>
                  <a:pt x="3850640" y="2156460"/>
                  <a:pt x="3944620" y="2181860"/>
                  <a:pt x="4038600" y="2207260"/>
                </a:cubicBezTo>
              </a:path>
            </a:pathLst>
          </a:cu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TextBox 33"/>
          <p:cNvSpPr txBox="1"/>
          <p:nvPr/>
        </p:nvSpPr>
        <p:spPr>
          <a:xfrm>
            <a:off x="990600" y="5562601"/>
            <a:ext cx="457200" cy="584775"/>
          </a:xfrm>
          <a:prstGeom prst="rect">
            <a:avLst/>
          </a:prstGeom>
          <a:noFill/>
        </p:spPr>
        <p:txBody>
          <a:bodyPr wrap="square" rtlCol="0">
            <a:spAutoFit/>
          </a:bodyPr>
          <a:lstStyle/>
          <a:p>
            <a:r>
              <a:rPr lang="en-US" sz="3200" dirty="0" smtClean="0"/>
              <a:t>O</a:t>
            </a:r>
            <a:endParaRPr lang="en-US" sz="3200" dirty="0"/>
          </a:p>
        </p:txBody>
      </p:sp>
      <p:sp>
        <p:nvSpPr>
          <p:cNvPr id="35" name="TextBox 34"/>
          <p:cNvSpPr txBox="1"/>
          <p:nvPr/>
        </p:nvSpPr>
        <p:spPr>
          <a:xfrm>
            <a:off x="6629400" y="5562600"/>
            <a:ext cx="685800" cy="369332"/>
          </a:xfrm>
          <a:prstGeom prst="rect">
            <a:avLst/>
          </a:prstGeom>
          <a:noFill/>
        </p:spPr>
        <p:txBody>
          <a:bodyPr wrap="square" rtlCol="0">
            <a:spAutoFit/>
          </a:bodyPr>
          <a:lstStyle/>
          <a:p>
            <a:r>
              <a:rPr lang="en-US" dirty="0" smtClean="0"/>
              <a:t>X</a:t>
            </a:r>
            <a:endParaRPr lang="en-US" dirty="0"/>
          </a:p>
        </p:txBody>
      </p:sp>
      <p:sp>
        <p:nvSpPr>
          <p:cNvPr id="36" name="TextBox 35"/>
          <p:cNvSpPr txBox="1"/>
          <p:nvPr/>
        </p:nvSpPr>
        <p:spPr>
          <a:xfrm>
            <a:off x="609600" y="2362200"/>
            <a:ext cx="457200" cy="381000"/>
          </a:xfrm>
          <a:prstGeom prst="rect">
            <a:avLst/>
          </a:prstGeom>
          <a:noFill/>
        </p:spPr>
        <p:txBody>
          <a:bodyPr wrap="square" rtlCol="0">
            <a:spAutoFit/>
          </a:bodyPr>
          <a:lstStyle/>
          <a:p>
            <a:r>
              <a:rPr lang="en-US" dirty="0" smtClean="0"/>
              <a:t>12</a:t>
            </a:r>
            <a:endParaRPr lang="en-US" dirty="0"/>
          </a:p>
        </p:txBody>
      </p:sp>
      <p:sp>
        <p:nvSpPr>
          <p:cNvPr id="37" name="TextBox 36"/>
          <p:cNvSpPr txBox="1"/>
          <p:nvPr/>
        </p:nvSpPr>
        <p:spPr>
          <a:xfrm>
            <a:off x="1828800" y="3200400"/>
            <a:ext cx="685800" cy="369332"/>
          </a:xfrm>
          <a:prstGeom prst="rect">
            <a:avLst/>
          </a:prstGeom>
          <a:noFill/>
        </p:spPr>
        <p:txBody>
          <a:bodyPr wrap="square" rtlCol="0">
            <a:spAutoFit/>
          </a:bodyPr>
          <a:lstStyle/>
          <a:p>
            <a:r>
              <a:rPr lang="en-US" dirty="0" smtClean="0"/>
              <a:t>a</a:t>
            </a:r>
            <a:endParaRPr lang="en-US" dirty="0"/>
          </a:p>
        </p:txBody>
      </p:sp>
      <p:sp>
        <p:nvSpPr>
          <p:cNvPr id="38" name="TextBox 37"/>
          <p:cNvSpPr txBox="1"/>
          <p:nvPr/>
        </p:nvSpPr>
        <p:spPr>
          <a:xfrm>
            <a:off x="3200400" y="2286000"/>
            <a:ext cx="685800" cy="369332"/>
          </a:xfrm>
          <a:prstGeom prst="rect">
            <a:avLst/>
          </a:prstGeom>
          <a:noFill/>
        </p:spPr>
        <p:txBody>
          <a:bodyPr wrap="square" rtlCol="0">
            <a:spAutoFit/>
          </a:bodyPr>
          <a:lstStyle/>
          <a:p>
            <a:r>
              <a:rPr lang="en-US" dirty="0" smtClean="0"/>
              <a:t>b</a:t>
            </a:r>
            <a:endParaRPr lang="en-US" dirty="0"/>
          </a:p>
        </p:txBody>
      </p:sp>
      <p:sp>
        <p:nvSpPr>
          <p:cNvPr id="39" name="TextBox 38"/>
          <p:cNvSpPr txBox="1"/>
          <p:nvPr/>
        </p:nvSpPr>
        <p:spPr>
          <a:xfrm>
            <a:off x="4191000" y="3505200"/>
            <a:ext cx="685800" cy="369332"/>
          </a:xfrm>
          <a:prstGeom prst="rect">
            <a:avLst/>
          </a:prstGeom>
          <a:noFill/>
        </p:spPr>
        <p:txBody>
          <a:bodyPr wrap="square" rtlCol="0">
            <a:spAutoFit/>
          </a:bodyPr>
          <a:lstStyle/>
          <a:p>
            <a:r>
              <a:rPr lang="en-US" dirty="0" smtClean="0"/>
              <a:t>c</a:t>
            </a:r>
            <a:endParaRPr lang="en-US" dirty="0"/>
          </a:p>
        </p:txBody>
      </p:sp>
      <p:sp>
        <p:nvSpPr>
          <p:cNvPr id="41" name="TextBox 40"/>
          <p:cNvSpPr txBox="1"/>
          <p:nvPr/>
        </p:nvSpPr>
        <p:spPr>
          <a:xfrm>
            <a:off x="5029200" y="4114800"/>
            <a:ext cx="685800" cy="369332"/>
          </a:xfrm>
          <a:prstGeom prst="rect">
            <a:avLst/>
          </a:prstGeom>
          <a:noFill/>
        </p:spPr>
        <p:txBody>
          <a:bodyPr wrap="square" rtlCol="0">
            <a:spAutoFit/>
          </a:bodyPr>
          <a:lstStyle/>
          <a:p>
            <a:r>
              <a:rPr lang="en-US" dirty="0" smtClean="0"/>
              <a:t>d</a:t>
            </a:r>
            <a:endParaRPr lang="en-US" dirty="0"/>
          </a:p>
        </p:txBody>
      </p:sp>
      <p:sp>
        <p:nvSpPr>
          <p:cNvPr id="42" name="TextBox 41"/>
          <p:cNvSpPr txBox="1"/>
          <p:nvPr/>
        </p:nvSpPr>
        <p:spPr>
          <a:xfrm>
            <a:off x="2362200" y="5181600"/>
            <a:ext cx="685800" cy="369332"/>
          </a:xfrm>
          <a:prstGeom prst="rect">
            <a:avLst/>
          </a:prstGeom>
          <a:noFill/>
        </p:spPr>
        <p:txBody>
          <a:bodyPr wrap="square" rtlCol="0">
            <a:spAutoFit/>
          </a:bodyPr>
          <a:lstStyle/>
          <a:p>
            <a:r>
              <a:rPr lang="en-US" dirty="0" smtClean="0"/>
              <a:t>A</a:t>
            </a:r>
            <a:endParaRPr lang="en-US" dirty="0"/>
          </a:p>
        </p:txBody>
      </p:sp>
      <p:sp>
        <p:nvSpPr>
          <p:cNvPr id="43" name="TextBox 42"/>
          <p:cNvSpPr txBox="1"/>
          <p:nvPr/>
        </p:nvSpPr>
        <p:spPr>
          <a:xfrm>
            <a:off x="3581400" y="5181600"/>
            <a:ext cx="685800" cy="369332"/>
          </a:xfrm>
          <a:prstGeom prst="rect">
            <a:avLst/>
          </a:prstGeom>
          <a:noFill/>
        </p:spPr>
        <p:txBody>
          <a:bodyPr wrap="square" rtlCol="0">
            <a:spAutoFit/>
          </a:bodyPr>
          <a:lstStyle/>
          <a:p>
            <a:r>
              <a:rPr lang="en-US" b="1" dirty="0" smtClean="0"/>
              <a:t>B</a:t>
            </a:r>
            <a:endParaRPr lang="en-US" b="1" dirty="0"/>
          </a:p>
        </p:txBody>
      </p:sp>
      <p:sp>
        <p:nvSpPr>
          <p:cNvPr id="44" name="TextBox 43"/>
          <p:cNvSpPr txBox="1"/>
          <p:nvPr/>
        </p:nvSpPr>
        <p:spPr>
          <a:xfrm>
            <a:off x="4419600" y="5181600"/>
            <a:ext cx="685800" cy="369332"/>
          </a:xfrm>
          <a:prstGeom prst="rect">
            <a:avLst/>
          </a:prstGeom>
          <a:noFill/>
        </p:spPr>
        <p:txBody>
          <a:bodyPr wrap="square" rtlCol="0">
            <a:spAutoFit/>
          </a:bodyPr>
          <a:lstStyle/>
          <a:p>
            <a:r>
              <a:rPr lang="en-US" b="1" dirty="0" smtClean="0"/>
              <a:t>C</a:t>
            </a:r>
            <a:endParaRPr lang="en-US" b="1" dirty="0"/>
          </a:p>
        </p:txBody>
      </p:sp>
      <p:sp>
        <p:nvSpPr>
          <p:cNvPr id="45" name="TextBox 44"/>
          <p:cNvSpPr txBox="1"/>
          <p:nvPr/>
        </p:nvSpPr>
        <p:spPr>
          <a:xfrm>
            <a:off x="5257800" y="5105400"/>
            <a:ext cx="685800" cy="369332"/>
          </a:xfrm>
          <a:prstGeom prst="rect">
            <a:avLst/>
          </a:prstGeom>
          <a:noFill/>
        </p:spPr>
        <p:txBody>
          <a:bodyPr wrap="square" rtlCol="0">
            <a:spAutoFit/>
          </a:bodyPr>
          <a:lstStyle/>
          <a:p>
            <a:r>
              <a:rPr lang="en-US" b="1" dirty="0" smtClean="0"/>
              <a:t>D</a:t>
            </a:r>
            <a:endParaRPr lang="en-US" b="1" dirty="0"/>
          </a:p>
        </p:txBody>
      </p:sp>
      <p:sp>
        <p:nvSpPr>
          <p:cNvPr id="48" name="TextBox 47"/>
          <p:cNvSpPr txBox="1"/>
          <p:nvPr/>
        </p:nvSpPr>
        <p:spPr>
          <a:xfrm>
            <a:off x="2057400" y="5486400"/>
            <a:ext cx="609600" cy="369332"/>
          </a:xfrm>
          <a:prstGeom prst="rect">
            <a:avLst/>
          </a:prstGeom>
          <a:noFill/>
        </p:spPr>
        <p:txBody>
          <a:bodyPr wrap="square" rtlCol="0">
            <a:spAutoFit/>
          </a:bodyPr>
          <a:lstStyle/>
          <a:p>
            <a:r>
              <a:rPr lang="en-US" dirty="0" smtClean="0"/>
              <a:t>10</a:t>
            </a:r>
            <a:endParaRPr lang="en-US" dirty="0"/>
          </a:p>
        </p:txBody>
      </p:sp>
      <p:sp>
        <p:nvSpPr>
          <p:cNvPr id="49" name="TextBox 48"/>
          <p:cNvSpPr txBox="1"/>
          <p:nvPr/>
        </p:nvSpPr>
        <p:spPr>
          <a:xfrm>
            <a:off x="4038600" y="5486400"/>
            <a:ext cx="685800" cy="369332"/>
          </a:xfrm>
          <a:prstGeom prst="rect">
            <a:avLst/>
          </a:prstGeom>
          <a:noFill/>
        </p:spPr>
        <p:txBody>
          <a:bodyPr wrap="square" rtlCol="0">
            <a:spAutoFit/>
          </a:bodyPr>
          <a:lstStyle/>
          <a:p>
            <a:r>
              <a:rPr lang="en-US" dirty="0" smtClean="0"/>
              <a:t>30</a:t>
            </a:r>
            <a:endParaRPr lang="en-US" dirty="0"/>
          </a:p>
        </p:txBody>
      </p:sp>
      <p:sp>
        <p:nvSpPr>
          <p:cNvPr id="51" name="TextBox 50"/>
          <p:cNvSpPr txBox="1"/>
          <p:nvPr/>
        </p:nvSpPr>
        <p:spPr>
          <a:xfrm>
            <a:off x="3048000" y="5486400"/>
            <a:ext cx="685800" cy="369332"/>
          </a:xfrm>
          <a:prstGeom prst="rect">
            <a:avLst/>
          </a:prstGeom>
          <a:noFill/>
        </p:spPr>
        <p:txBody>
          <a:bodyPr wrap="square" rtlCol="0">
            <a:spAutoFit/>
          </a:bodyPr>
          <a:lstStyle/>
          <a:p>
            <a:r>
              <a:rPr lang="en-US" dirty="0" smtClean="0"/>
              <a:t>20</a:t>
            </a:r>
            <a:endParaRPr lang="en-US" dirty="0"/>
          </a:p>
        </p:txBody>
      </p:sp>
      <p:sp>
        <p:nvSpPr>
          <p:cNvPr id="52" name="TextBox 51"/>
          <p:cNvSpPr txBox="1"/>
          <p:nvPr/>
        </p:nvSpPr>
        <p:spPr>
          <a:xfrm>
            <a:off x="4876800" y="5410200"/>
            <a:ext cx="685800" cy="369332"/>
          </a:xfrm>
          <a:prstGeom prst="rect">
            <a:avLst/>
          </a:prstGeom>
          <a:noFill/>
        </p:spPr>
        <p:txBody>
          <a:bodyPr wrap="square" rtlCol="0">
            <a:spAutoFit/>
          </a:bodyPr>
          <a:lstStyle/>
          <a:p>
            <a:r>
              <a:rPr lang="en-US" dirty="0" smtClean="0"/>
              <a:t>40</a:t>
            </a:r>
            <a:endParaRPr lang="en-US" dirty="0"/>
          </a:p>
        </p:txBody>
      </p:sp>
      <p:cxnSp>
        <p:nvCxnSpPr>
          <p:cNvPr id="54" name="Straight Connector 53"/>
          <p:cNvCxnSpPr/>
          <p:nvPr/>
        </p:nvCxnSpPr>
        <p:spPr>
          <a:xfrm>
            <a:off x="838200" y="44196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762000" y="4419600"/>
            <a:ext cx="15398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a:off x="838200" y="40386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914400" y="36576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a:off x="990600" y="30480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838200" y="2514600"/>
            <a:ext cx="4572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73" name="TextBox 72"/>
          <p:cNvSpPr txBox="1"/>
          <p:nvPr/>
        </p:nvSpPr>
        <p:spPr>
          <a:xfrm>
            <a:off x="685800" y="1828800"/>
            <a:ext cx="533400" cy="381000"/>
          </a:xfrm>
          <a:prstGeom prst="rect">
            <a:avLst/>
          </a:prstGeom>
          <a:noFill/>
        </p:spPr>
        <p:txBody>
          <a:bodyPr wrap="square" rtlCol="0">
            <a:spAutoFit/>
          </a:bodyPr>
          <a:lstStyle/>
          <a:p>
            <a:r>
              <a:rPr lang="en-US" dirty="0" smtClean="0"/>
              <a:t>Y</a:t>
            </a:r>
            <a:endParaRPr lang="en-US" dirty="0"/>
          </a:p>
        </p:txBody>
      </p:sp>
      <p:sp>
        <p:nvSpPr>
          <p:cNvPr id="74" name="TextBox 73"/>
          <p:cNvSpPr txBox="1"/>
          <p:nvPr/>
        </p:nvSpPr>
        <p:spPr>
          <a:xfrm flipH="1">
            <a:off x="533400" y="2819400"/>
            <a:ext cx="609600" cy="369332"/>
          </a:xfrm>
          <a:prstGeom prst="rect">
            <a:avLst/>
          </a:prstGeom>
          <a:noFill/>
        </p:spPr>
        <p:txBody>
          <a:bodyPr wrap="square" rtlCol="0">
            <a:spAutoFit/>
          </a:bodyPr>
          <a:lstStyle/>
          <a:p>
            <a:r>
              <a:rPr lang="en-US" dirty="0" smtClean="0"/>
              <a:t>10</a:t>
            </a:r>
            <a:endParaRPr lang="en-US" dirty="0"/>
          </a:p>
        </p:txBody>
      </p:sp>
      <p:sp>
        <p:nvSpPr>
          <p:cNvPr id="75" name="TextBox 74"/>
          <p:cNvSpPr txBox="1"/>
          <p:nvPr/>
        </p:nvSpPr>
        <p:spPr>
          <a:xfrm>
            <a:off x="609600" y="3505200"/>
            <a:ext cx="228600" cy="381000"/>
          </a:xfrm>
          <a:prstGeom prst="rect">
            <a:avLst/>
          </a:prstGeom>
          <a:noFill/>
        </p:spPr>
        <p:txBody>
          <a:bodyPr wrap="square" rtlCol="0">
            <a:spAutoFit/>
          </a:bodyPr>
          <a:lstStyle/>
          <a:p>
            <a:r>
              <a:rPr lang="en-US" dirty="0" smtClean="0"/>
              <a:t>8</a:t>
            </a:r>
            <a:endParaRPr lang="en-US" dirty="0"/>
          </a:p>
        </p:txBody>
      </p:sp>
      <p:sp>
        <p:nvSpPr>
          <p:cNvPr id="76" name="TextBox 75"/>
          <p:cNvSpPr txBox="1"/>
          <p:nvPr/>
        </p:nvSpPr>
        <p:spPr>
          <a:xfrm>
            <a:off x="609600" y="4267200"/>
            <a:ext cx="304800" cy="381000"/>
          </a:xfrm>
          <a:prstGeom prst="rect">
            <a:avLst/>
          </a:prstGeom>
          <a:noFill/>
        </p:spPr>
        <p:txBody>
          <a:bodyPr wrap="square" rtlCol="0">
            <a:spAutoFit/>
          </a:bodyPr>
          <a:lstStyle/>
          <a:p>
            <a:r>
              <a:rPr lang="en-US" dirty="0" smtClean="0"/>
              <a:t>4</a:t>
            </a:r>
            <a:endParaRPr lang="en-US" dirty="0"/>
          </a:p>
        </p:txBody>
      </p:sp>
      <p:sp>
        <p:nvSpPr>
          <p:cNvPr id="77" name="Rectangle 76"/>
          <p:cNvSpPr/>
          <p:nvPr/>
        </p:nvSpPr>
        <p:spPr>
          <a:xfrm>
            <a:off x="0" y="1981200"/>
            <a:ext cx="45719"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TextBox 77"/>
          <p:cNvSpPr txBox="1"/>
          <p:nvPr/>
        </p:nvSpPr>
        <p:spPr>
          <a:xfrm>
            <a:off x="0" y="2362200"/>
            <a:ext cx="461665" cy="2057400"/>
          </a:xfrm>
          <a:prstGeom prst="rect">
            <a:avLst/>
          </a:prstGeom>
          <a:noFill/>
        </p:spPr>
        <p:txBody>
          <a:bodyPr vert="vert270" wrap="square" rtlCol="0">
            <a:spAutoFit/>
          </a:bodyPr>
          <a:lstStyle/>
          <a:p>
            <a:r>
              <a:rPr lang="bn-IN" dirty="0" smtClean="0"/>
              <a:t>প্রান্তিক উৎপাদন</a:t>
            </a:r>
            <a:endParaRPr lang="en-US" dirty="0"/>
          </a:p>
        </p:txBody>
      </p:sp>
      <p:sp>
        <p:nvSpPr>
          <p:cNvPr id="79" name="TextBox 78"/>
          <p:cNvSpPr txBox="1"/>
          <p:nvPr/>
        </p:nvSpPr>
        <p:spPr>
          <a:xfrm>
            <a:off x="3124200" y="5943600"/>
            <a:ext cx="3124200" cy="369332"/>
          </a:xfrm>
          <a:prstGeom prst="rect">
            <a:avLst/>
          </a:prstGeom>
          <a:noFill/>
        </p:spPr>
        <p:txBody>
          <a:bodyPr wrap="square" rtlCol="0">
            <a:spAutoFit/>
          </a:bodyPr>
          <a:lstStyle/>
          <a:p>
            <a:r>
              <a:rPr lang="bn-IN" dirty="0" smtClean="0"/>
              <a:t>শ্রম ঘন্টা</a:t>
            </a:r>
            <a:endParaRPr lang="en-US" dirty="0"/>
          </a:p>
        </p:txBody>
      </p:sp>
      <p:sp>
        <p:nvSpPr>
          <p:cNvPr id="80" name="TextBox 79"/>
          <p:cNvSpPr txBox="1"/>
          <p:nvPr/>
        </p:nvSpPr>
        <p:spPr>
          <a:xfrm>
            <a:off x="6019800" y="4800600"/>
            <a:ext cx="2743200" cy="369332"/>
          </a:xfrm>
          <a:prstGeom prst="rect">
            <a:avLst/>
          </a:prstGeom>
          <a:noFill/>
        </p:spPr>
        <p:txBody>
          <a:bodyPr wrap="square" rtlCol="0">
            <a:spAutoFit/>
          </a:bodyPr>
          <a:lstStyle/>
          <a:p>
            <a:r>
              <a:rPr lang="bn-IN" dirty="0" smtClean="0"/>
              <a:t>প্রান্তিক উৎপাদন রেখা(</a:t>
            </a:r>
            <a:r>
              <a:rPr lang="en-US" dirty="0" smtClean="0"/>
              <a:t>MP)</a:t>
            </a:r>
            <a:endParaRPr lang="en-US" dirty="0"/>
          </a:p>
        </p:txBody>
      </p:sp>
      <p:sp>
        <p:nvSpPr>
          <p:cNvPr id="81" name="TextBox 80"/>
          <p:cNvSpPr txBox="1"/>
          <p:nvPr/>
        </p:nvSpPr>
        <p:spPr>
          <a:xfrm>
            <a:off x="5181600" y="1828800"/>
            <a:ext cx="3733800" cy="2585323"/>
          </a:xfrm>
          <a:prstGeom prst="rect">
            <a:avLst/>
          </a:prstGeom>
          <a:noFill/>
        </p:spPr>
        <p:txBody>
          <a:bodyPr wrap="square" rtlCol="0">
            <a:spAutoFit/>
          </a:bodyPr>
          <a:lstStyle/>
          <a:p>
            <a:r>
              <a:rPr lang="bn-IN" dirty="0" smtClean="0"/>
              <a:t>চিত্রে ভূমি অক্ষে(</a:t>
            </a:r>
            <a:r>
              <a:rPr lang="en-US" dirty="0" smtClean="0"/>
              <a:t>OX) </a:t>
            </a:r>
            <a:r>
              <a:rPr lang="bn-IN" dirty="0" smtClean="0"/>
              <a:t>শ্রম ঘন্টা এবং লম্ব অক্ষে(</a:t>
            </a:r>
            <a:r>
              <a:rPr lang="en-US" dirty="0" smtClean="0"/>
              <a:t>OY) </a:t>
            </a:r>
            <a:r>
              <a:rPr lang="bn-IN" dirty="0" smtClean="0"/>
              <a:t>প্রান্তি উৎপাদন দেখানো হয়েছে। চিত্রে শ্রম ঘন্টার ধাপসমূহ হচ্ছে ১০,২০,৩০,৪০ । এদের প্রেক্ষিতে প্রান্তিক উৎপাদনের পরিমাণ হলো </a:t>
            </a:r>
            <a:r>
              <a:rPr lang="en-US" dirty="0" err="1" smtClean="0"/>
              <a:t>Aa</a:t>
            </a:r>
            <a:r>
              <a:rPr lang="en-US" dirty="0" smtClean="0"/>
              <a:t>(10),Bb(12),Cc(8),</a:t>
            </a:r>
            <a:r>
              <a:rPr lang="en-US" dirty="0" err="1" smtClean="0"/>
              <a:t>Dd</a:t>
            </a:r>
            <a:r>
              <a:rPr lang="en-US" dirty="0" smtClean="0"/>
              <a:t>(4) </a:t>
            </a:r>
            <a:r>
              <a:rPr lang="bn-IN" dirty="0" smtClean="0"/>
              <a:t>কুঃ।</a:t>
            </a:r>
          </a:p>
          <a:p>
            <a:r>
              <a:rPr lang="bn-IN" dirty="0" smtClean="0"/>
              <a:t>প্রান্তিক উৎপাদন সংমিশ্রণ </a:t>
            </a:r>
            <a:r>
              <a:rPr lang="en-US" dirty="0" err="1" smtClean="0"/>
              <a:t>a,b,c,d</a:t>
            </a:r>
            <a:r>
              <a:rPr lang="en-US" dirty="0" smtClean="0"/>
              <a:t> </a:t>
            </a:r>
            <a:r>
              <a:rPr lang="bn-IN" dirty="0" smtClean="0"/>
              <a:t>বিন্দু গুলো যোগ করলে প্রান্তিক উৎপাদন রেখা(</a:t>
            </a:r>
            <a:r>
              <a:rPr lang="en-US" dirty="0" smtClean="0"/>
              <a:t>MP) </a:t>
            </a:r>
            <a:r>
              <a:rPr lang="bn-IN" dirty="0" smtClean="0"/>
              <a:t> পাওয়া যায়।</a:t>
            </a:r>
            <a:endParaRPr lang="en-US" dirty="0"/>
          </a:p>
        </p:txBody>
      </p:sp>
      <p:sp>
        <p:nvSpPr>
          <p:cNvPr id="3" name="TextBox 2"/>
          <p:cNvSpPr txBox="1"/>
          <p:nvPr/>
        </p:nvSpPr>
        <p:spPr>
          <a:xfrm>
            <a:off x="685800" y="228600"/>
            <a:ext cx="7848600" cy="830997"/>
          </a:xfrm>
          <a:prstGeom prst="rect">
            <a:avLst/>
          </a:prstGeom>
          <a:noFill/>
        </p:spPr>
        <p:txBody>
          <a:bodyPr wrap="square" rtlCol="0">
            <a:spAutoFit/>
          </a:bodyPr>
          <a:lstStyle/>
          <a:p>
            <a:pPr algn="ctr"/>
            <a:r>
              <a:rPr lang="bn-IN" sz="4800" b="1" dirty="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NikoshBAN" pitchFamily="2" charset="0"/>
                <a:cs typeface="NikoshBAN" pitchFamily="2" charset="0"/>
              </a:rPr>
              <a:t>রেখা চিত্রের সাহায্যে </a:t>
            </a:r>
            <a:r>
              <a:rPr lang="bn-IN" sz="4800" b="1"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NikoshBAN" pitchFamily="2" charset="0"/>
                <a:cs typeface="NikoshBAN" pitchFamily="2" charset="0"/>
              </a:rPr>
              <a:t>ব্যাখ্যা</a:t>
            </a:r>
            <a:endParaRPr lang="en-US" sz="4800" b="1" dirty="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NikoshBAN" pitchFamily="2" charset="0"/>
              <a:cs typeface="NikoshBAN" pitchFamily="2" charset="0"/>
            </a:endParaRPr>
          </a:p>
        </p:txBody>
      </p:sp>
    </p:spTree>
  </p:cSld>
  <p:clrMapOvr>
    <a:masterClrMapping/>
  </p:clrMapOvr>
  <p:transition spd="slow">
    <p:randomBa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2362200"/>
            <a:ext cx="9144000" cy="4495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reflection blurRad="6350" stA="60000" endA="900" endPos="60000" dist="29997" dir="5400000" sy="-100000" algn="bl" rotWithShape="0"/>
                </a:effectLst>
                <a:latin typeface="NikoshBAN" pitchFamily="2" charset="0"/>
                <a:cs typeface="NikoshBAN" pitchFamily="2" charset="0"/>
              </a:rPr>
              <a:t>১। </a:t>
            </a:r>
            <a:r>
              <a:rPr lang="en-US" sz="40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reflection blurRad="6350" stA="60000" endA="900" endPos="60000" dist="29997" dir="5400000" sy="-100000" algn="bl" rotWithShape="0"/>
                </a:effectLst>
                <a:latin typeface="NikoshBAN" pitchFamily="2" charset="0"/>
                <a:cs typeface="NikoshBAN" pitchFamily="2" charset="0"/>
              </a:rPr>
              <a:t>উৎপাদনের</a:t>
            </a:r>
            <a:r>
              <a:rPr lang="en-US" sz="4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reflection blurRad="6350" stA="60000" endA="900" endPos="60000" dist="29997" dir="5400000" sy="-100000" algn="bl" rotWithShape="0"/>
                </a:effectLst>
                <a:latin typeface="NikoshBAN" pitchFamily="2" charset="0"/>
                <a:cs typeface="NikoshBAN" pitchFamily="2" charset="0"/>
              </a:rPr>
              <a:t> </a:t>
            </a:r>
            <a:r>
              <a:rPr lang="en-US" sz="40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reflection blurRad="6350" stA="60000" endA="900" endPos="60000" dist="29997" dir="5400000" sy="-100000" algn="bl" rotWithShape="0"/>
                </a:effectLst>
                <a:latin typeface="NikoshBAN" pitchFamily="2" charset="0"/>
                <a:cs typeface="NikoshBAN" pitchFamily="2" charset="0"/>
              </a:rPr>
              <a:t>উপকরণ</a:t>
            </a:r>
            <a:r>
              <a:rPr lang="en-US" sz="4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reflection blurRad="6350" stA="60000" endA="900" endPos="60000" dist="29997" dir="5400000" sy="-100000" algn="bl" rotWithShape="0"/>
                </a:effectLst>
                <a:latin typeface="NikoshBAN" pitchFamily="2" charset="0"/>
                <a:cs typeface="NikoshBAN" pitchFamily="2" charset="0"/>
              </a:rPr>
              <a:t> </a:t>
            </a:r>
            <a:r>
              <a:rPr lang="en-US" sz="40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reflection blurRad="6350" stA="60000" endA="900" endPos="60000" dist="29997" dir="5400000" sy="-100000" algn="bl" rotWithShape="0"/>
                </a:effectLst>
                <a:latin typeface="NikoshBAN" pitchFamily="2" charset="0"/>
                <a:cs typeface="NikoshBAN" pitchFamily="2" charset="0"/>
              </a:rPr>
              <a:t>কয়টি</a:t>
            </a:r>
            <a:r>
              <a:rPr lang="en-US" sz="4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reflection blurRad="6350" stA="60000" endA="900" endPos="60000" dist="29997" dir="5400000" sy="-100000" algn="bl" rotWithShape="0"/>
                </a:effectLst>
                <a:latin typeface="NikoshBAN" pitchFamily="2" charset="0"/>
                <a:cs typeface="NikoshBAN" pitchFamily="2" charset="0"/>
              </a:rPr>
              <a:t>?</a:t>
            </a:r>
          </a:p>
          <a:p>
            <a:r>
              <a:rPr lang="en-US" sz="4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reflection blurRad="6350" stA="60000" endA="900" endPos="60000" dist="29997" dir="5400000" sy="-100000" algn="bl" rotWithShape="0"/>
                </a:effectLst>
                <a:latin typeface="NikoshBAN" pitchFamily="2" charset="0"/>
                <a:cs typeface="NikoshBAN" pitchFamily="2" charset="0"/>
              </a:rPr>
              <a:t>২। </a:t>
            </a:r>
            <a:r>
              <a:rPr lang="en-US" sz="40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reflection blurRad="6350" stA="60000" endA="900" endPos="60000" dist="29997" dir="5400000" sy="-100000" algn="bl" rotWithShape="0"/>
                </a:effectLst>
                <a:latin typeface="NikoshBAN" pitchFamily="2" charset="0"/>
                <a:cs typeface="NikoshBAN" pitchFamily="2" charset="0"/>
              </a:rPr>
              <a:t>কোন</a:t>
            </a:r>
            <a:r>
              <a:rPr lang="en-US" sz="4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reflection blurRad="6350" stA="60000" endA="900" endPos="60000" dist="29997" dir="5400000" sy="-100000" algn="bl" rotWithShape="0"/>
                </a:effectLst>
                <a:latin typeface="NikoshBAN" pitchFamily="2" charset="0"/>
                <a:cs typeface="NikoshBAN" pitchFamily="2" charset="0"/>
              </a:rPr>
              <a:t> </a:t>
            </a:r>
            <a:r>
              <a:rPr lang="en-US" sz="40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reflection blurRad="6350" stA="60000" endA="900" endPos="60000" dist="29997" dir="5400000" sy="-100000" algn="bl" rotWithShape="0"/>
                </a:effectLst>
                <a:latin typeface="NikoshBAN" pitchFamily="2" charset="0"/>
                <a:cs typeface="NikoshBAN" pitchFamily="2" charset="0"/>
              </a:rPr>
              <a:t>ধরনের</a:t>
            </a:r>
            <a:r>
              <a:rPr lang="en-US" sz="4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reflection blurRad="6350" stA="60000" endA="900" endPos="60000" dist="29997" dir="5400000" sy="-100000" algn="bl" rotWithShape="0"/>
                </a:effectLst>
                <a:latin typeface="NikoshBAN" pitchFamily="2" charset="0"/>
                <a:cs typeface="NikoshBAN" pitchFamily="2" charset="0"/>
              </a:rPr>
              <a:t> </a:t>
            </a:r>
            <a:r>
              <a:rPr lang="en-US" sz="40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reflection blurRad="6350" stA="60000" endA="900" endPos="60000" dist="29997" dir="5400000" sy="-100000" algn="bl" rotWithShape="0"/>
                </a:effectLst>
                <a:latin typeface="NikoshBAN" pitchFamily="2" charset="0"/>
                <a:cs typeface="NikoshBAN" pitchFamily="2" charset="0"/>
              </a:rPr>
              <a:t>ব্যয়</a:t>
            </a:r>
            <a:r>
              <a:rPr lang="en-US" sz="4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reflection blurRad="6350" stA="60000" endA="900" endPos="60000" dist="29997" dir="5400000" sy="-100000" algn="bl" rotWithShape="0"/>
                </a:effectLst>
                <a:latin typeface="NikoshBAN" pitchFamily="2" charset="0"/>
                <a:cs typeface="NikoshBAN" pitchFamily="2" charset="0"/>
              </a:rPr>
              <a:t> </a:t>
            </a:r>
            <a:r>
              <a:rPr lang="en-US" sz="40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reflection blurRad="6350" stA="60000" endA="900" endPos="60000" dist="29997" dir="5400000" sy="-100000" algn="bl" rotWithShape="0"/>
                </a:effectLst>
                <a:latin typeface="NikoshBAN" pitchFamily="2" charset="0"/>
                <a:cs typeface="NikoshBAN" pitchFamily="2" charset="0"/>
              </a:rPr>
              <a:t>ফার্মের</a:t>
            </a:r>
            <a:r>
              <a:rPr lang="en-US" sz="4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reflection blurRad="6350" stA="60000" endA="900" endPos="60000" dist="29997" dir="5400000" sy="-100000" algn="bl" rotWithShape="0"/>
                </a:effectLst>
                <a:latin typeface="NikoshBAN" pitchFamily="2" charset="0"/>
                <a:cs typeface="NikoshBAN" pitchFamily="2" charset="0"/>
              </a:rPr>
              <a:t> </a:t>
            </a:r>
            <a:r>
              <a:rPr lang="en-US" sz="40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reflection blurRad="6350" stA="60000" endA="900" endPos="60000" dist="29997" dir="5400000" sy="-100000" algn="bl" rotWithShape="0"/>
                </a:effectLst>
                <a:latin typeface="NikoshBAN" pitchFamily="2" charset="0"/>
                <a:cs typeface="NikoshBAN" pitchFamily="2" charset="0"/>
              </a:rPr>
              <a:t>হিসাব</a:t>
            </a:r>
            <a:r>
              <a:rPr lang="en-US" sz="4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reflection blurRad="6350" stA="60000" endA="900" endPos="60000" dist="29997" dir="5400000" sy="-100000" algn="bl" rotWithShape="0"/>
                </a:effectLst>
                <a:latin typeface="NikoshBAN" pitchFamily="2" charset="0"/>
                <a:cs typeface="NikoshBAN" pitchFamily="2" charset="0"/>
              </a:rPr>
              <a:t> </a:t>
            </a:r>
            <a:r>
              <a:rPr lang="en-US" sz="40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reflection blurRad="6350" stA="60000" endA="900" endPos="60000" dist="29997" dir="5400000" sy="-100000" algn="bl" rotWithShape="0"/>
                </a:effectLst>
                <a:latin typeface="NikoshBAN" pitchFamily="2" charset="0"/>
                <a:cs typeface="NikoshBAN" pitchFamily="2" charset="0"/>
              </a:rPr>
              <a:t>বইতে</a:t>
            </a:r>
            <a:r>
              <a:rPr lang="en-US" sz="4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reflection blurRad="6350" stA="60000" endA="900" endPos="60000" dist="29997" dir="5400000" sy="-100000" algn="bl" rotWithShape="0"/>
                </a:effectLst>
                <a:latin typeface="NikoshBAN" pitchFamily="2" charset="0"/>
                <a:cs typeface="NikoshBAN" pitchFamily="2" charset="0"/>
              </a:rPr>
              <a:t> </a:t>
            </a:r>
            <a:r>
              <a:rPr lang="en-US" sz="40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reflection blurRad="6350" stA="60000" endA="900" endPos="60000" dist="29997" dir="5400000" sy="-100000" algn="bl" rotWithShape="0"/>
                </a:effectLst>
                <a:latin typeface="NikoshBAN" pitchFamily="2" charset="0"/>
                <a:cs typeface="NikoshBAN" pitchFamily="2" charset="0"/>
              </a:rPr>
              <a:t>থাকে</a:t>
            </a:r>
            <a:r>
              <a:rPr lang="en-US" sz="4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reflection blurRad="6350" stA="60000" endA="900" endPos="60000" dist="29997" dir="5400000" sy="-100000" algn="bl" rotWithShape="0"/>
                </a:effectLst>
                <a:latin typeface="NikoshBAN" pitchFamily="2" charset="0"/>
                <a:cs typeface="NikoshBAN" pitchFamily="2" charset="0"/>
              </a:rPr>
              <a:t> </a:t>
            </a:r>
            <a:r>
              <a:rPr lang="en-US" sz="40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reflection blurRad="6350" stA="60000" endA="900" endPos="60000" dist="29997" dir="5400000" sy="-100000" algn="bl" rotWithShape="0"/>
                </a:effectLst>
                <a:latin typeface="NikoshBAN" pitchFamily="2" charset="0"/>
                <a:cs typeface="NikoshBAN" pitchFamily="2" charset="0"/>
              </a:rPr>
              <a:t>না</a:t>
            </a:r>
            <a:endParaRPr lang="en-US" sz="4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reflection blurRad="6350" stA="60000" endA="900" endPos="60000" dist="29997" dir="5400000" sy="-100000" algn="bl" rotWithShape="0"/>
              </a:effectLst>
              <a:latin typeface="NikoshBAN" pitchFamily="2" charset="0"/>
              <a:cs typeface="NikoshBAN" pitchFamily="2" charset="0"/>
            </a:endParaRPr>
          </a:p>
          <a:p>
            <a:r>
              <a:rPr lang="en-US" sz="4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reflection blurRad="6350" stA="60000" endA="900" endPos="60000" dist="29997" dir="5400000" sy="-100000" algn="bl" rotWithShape="0"/>
                </a:effectLst>
                <a:latin typeface="NikoshBAN" pitchFamily="2" charset="0"/>
                <a:cs typeface="NikoshBAN" pitchFamily="2" charset="0"/>
              </a:rPr>
              <a:t>৩। </a:t>
            </a:r>
            <a:r>
              <a:rPr lang="en-US" sz="40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reflection blurRad="6350" stA="60000" endA="900" endPos="60000" dist="29997" dir="5400000" sy="-100000" algn="bl" rotWithShape="0"/>
                </a:effectLst>
                <a:latin typeface="NikoshBAN" pitchFamily="2" charset="0"/>
                <a:cs typeface="NikoshBAN" pitchFamily="2" charset="0"/>
              </a:rPr>
              <a:t>সর্বোচ্চ</a:t>
            </a:r>
            <a:r>
              <a:rPr lang="en-US" sz="4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reflection blurRad="6350" stA="60000" endA="900" endPos="60000" dist="29997" dir="5400000" sy="-100000" algn="bl" rotWithShape="0"/>
                </a:effectLst>
                <a:latin typeface="NikoshBAN" pitchFamily="2" charset="0"/>
                <a:cs typeface="NikoshBAN" pitchFamily="2" charset="0"/>
              </a:rPr>
              <a:t> </a:t>
            </a:r>
            <a:r>
              <a:rPr lang="en-US" sz="40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reflection blurRad="6350" stA="60000" endA="900" endPos="60000" dist="29997" dir="5400000" sy="-100000" algn="bl" rotWithShape="0"/>
                </a:effectLst>
                <a:latin typeface="NikoshBAN" pitchFamily="2" charset="0"/>
                <a:cs typeface="NikoshBAN" pitchFamily="2" charset="0"/>
              </a:rPr>
              <a:t>প্রান্তিক</a:t>
            </a:r>
            <a:r>
              <a:rPr lang="en-US" sz="4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reflection blurRad="6350" stA="60000" endA="900" endPos="60000" dist="29997" dir="5400000" sy="-100000" algn="bl" rotWithShape="0"/>
                </a:effectLst>
                <a:latin typeface="NikoshBAN" pitchFamily="2" charset="0"/>
                <a:cs typeface="NikoshBAN" pitchFamily="2" charset="0"/>
              </a:rPr>
              <a:t> </a:t>
            </a:r>
            <a:r>
              <a:rPr lang="en-US" sz="40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reflection blurRad="6350" stA="60000" endA="900" endPos="60000" dist="29997" dir="5400000" sy="-100000" algn="bl" rotWithShape="0"/>
                </a:effectLst>
                <a:latin typeface="NikoshBAN" pitchFamily="2" charset="0"/>
                <a:cs typeface="NikoshBAN" pitchFamily="2" charset="0"/>
              </a:rPr>
              <a:t>উৎপাদন</a:t>
            </a:r>
            <a:r>
              <a:rPr lang="en-US" sz="4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reflection blurRad="6350" stA="60000" endA="900" endPos="60000" dist="29997" dir="5400000" sy="-100000" algn="bl" rotWithShape="0"/>
                </a:effectLst>
                <a:latin typeface="NikoshBAN" pitchFamily="2" charset="0"/>
                <a:cs typeface="NikoshBAN" pitchFamily="2" charset="0"/>
              </a:rPr>
              <a:t> </a:t>
            </a:r>
            <a:r>
              <a:rPr lang="en-US" sz="40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reflection blurRad="6350" stA="60000" endA="900" endPos="60000" dist="29997" dir="5400000" sy="-100000" algn="bl" rotWithShape="0"/>
                </a:effectLst>
                <a:latin typeface="NikoshBAN" pitchFamily="2" charset="0"/>
                <a:cs typeface="NikoshBAN" pitchFamily="2" charset="0"/>
              </a:rPr>
              <a:t>বিন্দুতে</a:t>
            </a:r>
            <a:r>
              <a:rPr lang="en-US" sz="4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reflection blurRad="6350" stA="60000" endA="900" endPos="60000" dist="29997" dir="5400000" sy="-100000" algn="bl" rotWithShape="0"/>
                </a:effectLst>
                <a:latin typeface="NikoshBAN" pitchFamily="2" charset="0"/>
                <a:cs typeface="NikoshBAN" pitchFamily="2" charset="0"/>
              </a:rPr>
              <a:t> </a:t>
            </a:r>
            <a:r>
              <a:rPr lang="en-US" sz="40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reflection blurRad="6350" stA="60000" endA="900" endPos="60000" dist="29997" dir="5400000" sy="-100000" algn="bl" rotWithShape="0"/>
                </a:effectLst>
                <a:latin typeface="NikoshBAN" pitchFamily="2" charset="0"/>
                <a:cs typeface="NikoshBAN" pitchFamily="2" charset="0"/>
              </a:rPr>
              <a:t>শ্রমের</a:t>
            </a:r>
            <a:r>
              <a:rPr lang="en-US" sz="4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reflection blurRad="6350" stA="60000" endA="900" endPos="60000" dist="29997" dir="5400000" sy="-100000" algn="bl" rotWithShape="0"/>
                </a:effectLst>
                <a:latin typeface="NikoshBAN" pitchFamily="2" charset="0"/>
                <a:cs typeface="NikoshBAN" pitchFamily="2" charset="0"/>
              </a:rPr>
              <a:t> </a:t>
            </a:r>
            <a:r>
              <a:rPr lang="en-US" sz="40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reflection blurRad="6350" stA="60000" endA="900" endPos="60000" dist="29997" dir="5400000" sy="-100000" algn="bl" rotWithShape="0"/>
                </a:effectLst>
                <a:latin typeface="NikoshBAN" pitchFamily="2" charset="0"/>
                <a:cs typeface="NikoshBAN" pitchFamily="2" charset="0"/>
              </a:rPr>
              <a:t>পরিমাণ</a:t>
            </a:r>
            <a:r>
              <a:rPr lang="en-US" sz="4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reflection blurRad="6350" stA="60000" endA="900" endPos="60000" dist="29997" dir="5400000" sy="-100000" algn="bl" rotWithShape="0"/>
                </a:effectLst>
                <a:latin typeface="NikoshBAN" pitchFamily="2" charset="0"/>
                <a:cs typeface="NikoshBAN" pitchFamily="2" charset="0"/>
              </a:rPr>
              <a:t> </a:t>
            </a:r>
            <a:r>
              <a:rPr lang="en-US" sz="40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reflection blurRad="6350" stA="60000" endA="900" endPos="60000" dist="29997" dir="5400000" sy="-100000" algn="bl" rotWithShape="0"/>
                </a:effectLst>
                <a:latin typeface="NikoshBAN" pitchFamily="2" charset="0"/>
                <a:cs typeface="NikoshBAN" pitchFamily="2" charset="0"/>
              </a:rPr>
              <a:t>কতটুকূ</a:t>
            </a:r>
            <a:r>
              <a:rPr lang="en-US" sz="4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reflection blurRad="6350" stA="60000" endA="900" endPos="60000" dist="29997" dir="5400000" sy="-100000" algn="bl" rotWithShape="0"/>
                </a:effectLst>
                <a:latin typeface="NikoshBAN" pitchFamily="2" charset="0"/>
                <a:cs typeface="NikoshBAN" pitchFamily="2" charset="0"/>
              </a:rPr>
              <a:t>?</a:t>
            </a:r>
            <a:endParaRPr lang="en-US" sz="4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reflection blurRad="6350" stA="60000" endA="900" endPos="60000" dist="29997" dir="5400000" sy="-100000" algn="bl" rotWithShape="0"/>
              </a:effectLst>
              <a:latin typeface="NikoshBAN" pitchFamily="2" charset="0"/>
              <a:cs typeface="NikoshBAN" pitchFamily="2" charset="0"/>
            </a:endParaRPr>
          </a:p>
        </p:txBody>
      </p:sp>
      <p:sp>
        <p:nvSpPr>
          <p:cNvPr id="4" name="TextBox 3"/>
          <p:cNvSpPr txBox="1"/>
          <p:nvPr/>
        </p:nvSpPr>
        <p:spPr>
          <a:xfrm>
            <a:off x="1143000" y="228600"/>
            <a:ext cx="7315200" cy="1107996"/>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pPr algn="ctr"/>
            <a:r>
              <a:rPr lang="en-US" sz="6600" dirty="0" err="1">
                <a:solidFill>
                  <a:srgbClr val="FFFF00"/>
                </a:solidFill>
                <a:latin typeface="NikoshBAN" pitchFamily="2" charset="0"/>
                <a:cs typeface="NikoshBAN" pitchFamily="2" charset="0"/>
              </a:rPr>
              <a:t>বাড়ীর</a:t>
            </a:r>
            <a:r>
              <a:rPr lang="en-US" sz="6600" dirty="0">
                <a:solidFill>
                  <a:srgbClr val="FFFF00"/>
                </a:solidFill>
                <a:latin typeface="NikoshBAN" pitchFamily="2" charset="0"/>
                <a:cs typeface="NikoshBAN" pitchFamily="2" charset="0"/>
              </a:rPr>
              <a:t> </a:t>
            </a:r>
            <a:r>
              <a:rPr lang="en-US" sz="6600" dirty="0" err="1" smtClean="0">
                <a:solidFill>
                  <a:srgbClr val="FFFF00"/>
                </a:solidFill>
                <a:latin typeface="NikoshBAN" pitchFamily="2" charset="0"/>
                <a:cs typeface="NikoshBAN" pitchFamily="2" charset="0"/>
              </a:rPr>
              <a:t>কাজ</a:t>
            </a:r>
            <a:endParaRPr lang="en-US" sz="6600" dirty="0">
              <a:solidFill>
                <a:srgbClr val="FFFF00"/>
              </a:solidFill>
              <a:latin typeface="NikoshBAN" pitchFamily="2" charset="0"/>
              <a:cs typeface="NikoshBAN" pitchFamily="2" charset="0"/>
            </a:endParaRPr>
          </a:p>
        </p:txBody>
      </p:sp>
    </p:spTree>
  </p:cSld>
  <p:clrMapOvr>
    <a:masterClrMapping/>
  </p:clrMapOvr>
  <p:transition spd="slow">
    <p:randomBar dir="vert"/>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294</TotalTime>
  <Words>327</Words>
  <Application>Microsoft Office PowerPoint</Application>
  <PresentationFormat>On-screen Show (4:3)</PresentationFormat>
  <Paragraphs>43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স্বাগতম </vt:lpstr>
      <vt:lpstr>PowerPoint Presentation</vt:lpstr>
      <vt:lpstr>PowerPoint Presentation</vt:lpstr>
      <vt:lpstr>PowerPoint Presentation</vt:lpstr>
      <vt:lpstr>PowerPoint Presentation</vt:lpstr>
      <vt:lpstr>উপরের সূচি থেকে দেখা যায় যে, ১ হেক্টর জমিতে শ্রম ক্রমাগত বৃদ্ধি করলে প্রথমে প্রান্তি উৎপাদন ক্রমবর্ধমান হারে বাড়লেও পরবর্তীতে ক্রমহ্রাসমান হারে বাড়ে।সংমিশ্রণ A অনুযায়ী ১ হেক্টর জমিতে ১০ শ্রম ঘন্টা ব্যয় করে মোট ও প্রান্তিক উৎপাদন হয় ১০ কুইন্টাল। B সংমিশ্রণ অনুযায়ী শ্র ঘন্টা দ্বিগুণ বা ২০ এ বাড়ালে মোট উৎপাদন ২২ কুইন্টাল এবং প্রান্তিক উৎপাদন (২২-১০)= ১২ কুইন্টাল হ্য। এখানে উপকরণ ১০ শ্র ঘন্টা ২০ শ্র ঘন্টায় উন্নীত করলেও প্রান্তিক উৎপাদন পূর্বের তুলনায় ২ কুঃ বেশী। প্রথম পর্যায়ের এই উৎপাদনকে ক্রমবর্ধমান উৎপাদন বলে।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babu</dc:creator>
  <cp:lastModifiedBy>Dynabook</cp:lastModifiedBy>
  <cp:revision>42</cp:revision>
  <dcterms:created xsi:type="dcterms:W3CDTF">2017-07-20T17:04:38Z</dcterms:created>
  <dcterms:modified xsi:type="dcterms:W3CDTF">2021-07-12T08:33:15Z</dcterms:modified>
</cp:coreProperties>
</file>