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99" r:id="rId3"/>
    <p:sldId id="258" r:id="rId4"/>
    <p:sldId id="267" r:id="rId5"/>
    <p:sldId id="289" r:id="rId6"/>
    <p:sldId id="260" r:id="rId7"/>
    <p:sldId id="292" r:id="rId8"/>
    <p:sldId id="262" r:id="rId9"/>
    <p:sldId id="294" r:id="rId10"/>
    <p:sldId id="264" r:id="rId11"/>
    <p:sldId id="265" r:id="rId12"/>
    <p:sldId id="295" r:id="rId13"/>
    <p:sldId id="277" r:id="rId14"/>
    <p:sldId id="293" r:id="rId15"/>
    <p:sldId id="279" r:id="rId16"/>
    <p:sldId id="296" r:id="rId17"/>
    <p:sldId id="274" r:id="rId18"/>
    <p:sldId id="282" r:id="rId19"/>
    <p:sldId id="283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E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51A2A-994B-4908-A5F9-49E127E2C78E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9EC6-9A34-4056-A70C-3031766D4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16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9EC6-9A34-4056-A70C-3031766D42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44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748146"/>
            <a:ext cx="4478483" cy="599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473" y="748148"/>
            <a:ext cx="4384963" cy="5999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696" y="389942"/>
            <a:ext cx="7990609" cy="1448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স্বাগতম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শুভেচ্ছা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007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001000" cy="381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" y="5181600"/>
            <a:ext cx="7848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22EDB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বুড়ি রওয়ানা হলেন। লাঠি ঠুক ঠুক করে কুঁজোবুড়ি চললেন।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81000"/>
            <a:ext cx="4495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ছবি দেখে গল্প পড়ি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738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5800" y="5181600"/>
            <a:ext cx="7543799" cy="12884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22EDB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খানিক দূর যেতেই এক শিয়ালের সঙ্গে দেখা।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304800"/>
            <a:ext cx="4495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ছবি দেখে গল্প পড়ি 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066800"/>
            <a:ext cx="4267200" cy="395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3962400" cy="395402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91897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4495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ছবি দেখে গল্প পড়ি 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5AF2D6-E353-4E80-997E-6F9777FFF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8229600" cy="3429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4572000"/>
            <a:ext cx="82296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/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শিয়াল বলল,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bn-IN" sz="2400" dirty="0" smtClean="0">
                <a:solidFill>
                  <a:schemeClr val="tx1"/>
                </a:solidFill>
              </a:rPr>
              <a:t> আমার খুব খিধে। বুড়ি, তোমাকে আমি খাব।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r>
              <a:rPr lang="bn-IN" sz="2400" dirty="0" smtClean="0">
                <a:solidFill>
                  <a:schemeClr val="tx1"/>
                </a:solidFill>
              </a:rPr>
              <a:t> বুড়িবুদ্ধি করে বললেন,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bn-IN" sz="2400" dirty="0" smtClean="0">
                <a:solidFill>
                  <a:schemeClr val="tx1"/>
                </a:solidFill>
              </a:rPr>
              <a:t>আমাকে এখন খেয়োনা।আমার গায়ে কি মাংস আছে? আগে নাতনির বাড়ি যাই ।খেয়ে দেয়ে মোটা তাজা হয়ে আসি।তখন বরং খেয়ো।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r>
              <a:rPr lang="bn-IN" sz="2400" dirty="0" smtClean="0">
                <a:solidFill>
                  <a:schemeClr val="tx1"/>
                </a:solidFill>
              </a:rPr>
              <a:t> শিয়াল বলল,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bn-IN" sz="2400" dirty="0" smtClean="0">
                <a:solidFill>
                  <a:schemeClr val="tx1"/>
                </a:solidFill>
              </a:rPr>
              <a:t>ঠিক আছে ।তবে তাই যাও , মোটা তাজা হয়ে এসো।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76400" y="381000"/>
            <a:ext cx="5867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নতুন শব্দের অর্থ জেনে নেই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524000"/>
            <a:ext cx="20574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670175"/>
            <a:ext cx="20574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খিদে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3921644"/>
            <a:ext cx="20574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খানিক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1502391"/>
            <a:ext cx="5334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 পিঠ বাঁকা ও ফোলা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670175"/>
            <a:ext cx="5333999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3884237"/>
            <a:ext cx="5334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5175004"/>
            <a:ext cx="5334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দেখাশোনা করা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500" y="5175004"/>
            <a:ext cx="20445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পাহারা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39642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934200" cy="685800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যুক্তবর্ণগুলো দেখে নেই </a:t>
            </a:r>
            <a:endParaRPr lang="en-GB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152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বঙ্গা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0"/>
            <a:ext cx="63030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286000"/>
            <a:ext cx="58381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4114800" y="2286000"/>
            <a:ext cx="55335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GB" sz="4000" dirty="0"/>
          </a:p>
        </p:txBody>
      </p:sp>
      <p:sp>
        <p:nvSpPr>
          <p:cNvPr id="10" name="Rectangle 9"/>
          <p:cNvSpPr/>
          <p:nvPr/>
        </p:nvSpPr>
        <p:spPr>
          <a:xfrm>
            <a:off x="4876800" y="2286000"/>
            <a:ext cx="175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বন্ধু</a:t>
            </a:r>
            <a:endParaRPr lang="en-GB" sz="40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3657600"/>
            <a:ext cx="152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আচ্ছা</a:t>
            </a:r>
            <a:endParaRPr lang="en-GB" sz="4000" dirty="0"/>
          </a:p>
        </p:txBody>
      </p:sp>
      <p:sp>
        <p:nvSpPr>
          <p:cNvPr id="14" name="Rectangle 13"/>
          <p:cNvSpPr/>
          <p:nvPr/>
        </p:nvSpPr>
        <p:spPr>
          <a:xfrm>
            <a:off x="2362200" y="3657600"/>
            <a:ext cx="533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3657600"/>
            <a:ext cx="59182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3657600"/>
            <a:ext cx="1676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5181600"/>
            <a:ext cx="152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বুদ্ধি</a:t>
            </a:r>
            <a:endParaRPr lang="en-GB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5181600"/>
            <a:ext cx="65755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/>
              <a:t>দ </a:t>
            </a:r>
            <a:endParaRPr lang="en-GB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5181600"/>
            <a:ext cx="1676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4200" y="2286000"/>
            <a:ext cx="175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</a:t>
            </a:r>
            <a:endParaRPr lang="en-GB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3657600"/>
            <a:ext cx="175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5181600"/>
            <a:ext cx="175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4800" y="3657600"/>
            <a:ext cx="609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ছ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4191000" y="5181600"/>
            <a:ext cx="533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362200" y="5181600"/>
            <a:ext cx="609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দ্ধ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6"/>
            </a:avLst>
          </a:prstGeom>
          <a:solidFill>
            <a:srgbClr val="F22EDB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85800" y="1066801"/>
            <a:ext cx="7620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শব্দ দিয়ে শূন্যস্থান পূরণ কর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304800"/>
            <a:ext cx="3421397" cy="569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2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2514600"/>
            <a:ext cx="82296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বুড়ির তিনটি কুকুরের নাম রঙ্গা,............. আর ভুতু।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২।বুড়ি বলল, তোরা বাড়ি পাহারা দে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আমি....................দেখে আসি।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৩।লাঠি ঠুক ঠুক করে .....................চললেন।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৪।কুকুর................. বলল, আচ্ছা।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304800" y="16764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1676400"/>
            <a:ext cx="21336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নাতনিকে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1676400"/>
            <a:ext cx="25146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কুজোঁবুড়ি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16764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16411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70834 0.172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5 0.4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7917 0.494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8333 0.58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3" grpId="0"/>
      <p:bldP spid="23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95600" y="457200"/>
            <a:ext cx="35814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একক কাজ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685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নিচের প্রশ্নগুলোর উত্তর লিখ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82296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হাঁটে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228600"/>
            <a:ext cx="4038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 বই 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ble_reading_hg_cl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1447800"/>
            <a:ext cx="2800350" cy="48006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86000" y="2895600"/>
            <a:ext cx="1752600" cy="1752600"/>
          </a:xfrm>
          <a:prstGeom prst="wedgeEllipseCallout">
            <a:avLst>
              <a:gd name="adj1" fmla="val 83467"/>
              <a:gd name="adj2" fmla="val -1179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বাংলা বইয়ের ৩২ নম্বর পৃষ্ঠা বের কর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1219200"/>
            <a:ext cx="9906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৩২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76088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819400" y="457200"/>
            <a:ext cx="3421397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79248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2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১।বুড়ির কয়টি কুকুর ছিল? কুকুর গুলোর নাম কি?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৩।শিয়াল থেকে বুড়ি কী বুদ্ধি করে বাঁচলেন?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২।বুড়ি কোথায় যাচ্ছিলেন?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752600"/>
            <a:ext cx="685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নিচের প্রশ্নগুলোর উত্তর লিখ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3000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3400" y="2743200"/>
            <a:ext cx="8077200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কুঁজো বুড়ি সম্প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ক্যে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 নিয়ে আসবে। 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33400"/>
            <a:ext cx="4419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6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7059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1" cy="6858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bbon: Tilted Up 3">
            <a:extLst>
              <a:ext uri="{FF2B5EF4-FFF2-40B4-BE49-F238E27FC236}">
                <a16:creationId xmlns="" xmlns:a16="http://schemas.microsoft.com/office/drawing/2014/main" id="{3F32C20A-B0A1-43D2-BF78-2012DD73C20E}"/>
              </a:ext>
            </a:extLst>
          </p:cNvPr>
          <p:cNvSpPr/>
          <p:nvPr/>
        </p:nvSpPr>
        <p:spPr>
          <a:xfrm>
            <a:off x="1600200" y="457200"/>
            <a:ext cx="6019800" cy="936993"/>
          </a:xfrm>
          <a:prstGeom prst="ribbon2">
            <a:avLst>
              <a:gd name="adj1" fmla="val 17068"/>
              <a:gd name="adj2" fmla="val 75000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FC713D3-C8F8-4CB5-9350-CCFD5F3CD3D4}"/>
              </a:ext>
            </a:extLst>
          </p:cNvPr>
          <p:cNvSpPr/>
          <p:nvPr/>
        </p:nvSpPr>
        <p:spPr>
          <a:xfrm>
            <a:off x="3810001" y="2153598"/>
            <a:ext cx="4952999" cy="3672239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সাজ্জাদুর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জালিয়ারপাড়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azzad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1"/>
            <a:ext cx="3200400" cy="3581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6"/>
            </a:avLst>
          </a:prstGeom>
          <a:solidFill>
            <a:srgbClr val="F22ED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027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umblr_nubj323XCl1rsdpas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alk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4953000" cy="495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57200"/>
            <a:ext cx="7696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সবাইকে ধন্যবাদ </a:t>
            </a:r>
            <a:endParaRPr lang="en-GB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27BD2F-F569-4D15-9CEF-CCCFE18EEBCB}"/>
              </a:ext>
            </a:extLst>
          </p:cNvPr>
          <p:cNvSpPr/>
          <p:nvPr/>
        </p:nvSpPr>
        <p:spPr>
          <a:xfrm>
            <a:off x="3733800" y="1295400"/>
            <a:ext cx="4800600" cy="5016758"/>
          </a:xfrm>
          <a:prstGeom prst="rect">
            <a:avLst/>
          </a:prstGeom>
          <a:ln w="57150"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/>
              <a:t>শ্রেণিঃতৃতীয়</a:t>
            </a:r>
            <a:endParaRPr lang="bn-IN" sz="4000" dirty="0"/>
          </a:p>
          <a:p>
            <a:pPr algn="ctr"/>
            <a:r>
              <a:rPr lang="bn-IN" sz="4000" dirty="0"/>
              <a:t>বিষয়ঃ </a:t>
            </a:r>
            <a:r>
              <a:rPr lang="en-US" sz="4000" dirty="0" err="1"/>
              <a:t>বাংলা</a:t>
            </a:r>
            <a:endParaRPr lang="en-US" sz="4000" dirty="0"/>
          </a:p>
          <a:p>
            <a:pPr algn="ctr"/>
            <a:r>
              <a:rPr lang="en-US" sz="4000" dirty="0" err="1"/>
              <a:t>পাঠের</a:t>
            </a:r>
            <a:r>
              <a:rPr lang="en-US" sz="4000" dirty="0"/>
              <a:t> </a:t>
            </a:r>
            <a:r>
              <a:rPr lang="en-US" sz="4000" dirty="0" err="1" smtClean="0"/>
              <a:t>শিরোনামঃকুঁজো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গল্প</a:t>
            </a:r>
            <a:r>
              <a:rPr lang="en-US" sz="4000" dirty="0" smtClean="0"/>
              <a:t> </a:t>
            </a:r>
            <a:endParaRPr lang="en-US" sz="4000" dirty="0"/>
          </a:p>
          <a:p>
            <a:pPr algn="ctr"/>
            <a:r>
              <a:rPr lang="en-US" sz="4000" dirty="0" err="1" smtClean="0"/>
              <a:t>পাঠ্যাংশঃ</a:t>
            </a:r>
            <a:r>
              <a:rPr lang="bn-IN" sz="4000" dirty="0" smtClean="0"/>
              <a:t>এক ছিল কুজো.........হয়ে এসো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0" y="381000"/>
            <a:ext cx="3276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470242-0F1C-4570-AFF2-0A53B4498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124199" cy="4419601"/>
          </a:xfrm>
          <a:prstGeom prst="rect">
            <a:avLst/>
          </a:prstGeom>
          <a:ln>
            <a:noFill/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94514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5902685"/>
              </p:ext>
            </p:extLst>
          </p:nvPr>
        </p:nvGraphicFramePr>
        <p:xfrm>
          <a:off x="609600" y="2590800"/>
          <a:ext cx="8153400" cy="1295400"/>
        </p:xfrm>
        <a:graphic>
          <a:graphicData uri="http://schemas.openxmlformats.org/presentationml/2006/ole">
            <p:oleObj spid="_x0000_s3125" name="Packager Shell Object" showAsIcon="1" r:id="rId3" imgW="4609080" imgH="437760" progId="Package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990600" y="381000"/>
            <a:ext cx="7239000" cy="685800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চলো এবার আমরা একটি ভিডিও দেখি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0472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8305800" cy="426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3200" dirty="0" smtClean="0">
                <a:solidFill>
                  <a:schemeClr val="tx1"/>
                </a:solidFill>
              </a:rPr>
              <a:t>পাঠ শেষে শিক্ষার্থীরা..... </a:t>
            </a:r>
          </a:p>
          <a:p>
            <a:pPr>
              <a:buNone/>
            </a:pPr>
            <a:r>
              <a:rPr lang="bn-BD" sz="3200" dirty="0" smtClean="0">
                <a:solidFill>
                  <a:schemeClr val="tx1"/>
                </a:solidFill>
              </a:rPr>
              <a:t>২.৪.১-</a:t>
            </a:r>
            <a:r>
              <a:rPr lang="en-US" sz="3200" dirty="0" err="1" smtClean="0">
                <a:solidFill>
                  <a:schemeClr val="tx1"/>
                </a:solidFill>
              </a:rPr>
              <a:t>গল্পের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</a:p>
          <a:p>
            <a:pPr>
              <a:buNone/>
            </a:pPr>
            <a:r>
              <a:rPr lang="bn-IN" sz="3200" dirty="0" smtClean="0">
                <a:solidFill>
                  <a:schemeClr val="tx1"/>
                </a:solidFill>
              </a:rPr>
              <a:t>১.১.১</a:t>
            </a: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</a:rPr>
              <a:t>বর্ণ</a:t>
            </a:r>
            <a:r>
              <a:rPr lang="en-US" sz="3200" dirty="0" smtClean="0">
                <a:solidFill>
                  <a:schemeClr val="tx1"/>
                </a:solidFill>
              </a:rPr>
              <a:t> ও ‍</a:t>
            </a:r>
            <a:r>
              <a:rPr lang="en-US" sz="3200" dirty="0" err="1" smtClean="0">
                <a:solidFill>
                  <a:schemeClr val="tx1"/>
                </a:solidFill>
              </a:rPr>
              <a:t>যুক্তবর্ণসহযোগে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শুনে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স্পষ্ট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শুদ্ধভাবে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</a:p>
          <a:p>
            <a:pPr>
              <a:buNone/>
            </a:pPr>
            <a:r>
              <a:rPr lang="bn-IN" sz="3200" dirty="0" smtClean="0">
                <a:solidFill>
                  <a:schemeClr val="tx1"/>
                </a:solidFill>
              </a:rPr>
              <a:t>১.৪.১</a:t>
            </a: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শ্রবণযোগ্য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স্পষ্ট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স্বরে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শুদ্ধ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উচ্চারণে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পড়তে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</a:p>
          <a:p>
            <a:pPr>
              <a:buNone/>
            </a:pPr>
            <a:r>
              <a:rPr lang="bn-IN" sz="3200" dirty="0" smtClean="0">
                <a:solidFill>
                  <a:schemeClr val="tx1"/>
                </a:solidFill>
              </a:rPr>
              <a:t>১.৪.১</a:t>
            </a: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</a:rPr>
              <a:t>যুক্তবর্ণ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ভেঙে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</a:p>
          <a:p>
            <a:pPr>
              <a:buNone/>
            </a:pPr>
            <a:r>
              <a:rPr lang="bn-BD" sz="3200" dirty="0" smtClean="0">
                <a:solidFill>
                  <a:schemeClr val="tx1"/>
                </a:solidFill>
              </a:rPr>
              <a:t>২.৩.৪-গল্প সংশ্লিষ্ট প্রশ্নের উত্তর লিখতে পারবে।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81000"/>
            <a:ext cx="3276600" cy="990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শিখনফল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981200" y="457200"/>
            <a:ext cx="5257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038600" cy="43434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5AF2D6-E353-4E80-997E-6F9777FFF0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3810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5943600"/>
            <a:ext cx="79248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2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পেরেছো</a:t>
            </a:r>
            <a:r>
              <a:rPr lang="en-US" sz="3200" dirty="0" smtClean="0">
                <a:solidFill>
                  <a:schemeClr val="tx1"/>
                </a:solidFill>
              </a:rPr>
              <a:t> ?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13599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8" y="252248"/>
            <a:ext cx="7964215" cy="6416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7727" y="1371601"/>
            <a:ext cx="4635062" cy="2932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/>
              <a:t>আমাদের আজকেরপাঠ</a:t>
            </a:r>
            <a:endParaRPr lang="bn-IN" sz="3200" b="1" dirty="0" smtClean="0"/>
          </a:p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কুঁজো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বুড়ির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গল্প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as-IN" sz="4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as-IN" sz="4000" dirty="0" smtClean="0">
                <a:solidFill>
                  <a:srgbClr val="FFC000"/>
                </a:solidFill>
              </a:rPr>
              <a:t>পাঠ্যাংশঃ</a:t>
            </a:r>
            <a:r>
              <a:rPr lang="en-US" sz="4000" dirty="0" err="1" smtClean="0">
                <a:solidFill>
                  <a:srgbClr val="FFC000"/>
                </a:solidFill>
              </a:rPr>
              <a:t>এক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ছিল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কুঁজো</a:t>
            </a:r>
            <a:r>
              <a:rPr lang="en-US" sz="4000" dirty="0" smtClean="0">
                <a:solidFill>
                  <a:srgbClr val="FFC000"/>
                </a:solidFill>
              </a:rPr>
              <a:t>। ….. </a:t>
            </a:r>
            <a:r>
              <a:rPr lang="en-US" sz="4000" dirty="0" err="1" smtClean="0">
                <a:solidFill>
                  <a:srgbClr val="FFC000"/>
                </a:solidFill>
              </a:rPr>
              <a:t>হয়ে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এসো</a:t>
            </a:r>
            <a:r>
              <a:rPr lang="en-US" sz="4000" dirty="0" smtClean="0">
                <a:solidFill>
                  <a:srgbClr val="FFC000"/>
                </a:solidFill>
              </a:rPr>
              <a:t>  </a:t>
            </a:r>
            <a:endParaRPr lang="as-IN" sz="4000" dirty="0">
              <a:solidFill>
                <a:srgbClr val="FFC000"/>
              </a:solidFill>
            </a:endParaRPr>
          </a:p>
        </p:txBody>
      </p:sp>
      <p:pic>
        <p:nvPicPr>
          <p:cNvPr id="4" name="Picture 3" descr="ei_1621840897728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304800"/>
            <a:ext cx="5533697" cy="707656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  <a:solidFill>
            <a:srgbClr val="92D050"/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61 0.01736 L 0.16406 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14600" y="381000"/>
            <a:ext cx="4495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ছবি দেখে গল্প পড়ি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800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এক ছিলো কুঁজো বুড়ি।বুড়ির ছিলো তিনটি কুকুর।রঙ্গা,বঙ্গা আর ভুতু । 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0" algn="ctr"/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6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1"/>
            <a:ext cx="80010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37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4495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ছবি দেখে গল্প পড়ি 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267200" cy="3276600"/>
          </a:xfrm>
          <a:prstGeom prst="rect">
            <a:avLst/>
          </a:prstGeom>
          <a:ln w="38100" cap="sq">
            <a:solidFill>
              <a:srgbClr val="F22ED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4038600" cy="3283580"/>
          </a:xfrm>
          <a:prstGeom prst="rect">
            <a:avLst/>
          </a:prstGeom>
          <a:ln w="38100" cap="sq">
            <a:solidFill>
              <a:srgbClr val="F22ED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4419600"/>
            <a:ext cx="8382000" cy="205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বুড়ি ঠিক করল নাতনির বাড়ি যাবে। তাই রঙ্গা বঙ্গা আর ভুতুকে ডাকলেন। বললেন, “তোরা বাড়ি পাহারা দে। আমি নাতনিকে দেখে আসি।”কুকুর তিনটে বলল, “আচ্ছা।”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465</Words>
  <Application>Microsoft Office PowerPoint</Application>
  <PresentationFormat>On-screen Show (4:3)</PresentationFormat>
  <Paragraphs>103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যুক্তবর্ণগুলো দেখে নেই 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laptop</cp:lastModifiedBy>
  <cp:revision>249</cp:revision>
  <dcterms:created xsi:type="dcterms:W3CDTF">2006-08-16T00:00:00Z</dcterms:created>
  <dcterms:modified xsi:type="dcterms:W3CDTF">2021-07-11T18:31:28Z</dcterms:modified>
</cp:coreProperties>
</file>