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3" r:id="rId3"/>
    <p:sldId id="265" r:id="rId4"/>
    <p:sldId id="276" r:id="rId5"/>
    <p:sldId id="267" r:id="rId6"/>
    <p:sldId id="268" r:id="rId7"/>
    <p:sldId id="274" r:id="rId8"/>
    <p:sldId id="277" r:id="rId9"/>
    <p:sldId id="260" r:id="rId10"/>
    <p:sldId id="262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6AE-DE13-42C5-9988-E39F0F55128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CB7C-A68C-4897-A220-3B2A191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6AE-DE13-42C5-9988-E39F0F55128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CB7C-A68C-4897-A220-3B2A191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6AE-DE13-42C5-9988-E39F0F55128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CB7C-A68C-4897-A220-3B2A191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1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6AE-DE13-42C5-9988-E39F0F55128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CB7C-A68C-4897-A220-3B2A191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6AE-DE13-42C5-9988-E39F0F55128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CB7C-A68C-4897-A220-3B2A191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8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6AE-DE13-42C5-9988-E39F0F55128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CB7C-A68C-4897-A220-3B2A191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5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6AE-DE13-42C5-9988-E39F0F55128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CB7C-A68C-4897-A220-3B2A191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6AE-DE13-42C5-9988-E39F0F55128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CB7C-A68C-4897-A220-3B2A191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5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6AE-DE13-42C5-9988-E39F0F55128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CB7C-A68C-4897-A220-3B2A191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9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6AE-DE13-42C5-9988-E39F0F55128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CB7C-A68C-4897-A220-3B2A191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6AE-DE13-42C5-9988-E39F0F55128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CB7C-A68C-4897-A220-3B2A191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086AE-DE13-42C5-9988-E39F0F55128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3CB7C-A68C-4897-A220-3B2A191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2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4292849" y="5394805"/>
            <a:ext cx="3850254" cy="1851352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 smtClean="0">
                <a:solidFill>
                  <a:srgbClr val="FFFF00"/>
                </a:solidFill>
              </a:rPr>
              <a:t>স্বাগতম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55225" y="1735824"/>
            <a:ext cx="3296992" cy="1834356"/>
            <a:chOff x="4340180" y="1720281"/>
            <a:chExt cx="3296992" cy="1834356"/>
          </a:xfrm>
        </p:grpSpPr>
        <p:sp>
          <p:nvSpPr>
            <p:cNvPr id="4" name="TextBox 3"/>
            <p:cNvSpPr txBox="1"/>
            <p:nvPr/>
          </p:nvSpPr>
          <p:spPr>
            <a:xfrm>
              <a:off x="4340180" y="2538974"/>
              <a:ext cx="32969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CH</a:t>
              </a:r>
              <a:r>
                <a:rPr lang="en-US" sz="4800" b="1" baseline="-25000" dirty="0" smtClean="0"/>
                <a:t>3</a:t>
              </a:r>
              <a:r>
                <a:rPr lang="en-US" sz="4800" b="1" dirty="0" smtClean="0"/>
                <a:t> – C </a:t>
              </a:r>
              <a:r>
                <a:rPr lang="en-US" sz="6000" b="1" dirty="0" smtClean="0"/>
                <a:t>–</a:t>
              </a:r>
              <a:r>
                <a:rPr lang="en-US" sz="4800" b="1" dirty="0" smtClean="0"/>
                <a:t> O</a:t>
              </a:r>
              <a:endParaRPr lang="en-US" sz="48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09439" y="1720281"/>
              <a:ext cx="669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O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84661" y="2215808"/>
              <a:ext cx="594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Bodoni MT" panose="02070603080606020203" pitchFamily="18" charset="0"/>
                  <a:ea typeface="Cambria" panose="02040503050406030204" pitchFamily="18" charset="0"/>
                </a:rPr>
                <a:t>।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377571" y="2231350"/>
            <a:ext cx="719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Bodoni MT" panose="02070603080606020203" pitchFamily="18" charset="0"/>
                <a:ea typeface="Cambria" panose="02040503050406030204" pitchFamily="18" charset="0"/>
              </a:rPr>
              <a:t>।</a:t>
            </a:r>
            <a:endParaRPr lang="en-US" sz="4800" b="1" dirty="0">
              <a:latin typeface="Bodoni MT" panose="02070603080606020203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5400000">
            <a:off x="5816738" y="2698095"/>
            <a:ext cx="719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Bodoni MT" panose="02070603080606020203" pitchFamily="18" charset="0"/>
                <a:ea typeface="Cambria" panose="02040503050406030204" pitchFamily="18" charset="0"/>
              </a:rPr>
              <a:t>।</a:t>
            </a:r>
            <a:endParaRPr lang="en-US" sz="4400" b="1" dirty="0">
              <a:latin typeface="Bodoni MT" panose="02070603080606020203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60259" y="877003"/>
            <a:ext cx="329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CH</a:t>
            </a:r>
            <a:r>
              <a:rPr lang="en-US" sz="4800" b="1" baseline="-25000" dirty="0" smtClean="0"/>
              <a:t>3</a:t>
            </a:r>
            <a:r>
              <a:rPr lang="en-US" sz="4800" b="1" dirty="0" smtClean="0"/>
              <a:t> – COOH</a:t>
            </a:r>
            <a:endParaRPr lang="en-US" sz="4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795448" y="877003"/>
            <a:ext cx="4821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CH</a:t>
            </a:r>
            <a:r>
              <a:rPr lang="en-US" sz="4800" b="1" baseline="-25000" dirty="0" smtClean="0"/>
              <a:t>3</a:t>
            </a:r>
            <a:r>
              <a:rPr lang="en-US" sz="4800" b="1" dirty="0" smtClean="0"/>
              <a:t> – COO</a:t>
            </a:r>
            <a:r>
              <a:rPr lang="en-US" sz="6000" b="1" baseline="30000" dirty="0" smtClean="0"/>
              <a:t>-</a:t>
            </a:r>
            <a:r>
              <a:rPr lang="en-US" sz="4800" b="1" dirty="0" smtClean="0"/>
              <a:t> + H</a:t>
            </a:r>
            <a:r>
              <a:rPr lang="en-US" sz="4800" b="1" baseline="30000" dirty="0" smtClean="0"/>
              <a:t>+</a:t>
            </a:r>
            <a:endParaRPr lang="en-US" sz="4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40104" y="1326524"/>
            <a:ext cx="192723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5400000">
            <a:off x="6663687" y="2720331"/>
            <a:ext cx="719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5400000">
            <a:off x="5680404" y="1819220"/>
            <a:ext cx="719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19830768">
            <a:off x="5049376" y="2214248"/>
            <a:ext cx="576478" cy="583912"/>
            <a:chOff x="1540143" y="4224269"/>
            <a:chExt cx="666669" cy="540913"/>
          </a:xfrm>
        </p:grpSpPr>
        <p:sp>
          <p:nvSpPr>
            <p:cNvPr id="65" name="Freeform 64"/>
            <p:cNvSpPr/>
            <p:nvPr/>
          </p:nvSpPr>
          <p:spPr>
            <a:xfrm>
              <a:off x="1540143" y="4224269"/>
              <a:ext cx="391689" cy="540913"/>
            </a:xfrm>
            <a:custGeom>
              <a:avLst/>
              <a:gdLst>
                <a:gd name="connsiteX0" fmla="*/ 391689 w 391689"/>
                <a:gd name="connsiteY0" fmla="*/ 0 h 656822"/>
                <a:gd name="connsiteX1" fmla="*/ 82596 w 391689"/>
                <a:gd name="connsiteY1" fmla="*/ 77273 h 656822"/>
                <a:gd name="connsiteX2" fmla="*/ 5323 w 391689"/>
                <a:gd name="connsiteY2" fmla="*/ 347730 h 656822"/>
                <a:gd name="connsiteX3" fmla="*/ 43959 w 391689"/>
                <a:gd name="connsiteY3" fmla="*/ 540913 h 656822"/>
                <a:gd name="connsiteX4" fmla="*/ 340173 w 391689"/>
                <a:gd name="connsiteY4" fmla="*/ 656822 h 656822"/>
                <a:gd name="connsiteX5" fmla="*/ 340173 w 391689"/>
                <a:gd name="connsiteY5" fmla="*/ 656822 h 65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689" h="656822">
                  <a:moveTo>
                    <a:pt x="391689" y="0"/>
                  </a:moveTo>
                  <a:cubicBezTo>
                    <a:pt x="269339" y="9659"/>
                    <a:pt x="146990" y="19318"/>
                    <a:pt x="82596" y="77273"/>
                  </a:cubicBezTo>
                  <a:cubicBezTo>
                    <a:pt x="18202" y="135228"/>
                    <a:pt x="11763" y="270457"/>
                    <a:pt x="5323" y="347730"/>
                  </a:cubicBezTo>
                  <a:cubicBezTo>
                    <a:pt x="-1117" y="425003"/>
                    <a:pt x="-11849" y="489398"/>
                    <a:pt x="43959" y="540913"/>
                  </a:cubicBezTo>
                  <a:cubicBezTo>
                    <a:pt x="99767" y="592428"/>
                    <a:pt x="340173" y="656822"/>
                    <a:pt x="340173" y="656822"/>
                  </a:cubicBezTo>
                  <a:lnTo>
                    <a:pt x="340173" y="65682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1931832" y="4224269"/>
              <a:ext cx="274980" cy="364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 rot="20366642">
            <a:off x="2942571" y="4542444"/>
            <a:ext cx="576478" cy="583912"/>
            <a:chOff x="1540143" y="4224269"/>
            <a:chExt cx="666669" cy="540913"/>
          </a:xfrm>
        </p:grpSpPr>
        <p:sp>
          <p:nvSpPr>
            <p:cNvPr id="71" name="Freeform 70"/>
            <p:cNvSpPr/>
            <p:nvPr/>
          </p:nvSpPr>
          <p:spPr>
            <a:xfrm>
              <a:off x="1540143" y="4224269"/>
              <a:ext cx="391689" cy="540913"/>
            </a:xfrm>
            <a:custGeom>
              <a:avLst/>
              <a:gdLst>
                <a:gd name="connsiteX0" fmla="*/ 391689 w 391689"/>
                <a:gd name="connsiteY0" fmla="*/ 0 h 656822"/>
                <a:gd name="connsiteX1" fmla="*/ 82596 w 391689"/>
                <a:gd name="connsiteY1" fmla="*/ 77273 h 656822"/>
                <a:gd name="connsiteX2" fmla="*/ 5323 w 391689"/>
                <a:gd name="connsiteY2" fmla="*/ 347730 h 656822"/>
                <a:gd name="connsiteX3" fmla="*/ 43959 w 391689"/>
                <a:gd name="connsiteY3" fmla="*/ 540913 h 656822"/>
                <a:gd name="connsiteX4" fmla="*/ 340173 w 391689"/>
                <a:gd name="connsiteY4" fmla="*/ 656822 h 656822"/>
                <a:gd name="connsiteX5" fmla="*/ 340173 w 391689"/>
                <a:gd name="connsiteY5" fmla="*/ 656822 h 65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689" h="656822">
                  <a:moveTo>
                    <a:pt x="391689" y="0"/>
                  </a:moveTo>
                  <a:cubicBezTo>
                    <a:pt x="269339" y="9659"/>
                    <a:pt x="146990" y="19318"/>
                    <a:pt x="82596" y="77273"/>
                  </a:cubicBezTo>
                  <a:cubicBezTo>
                    <a:pt x="18202" y="135228"/>
                    <a:pt x="11763" y="270457"/>
                    <a:pt x="5323" y="347730"/>
                  </a:cubicBezTo>
                  <a:cubicBezTo>
                    <a:pt x="-1117" y="425003"/>
                    <a:pt x="-11849" y="489398"/>
                    <a:pt x="43959" y="540913"/>
                  </a:cubicBezTo>
                  <a:cubicBezTo>
                    <a:pt x="99767" y="592428"/>
                    <a:pt x="340173" y="656822"/>
                    <a:pt x="340173" y="656822"/>
                  </a:cubicBezTo>
                  <a:lnTo>
                    <a:pt x="340173" y="65682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1931832" y="4224269"/>
              <a:ext cx="274980" cy="364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 rot="18021226" flipH="1">
            <a:off x="6156943" y="2409251"/>
            <a:ext cx="800778" cy="610210"/>
            <a:chOff x="1540143" y="4224269"/>
            <a:chExt cx="666669" cy="540913"/>
          </a:xfrm>
        </p:grpSpPr>
        <p:sp>
          <p:nvSpPr>
            <p:cNvPr id="77" name="Freeform 76"/>
            <p:cNvSpPr/>
            <p:nvPr/>
          </p:nvSpPr>
          <p:spPr>
            <a:xfrm>
              <a:off x="1540143" y="4224269"/>
              <a:ext cx="391689" cy="540913"/>
            </a:xfrm>
            <a:custGeom>
              <a:avLst/>
              <a:gdLst>
                <a:gd name="connsiteX0" fmla="*/ 391689 w 391689"/>
                <a:gd name="connsiteY0" fmla="*/ 0 h 656822"/>
                <a:gd name="connsiteX1" fmla="*/ 82596 w 391689"/>
                <a:gd name="connsiteY1" fmla="*/ 77273 h 656822"/>
                <a:gd name="connsiteX2" fmla="*/ 5323 w 391689"/>
                <a:gd name="connsiteY2" fmla="*/ 347730 h 656822"/>
                <a:gd name="connsiteX3" fmla="*/ 43959 w 391689"/>
                <a:gd name="connsiteY3" fmla="*/ 540913 h 656822"/>
                <a:gd name="connsiteX4" fmla="*/ 340173 w 391689"/>
                <a:gd name="connsiteY4" fmla="*/ 656822 h 656822"/>
                <a:gd name="connsiteX5" fmla="*/ 340173 w 391689"/>
                <a:gd name="connsiteY5" fmla="*/ 656822 h 65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689" h="656822">
                  <a:moveTo>
                    <a:pt x="391689" y="0"/>
                  </a:moveTo>
                  <a:cubicBezTo>
                    <a:pt x="269339" y="9659"/>
                    <a:pt x="146990" y="19318"/>
                    <a:pt x="82596" y="77273"/>
                  </a:cubicBezTo>
                  <a:cubicBezTo>
                    <a:pt x="18202" y="135228"/>
                    <a:pt x="11763" y="270457"/>
                    <a:pt x="5323" y="347730"/>
                  </a:cubicBezTo>
                  <a:cubicBezTo>
                    <a:pt x="-1117" y="425003"/>
                    <a:pt x="-11849" y="489398"/>
                    <a:pt x="43959" y="540913"/>
                  </a:cubicBezTo>
                  <a:cubicBezTo>
                    <a:pt x="99767" y="592428"/>
                    <a:pt x="340173" y="656822"/>
                    <a:pt x="340173" y="656822"/>
                  </a:cubicBezTo>
                  <a:lnTo>
                    <a:pt x="340173" y="65682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1931832" y="4224269"/>
              <a:ext cx="274980" cy="364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854378" y="4172624"/>
            <a:ext cx="3296992" cy="1834356"/>
            <a:chOff x="4340180" y="1720281"/>
            <a:chExt cx="3296992" cy="1834356"/>
          </a:xfrm>
        </p:grpSpPr>
        <p:sp>
          <p:nvSpPr>
            <p:cNvPr id="80" name="TextBox 79"/>
            <p:cNvSpPr txBox="1"/>
            <p:nvPr/>
          </p:nvSpPr>
          <p:spPr>
            <a:xfrm>
              <a:off x="4340180" y="2538974"/>
              <a:ext cx="32969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CH</a:t>
              </a:r>
              <a:r>
                <a:rPr lang="en-US" sz="4800" b="1" baseline="-25000" dirty="0" smtClean="0"/>
                <a:t>3</a:t>
              </a:r>
              <a:r>
                <a:rPr lang="en-US" sz="4800" b="1" dirty="0" smtClean="0"/>
                <a:t> – C </a:t>
              </a:r>
              <a:r>
                <a:rPr lang="en-US" sz="6000" b="1" dirty="0" smtClean="0"/>
                <a:t>–</a:t>
              </a:r>
              <a:r>
                <a:rPr lang="en-US" sz="4800" b="1" dirty="0" smtClean="0"/>
                <a:t> O</a:t>
              </a:r>
              <a:endParaRPr lang="en-US" sz="48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809439" y="1720281"/>
              <a:ext cx="669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O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884661" y="2215808"/>
              <a:ext cx="594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Bodoni MT" panose="02070603080606020203" pitchFamily="18" charset="0"/>
                  <a:ea typeface="Cambria" panose="02040503050406030204" pitchFamily="18" charset="0"/>
                </a:rPr>
                <a:t>।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431027" y="4124061"/>
            <a:ext cx="3296992" cy="1834356"/>
            <a:chOff x="4340180" y="1720281"/>
            <a:chExt cx="3296992" cy="1834356"/>
          </a:xfrm>
        </p:grpSpPr>
        <p:sp>
          <p:nvSpPr>
            <p:cNvPr id="84" name="TextBox 83"/>
            <p:cNvSpPr txBox="1"/>
            <p:nvPr/>
          </p:nvSpPr>
          <p:spPr>
            <a:xfrm>
              <a:off x="4340180" y="2538974"/>
              <a:ext cx="32969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CH</a:t>
              </a:r>
              <a:r>
                <a:rPr lang="en-US" sz="4800" b="1" baseline="-25000" dirty="0" smtClean="0"/>
                <a:t>3</a:t>
              </a:r>
              <a:r>
                <a:rPr lang="en-US" sz="4800" b="1" dirty="0" smtClean="0"/>
                <a:t> – C </a:t>
              </a:r>
              <a:r>
                <a:rPr lang="en-US" sz="6000" b="1" dirty="0" smtClean="0"/>
                <a:t>–</a:t>
              </a:r>
              <a:r>
                <a:rPr lang="en-US" sz="4800" b="1" dirty="0" smtClean="0"/>
                <a:t> O</a:t>
              </a:r>
              <a:endParaRPr lang="en-US" sz="4800" b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809439" y="1720281"/>
              <a:ext cx="669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O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84661" y="2215808"/>
              <a:ext cx="594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Bodoni MT" panose="02070603080606020203" pitchFamily="18" charset="0"/>
                  <a:ea typeface="Cambria" panose="02040503050406030204" pitchFamily="18" charset="0"/>
                </a:rPr>
                <a:t>।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899996" y="4130214"/>
            <a:ext cx="3296992" cy="1834356"/>
            <a:chOff x="4340180" y="1720281"/>
            <a:chExt cx="3296992" cy="1834356"/>
          </a:xfrm>
        </p:grpSpPr>
        <p:sp>
          <p:nvSpPr>
            <p:cNvPr id="88" name="TextBox 87"/>
            <p:cNvSpPr txBox="1"/>
            <p:nvPr/>
          </p:nvSpPr>
          <p:spPr>
            <a:xfrm>
              <a:off x="4340180" y="2538974"/>
              <a:ext cx="32969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CH</a:t>
              </a:r>
              <a:r>
                <a:rPr lang="en-US" sz="4800" b="1" baseline="-25000" dirty="0" smtClean="0"/>
                <a:t>3</a:t>
              </a:r>
              <a:r>
                <a:rPr lang="en-US" sz="4800" b="1" dirty="0" smtClean="0"/>
                <a:t> – C </a:t>
              </a:r>
              <a:r>
                <a:rPr lang="en-US" sz="6000" b="1" dirty="0" smtClean="0"/>
                <a:t>–</a:t>
              </a:r>
              <a:r>
                <a:rPr lang="en-US" sz="4800" b="1" dirty="0" smtClean="0"/>
                <a:t> O</a:t>
              </a:r>
              <a:endParaRPr lang="en-US" sz="48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809439" y="1720281"/>
              <a:ext cx="669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O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884661" y="2215808"/>
              <a:ext cx="594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Bodoni MT" panose="02070603080606020203" pitchFamily="18" charset="0"/>
                  <a:ea typeface="Cambria" panose="02040503050406030204" pitchFamily="18" charset="0"/>
                </a:rPr>
                <a:t>।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286019" y="4663688"/>
            <a:ext cx="719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Bodoni MT" panose="02070603080606020203" pitchFamily="18" charset="0"/>
                <a:ea typeface="Cambria" panose="02040503050406030204" pitchFamily="18" charset="0"/>
              </a:rPr>
              <a:t>।</a:t>
            </a:r>
            <a:endParaRPr lang="en-US" sz="4800" b="1" dirty="0">
              <a:latin typeface="Bodoni MT" panose="02070603080606020203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 rot="5400000">
            <a:off x="7283979" y="5028280"/>
            <a:ext cx="719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Bodoni MT" panose="02070603080606020203" pitchFamily="18" charset="0"/>
                <a:ea typeface="Cambria" panose="02040503050406030204" pitchFamily="18" charset="0"/>
              </a:rPr>
              <a:t>।</a:t>
            </a:r>
            <a:endParaRPr lang="en-US" sz="4800" b="1" dirty="0">
              <a:latin typeface="Bodoni MT" panose="02070603080606020203" pitchFamily="18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 rot="17366371" flipH="1">
            <a:off x="4081636" y="4791914"/>
            <a:ext cx="800778" cy="610210"/>
            <a:chOff x="1540143" y="4224269"/>
            <a:chExt cx="666669" cy="540913"/>
          </a:xfrm>
        </p:grpSpPr>
        <p:sp>
          <p:nvSpPr>
            <p:cNvPr id="94" name="Freeform 93"/>
            <p:cNvSpPr/>
            <p:nvPr/>
          </p:nvSpPr>
          <p:spPr>
            <a:xfrm>
              <a:off x="1540143" y="4224269"/>
              <a:ext cx="391689" cy="540913"/>
            </a:xfrm>
            <a:custGeom>
              <a:avLst/>
              <a:gdLst>
                <a:gd name="connsiteX0" fmla="*/ 391689 w 391689"/>
                <a:gd name="connsiteY0" fmla="*/ 0 h 656822"/>
                <a:gd name="connsiteX1" fmla="*/ 82596 w 391689"/>
                <a:gd name="connsiteY1" fmla="*/ 77273 h 656822"/>
                <a:gd name="connsiteX2" fmla="*/ 5323 w 391689"/>
                <a:gd name="connsiteY2" fmla="*/ 347730 h 656822"/>
                <a:gd name="connsiteX3" fmla="*/ 43959 w 391689"/>
                <a:gd name="connsiteY3" fmla="*/ 540913 h 656822"/>
                <a:gd name="connsiteX4" fmla="*/ 340173 w 391689"/>
                <a:gd name="connsiteY4" fmla="*/ 656822 h 656822"/>
                <a:gd name="connsiteX5" fmla="*/ 340173 w 391689"/>
                <a:gd name="connsiteY5" fmla="*/ 656822 h 65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689" h="656822">
                  <a:moveTo>
                    <a:pt x="391689" y="0"/>
                  </a:moveTo>
                  <a:cubicBezTo>
                    <a:pt x="269339" y="9659"/>
                    <a:pt x="146990" y="19318"/>
                    <a:pt x="82596" y="77273"/>
                  </a:cubicBezTo>
                  <a:cubicBezTo>
                    <a:pt x="18202" y="135228"/>
                    <a:pt x="11763" y="270457"/>
                    <a:pt x="5323" y="347730"/>
                  </a:cubicBezTo>
                  <a:cubicBezTo>
                    <a:pt x="-1117" y="425003"/>
                    <a:pt x="-11849" y="489398"/>
                    <a:pt x="43959" y="540913"/>
                  </a:cubicBezTo>
                  <a:cubicBezTo>
                    <a:pt x="99767" y="592428"/>
                    <a:pt x="340173" y="656822"/>
                    <a:pt x="340173" y="656822"/>
                  </a:cubicBezTo>
                  <a:lnTo>
                    <a:pt x="340173" y="65682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1931832" y="4224269"/>
              <a:ext cx="274980" cy="364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 rot="3914467">
            <a:off x="7491294" y="4817369"/>
            <a:ext cx="576478" cy="583912"/>
            <a:chOff x="1540143" y="4224269"/>
            <a:chExt cx="666669" cy="540913"/>
          </a:xfrm>
        </p:grpSpPr>
        <p:sp>
          <p:nvSpPr>
            <p:cNvPr id="97" name="Freeform 96"/>
            <p:cNvSpPr/>
            <p:nvPr/>
          </p:nvSpPr>
          <p:spPr>
            <a:xfrm>
              <a:off x="1540143" y="4224269"/>
              <a:ext cx="391689" cy="540913"/>
            </a:xfrm>
            <a:custGeom>
              <a:avLst/>
              <a:gdLst>
                <a:gd name="connsiteX0" fmla="*/ 391689 w 391689"/>
                <a:gd name="connsiteY0" fmla="*/ 0 h 656822"/>
                <a:gd name="connsiteX1" fmla="*/ 82596 w 391689"/>
                <a:gd name="connsiteY1" fmla="*/ 77273 h 656822"/>
                <a:gd name="connsiteX2" fmla="*/ 5323 w 391689"/>
                <a:gd name="connsiteY2" fmla="*/ 347730 h 656822"/>
                <a:gd name="connsiteX3" fmla="*/ 43959 w 391689"/>
                <a:gd name="connsiteY3" fmla="*/ 540913 h 656822"/>
                <a:gd name="connsiteX4" fmla="*/ 340173 w 391689"/>
                <a:gd name="connsiteY4" fmla="*/ 656822 h 656822"/>
                <a:gd name="connsiteX5" fmla="*/ 340173 w 391689"/>
                <a:gd name="connsiteY5" fmla="*/ 656822 h 65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689" h="656822">
                  <a:moveTo>
                    <a:pt x="391689" y="0"/>
                  </a:moveTo>
                  <a:cubicBezTo>
                    <a:pt x="269339" y="9659"/>
                    <a:pt x="146990" y="19318"/>
                    <a:pt x="82596" y="77273"/>
                  </a:cubicBezTo>
                  <a:cubicBezTo>
                    <a:pt x="18202" y="135228"/>
                    <a:pt x="11763" y="270457"/>
                    <a:pt x="5323" y="347730"/>
                  </a:cubicBezTo>
                  <a:cubicBezTo>
                    <a:pt x="-1117" y="425003"/>
                    <a:pt x="-11849" y="489398"/>
                    <a:pt x="43959" y="540913"/>
                  </a:cubicBezTo>
                  <a:cubicBezTo>
                    <a:pt x="99767" y="592428"/>
                    <a:pt x="340173" y="656822"/>
                    <a:pt x="340173" y="656822"/>
                  </a:cubicBezTo>
                  <a:lnTo>
                    <a:pt x="340173" y="65682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1931832" y="4224269"/>
              <a:ext cx="274980" cy="364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 rot="12026113" flipH="1">
            <a:off x="6390232" y="4393460"/>
            <a:ext cx="800778" cy="610210"/>
            <a:chOff x="1540143" y="4224269"/>
            <a:chExt cx="666669" cy="540913"/>
          </a:xfrm>
        </p:grpSpPr>
        <p:sp>
          <p:nvSpPr>
            <p:cNvPr id="100" name="Freeform 99"/>
            <p:cNvSpPr/>
            <p:nvPr/>
          </p:nvSpPr>
          <p:spPr>
            <a:xfrm>
              <a:off x="1540143" y="4224269"/>
              <a:ext cx="391689" cy="540913"/>
            </a:xfrm>
            <a:custGeom>
              <a:avLst/>
              <a:gdLst>
                <a:gd name="connsiteX0" fmla="*/ 391689 w 391689"/>
                <a:gd name="connsiteY0" fmla="*/ 0 h 656822"/>
                <a:gd name="connsiteX1" fmla="*/ 82596 w 391689"/>
                <a:gd name="connsiteY1" fmla="*/ 77273 h 656822"/>
                <a:gd name="connsiteX2" fmla="*/ 5323 w 391689"/>
                <a:gd name="connsiteY2" fmla="*/ 347730 h 656822"/>
                <a:gd name="connsiteX3" fmla="*/ 43959 w 391689"/>
                <a:gd name="connsiteY3" fmla="*/ 540913 h 656822"/>
                <a:gd name="connsiteX4" fmla="*/ 340173 w 391689"/>
                <a:gd name="connsiteY4" fmla="*/ 656822 h 656822"/>
                <a:gd name="connsiteX5" fmla="*/ 340173 w 391689"/>
                <a:gd name="connsiteY5" fmla="*/ 656822 h 65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689" h="656822">
                  <a:moveTo>
                    <a:pt x="391689" y="0"/>
                  </a:moveTo>
                  <a:cubicBezTo>
                    <a:pt x="269339" y="9659"/>
                    <a:pt x="146990" y="19318"/>
                    <a:pt x="82596" y="77273"/>
                  </a:cubicBezTo>
                  <a:cubicBezTo>
                    <a:pt x="18202" y="135228"/>
                    <a:pt x="11763" y="270457"/>
                    <a:pt x="5323" y="347730"/>
                  </a:cubicBezTo>
                  <a:cubicBezTo>
                    <a:pt x="-1117" y="425003"/>
                    <a:pt x="-11849" y="489398"/>
                    <a:pt x="43959" y="540913"/>
                  </a:cubicBezTo>
                  <a:cubicBezTo>
                    <a:pt x="99767" y="592428"/>
                    <a:pt x="340173" y="656822"/>
                    <a:pt x="340173" y="656822"/>
                  </a:cubicBezTo>
                  <a:lnTo>
                    <a:pt x="340173" y="65682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1931832" y="4224269"/>
              <a:ext cx="274980" cy="364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 rot="5400000">
            <a:off x="7109019" y="4206389"/>
            <a:ext cx="719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 rot="5400000">
            <a:off x="4555275" y="5157131"/>
            <a:ext cx="719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4856830" y="5530508"/>
            <a:ext cx="607785" cy="4293"/>
            <a:chOff x="1435105" y="3565887"/>
            <a:chExt cx="607785" cy="4293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1484639" y="3570180"/>
              <a:ext cx="558251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 flipV="1">
              <a:off x="1435105" y="3565887"/>
              <a:ext cx="365788" cy="4293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8472026" y="5194266"/>
            <a:ext cx="562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≡</a:t>
            </a:r>
            <a:endParaRPr lang="en-US" sz="3200" b="1" dirty="0">
              <a:solidFill>
                <a:srgbClr val="00B0F0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0693090" y="4785843"/>
            <a:ext cx="825518" cy="816846"/>
            <a:chOff x="666025" y="2753332"/>
            <a:chExt cx="825518" cy="816846"/>
          </a:xfrm>
        </p:grpSpPr>
        <p:sp>
          <p:nvSpPr>
            <p:cNvPr id="110" name="TextBox 109"/>
            <p:cNvSpPr txBox="1"/>
            <p:nvPr/>
          </p:nvSpPr>
          <p:spPr>
            <a:xfrm>
              <a:off x="711351" y="2976168"/>
              <a:ext cx="640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…..</a:t>
              </a:r>
              <a:endParaRPr lang="en-US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 rot="5400000">
              <a:off x="607170" y="2812187"/>
              <a:ext cx="640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…..</a:t>
              </a:r>
              <a:endParaRPr lang="en-US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 rot="5400000">
              <a:off x="803627" y="3010407"/>
              <a:ext cx="719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b="1" dirty="0" smtClean="0">
                  <a:latin typeface="Bodoni MT" panose="02070603080606020203" pitchFamily="18" charset="0"/>
                  <a:ea typeface="Cambria" panose="02040503050406030204" pitchFamily="18" charset="0"/>
                </a:rPr>
                <a:t>।</a:t>
              </a:r>
              <a:endParaRPr lang="en-US" sz="2000" b="1" dirty="0">
                <a:latin typeface="Bodoni MT" panose="02070603080606020203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89673" y="2771868"/>
              <a:ext cx="601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Bahnschrift Light" panose="020B0502040204020203" pitchFamily="34" charset="0"/>
                </a:rPr>
                <a:t>(    )</a:t>
              </a:r>
              <a:endParaRPr lang="en-US" b="1" dirty="0">
                <a:latin typeface="Bahnschrift Light" panose="020B0502040204020203" pitchFamily="34" charset="0"/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141468" y="206082"/>
            <a:ext cx="1120661" cy="120088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6" grpId="0"/>
      <p:bldP spid="57" grpId="0"/>
      <p:bldP spid="58" grpId="0"/>
      <p:bldP spid="58" grpId="1"/>
      <p:bldP spid="59" grpId="0"/>
      <p:bldP spid="91" grpId="0"/>
      <p:bldP spid="92" grpId="0"/>
      <p:bldP spid="102" grpId="0"/>
      <p:bldP spid="103" grpId="0"/>
      <p:bldP spid="109" grpId="0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3588" y="807270"/>
            <a:ext cx="10927093" cy="1015663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588" y="2114863"/>
            <a:ext cx="10927093" cy="3416320"/>
          </a:xfrm>
          <a:prstGeom prst="rect">
            <a:avLst/>
          </a:prstGeom>
          <a:solidFill>
            <a:srgbClr val="002060"/>
          </a:solidFill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নিউক্লিউফাইল কী ?    </a:t>
            </a:r>
          </a:p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খ ) </a:t>
            </a:r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কার্বোনিল যৌগ কেন্দ্রাকর্ষী যুত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বিক্রিয়া দেয় কেন ?  </a:t>
            </a:r>
          </a:p>
          <a:p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গ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কেন্দ্রাকর্ষী যুত বিক্রিয়ায় ইথান্যাল অপেক্ষা মিথান্যাল অধিক সক্রিয় হওয়ার কারণ ব্যাখ্যা করো।</a:t>
            </a:r>
          </a:p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ঘ ) </a:t>
            </a:r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এসিটিক এসিড কেন্দ্রাকর্ষী যুত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বিক্রিয়া দিবে কীনা বিশ্লেষণ করো 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3588" y="2004146"/>
            <a:ext cx="10927093" cy="475200"/>
            <a:chOff x="483589" y="2082826"/>
            <a:chExt cx="10927093" cy="475200"/>
          </a:xfrm>
          <a:solidFill>
            <a:srgbClr val="00B050"/>
          </a:solidFill>
        </p:grpSpPr>
        <p:sp>
          <p:nvSpPr>
            <p:cNvPr id="4" name="Can 3"/>
            <p:cNvSpPr/>
            <p:nvPr/>
          </p:nvSpPr>
          <p:spPr>
            <a:xfrm rot="5400000">
              <a:off x="7195346" y="-1657310"/>
              <a:ext cx="475199" cy="795547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 rot="16200000">
              <a:off x="2016072" y="550343"/>
              <a:ext cx="475200" cy="3540165"/>
            </a:xfrm>
            <a:prstGeom prst="ca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141468" y="206082"/>
            <a:ext cx="1120661" cy="120088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3375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648" y="356510"/>
            <a:ext cx="2525017" cy="1938992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648" y="5811099"/>
            <a:ext cx="11480884" cy="707886"/>
          </a:xfrm>
          <a:prstGeom prst="rect">
            <a:avLst/>
          </a:prstGeom>
          <a:solidFill>
            <a:srgbClr val="002060"/>
          </a:solidFill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b="1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কার্বোনিল </a:t>
            </a:r>
            <a:r>
              <a:rPr lang="bn-IN" sz="4000" b="1" dirty="0" smtClean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যৌগে </a:t>
            </a:r>
            <a:r>
              <a:rPr lang="bn-IN" sz="4000" b="1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কেন্দ্রাকর্ষী যুত </a:t>
            </a:r>
            <a:r>
              <a:rPr lang="bn-IN" sz="4000" b="1" dirty="0" smtClean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বিক্রিয়ার কৌশল </a:t>
            </a:r>
            <a:r>
              <a:rPr lang="bn-IN" sz="4000" b="1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বিশ্লেষণ করো 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4000" b="1" baseline="3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12" y="356510"/>
            <a:ext cx="8716219" cy="5269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1515" y="4351439"/>
            <a:ext cx="4237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endParaRPr lang="en-US" sz="28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5502" y="5336324"/>
            <a:ext cx="347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Stay Safe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468" y="206082"/>
            <a:ext cx="1120661" cy="120088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7467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25500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" t="77088" r="-88" b="157"/>
            <a:stretch/>
          </p:blipFill>
          <p:spPr>
            <a:xfrm>
              <a:off x="0" y="4255008"/>
              <a:ext cx="12192000" cy="260299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3507180" y="-119155"/>
            <a:ext cx="3507180" cy="2715219"/>
            <a:chOff x="343695" y="2546111"/>
            <a:chExt cx="3816462" cy="32866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95" y="2772693"/>
              <a:ext cx="3816462" cy="306004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595455" y="2546111"/>
              <a:ext cx="2379017" cy="16297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336506">
            <a:off x="12036800" y="-565009"/>
            <a:ext cx="6333563" cy="4292203"/>
            <a:chOff x="1344707" y="1145146"/>
            <a:chExt cx="6145419" cy="4292203"/>
          </a:xfrm>
        </p:grpSpPr>
        <p:grpSp>
          <p:nvGrpSpPr>
            <p:cNvPr id="10" name="Group 9"/>
            <p:cNvGrpSpPr/>
            <p:nvPr/>
          </p:nvGrpSpPr>
          <p:grpSpPr>
            <a:xfrm>
              <a:off x="2487706" y="3385691"/>
              <a:ext cx="3447542" cy="2051658"/>
              <a:chOff x="2205318" y="2932239"/>
              <a:chExt cx="3447542" cy="205165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1753" y="2932239"/>
                <a:ext cx="2161107" cy="153978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5318" y="3444108"/>
                <a:ext cx="2161107" cy="1539789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5419165" y="3254188"/>
              <a:ext cx="94129" cy="82209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82766" y="4076284"/>
              <a:ext cx="121023" cy="110164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44707" y="1145146"/>
              <a:ext cx="6145419" cy="2492990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70C0"/>
                  </a:solidFill>
                </a:rPr>
                <a:t>সাইফুল ইসলাম </a:t>
              </a:r>
            </a:p>
            <a:p>
              <a:pPr algn="ctr"/>
              <a:r>
                <a:rPr lang="bn-IN" sz="2400" b="1" dirty="0" smtClean="0"/>
                <a:t>প্রভাষক, রসায়ন</a:t>
              </a:r>
            </a:p>
            <a:p>
              <a:pPr algn="ctr"/>
              <a:r>
                <a:rPr lang="bn-IN" sz="2400" b="1" dirty="0" smtClean="0"/>
                <a:t>মুক্তিযোদ্ধা আবদুল হক সরকারি কলেজ, </a:t>
              </a:r>
              <a:endParaRPr lang="en-US" sz="2400" b="1" dirty="0" smtClean="0"/>
            </a:p>
            <a:p>
              <a:pPr algn="ctr"/>
              <a:r>
                <a:rPr lang="bn-IN" sz="2400" b="1" dirty="0" smtClean="0"/>
                <a:t>মিঠামইন, কিশোরগঞ্জ ।</a:t>
              </a:r>
            </a:p>
            <a:p>
              <a:pPr algn="ctr"/>
              <a:r>
                <a:rPr lang="bn-IN" sz="2400" b="1" dirty="0" smtClean="0"/>
                <a:t>মোবাইল নম্বর- ০১৯১৯ ৬৩৪২৩০</a:t>
              </a:r>
            </a:p>
            <a:p>
              <a:pPr algn="ctr"/>
              <a:r>
                <a:rPr lang="bn-IN" sz="2400" b="1" dirty="0" smtClean="0"/>
                <a:t>ই-মেইল – </a:t>
              </a:r>
              <a:r>
                <a:rPr lang="en-US" sz="2400" b="1" dirty="0" smtClean="0"/>
                <a:t>saiful.islam1601@gmail.com</a:t>
              </a:r>
              <a:endParaRPr lang="en-US" sz="2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2533154" y="307615"/>
            <a:ext cx="2335454" cy="3156423"/>
            <a:chOff x="-2900792" y="369120"/>
            <a:chExt cx="2780595" cy="39236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00792" y="369120"/>
              <a:ext cx="2780595" cy="285647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-1871480" y="2226424"/>
              <a:ext cx="1689213" cy="2066338"/>
              <a:chOff x="8856723" y="252768"/>
              <a:chExt cx="1689213" cy="2066338"/>
            </a:xfrm>
          </p:grpSpPr>
          <p:sp>
            <p:nvSpPr>
              <p:cNvPr id="18" name="TextBox 17"/>
              <p:cNvSpPr txBox="1"/>
              <p:nvPr/>
            </p:nvSpPr>
            <p:spPr>
              <a:xfrm rot="1707080">
                <a:off x="8856723" y="1286122"/>
                <a:ext cx="1689213" cy="103298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bn-BD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4592981">
                <a:off x="9037485" y="489410"/>
                <a:ext cx="768626" cy="295341"/>
              </a:xfrm>
              <a:custGeom>
                <a:avLst/>
                <a:gdLst>
                  <a:gd name="connsiteX0" fmla="*/ 0 w 768626"/>
                  <a:gd name="connsiteY0" fmla="*/ 0 h 295341"/>
                  <a:gd name="connsiteX1" fmla="*/ 145774 w 768626"/>
                  <a:gd name="connsiteY1" fmla="*/ 291548 h 295341"/>
                  <a:gd name="connsiteX2" fmla="*/ 397566 w 768626"/>
                  <a:gd name="connsiteY2" fmla="*/ 172279 h 295341"/>
                  <a:gd name="connsiteX3" fmla="*/ 768626 w 768626"/>
                  <a:gd name="connsiteY3" fmla="*/ 265044 h 29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626" h="295341">
                    <a:moveTo>
                      <a:pt x="0" y="0"/>
                    </a:moveTo>
                    <a:cubicBezTo>
                      <a:pt x="39756" y="131417"/>
                      <a:pt x="79513" y="262835"/>
                      <a:pt x="145774" y="291548"/>
                    </a:cubicBezTo>
                    <a:cubicBezTo>
                      <a:pt x="212035" y="320261"/>
                      <a:pt x="293757" y="176696"/>
                      <a:pt x="397566" y="172279"/>
                    </a:cubicBezTo>
                    <a:cubicBezTo>
                      <a:pt x="501375" y="167862"/>
                      <a:pt x="635000" y="216453"/>
                      <a:pt x="768626" y="26504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036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1.53464 0.73611 " pathEditMode="relative" rAng="0" ptsTypes="AA">
                                      <p:cBhvr>
                                        <p:cTn id="6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32" y="36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78 C -0.0013 0.01203 0.13971 0.0831 0.31068 0.15254 C 0.48802 0.22569 0.63099 0.27175 0.63229 0.25648 C 0.63477 0.24189 0.77747 0.28819 0.95469 0.36111 C 1.12617 0.43194 1.2668 0.50092 1.26523 0.51597 " pathEditMode="relative" rAng="780000" ptsTypes="AAAAA">
                                      <p:cBhvr>
                                        <p:cTn id="8" dur="1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42" y="25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C -8.33333E-7 -0.03495 0.13633 -0.06204 0.30169 -0.06204 C 0.47214 -0.06204 0.60833 -0.03495 0.60833 0 C 0.60833 0.03495 0.74466 0.06204 0.91511 0.06204 C 1.0806 0.06204 1.21706 0.03495 1.21706 0 " pathEditMode="relative" rAng="0" ptsTypes="AAAAA">
                                      <p:cBhvr>
                                        <p:cTn id="10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75853" y="2798175"/>
            <a:ext cx="581696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5542" y="3670135"/>
            <a:ext cx="446574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রসায়ন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 পত্র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1" y="325213"/>
            <a:ext cx="3959571" cy="606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7619" y="4428083"/>
            <a:ext cx="5021594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ধ্যায়ঃ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 (জৈব রসায়ন)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0" y="0"/>
            <a:ext cx="12205140" cy="6857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38414">
            <a:off x="7931228" y="915368"/>
            <a:ext cx="2921283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1468" y="96701"/>
            <a:ext cx="1133539" cy="120088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53176" y="1606268"/>
            <a:ext cx="3296992" cy="1765026"/>
            <a:chOff x="4340180" y="1604945"/>
            <a:chExt cx="3296992" cy="1765026"/>
          </a:xfrm>
        </p:grpSpPr>
        <p:sp>
          <p:nvSpPr>
            <p:cNvPr id="2" name="TextBox 1"/>
            <p:cNvSpPr txBox="1"/>
            <p:nvPr/>
          </p:nvSpPr>
          <p:spPr>
            <a:xfrm>
              <a:off x="4340180" y="2538974"/>
              <a:ext cx="3296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CH</a:t>
              </a:r>
              <a:r>
                <a:rPr lang="en-US" sz="4800" b="1" baseline="-25000" dirty="0" smtClean="0"/>
                <a:t>3</a:t>
              </a:r>
              <a:r>
                <a:rPr lang="en-US" sz="4800" b="1" dirty="0" smtClean="0"/>
                <a:t> – C – H</a:t>
              </a:r>
              <a:endParaRPr lang="en-US" sz="48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56669" y="1604945"/>
              <a:ext cx="4644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O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70621" y="2123475"/>
              <a:ext cx="594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Bodoni MT" panose="02070603080606020203" pitchFamily="18" charset="0"/>
                  <a:ea typeface="Cambria" panose="02040503050406030204" pitchFamily="18" charset="0"/>
                </a:rPr>
                <a:t>।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80903" y="2474014"/>
            <a:ext cx="89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∂</a:t>
            </a:r>
            <a:r>
              <a:rPr lang="bn-IN" sz="2800" b="1" dirty="0" smtClean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</a:rPr>
              <a:t>+</a:t>
            </a:r>
            <a:endParaRPr lang="en-US" sz="28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623541"/>
            <a:ext cx="77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∂–</a:t>
            </a:r>
            <a:endParaRPr lang="en-US" sz="28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8461" y="4401537"/>
            <a:ext cx="63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2651" y="4364225"/>
            <a:ext cx="960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CN</a:t>
            </a:r>
            <a:endParaRPr lang="en-US" sz="48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664559" y="4779724"/>
            <a:ext cx="502277" cy="104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72728" y="4215898"/>
            <a:ext cx="41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</a:rPr>
              <a:t>+</a:t>
            </a:r>
            <a:endParaRPr lang="en-US" sz="36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6484" y="4215898"/>
            <a:ext cx="45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–</a:t>
            </a:r>
            <a:endParaRPr lang="en-US" sz="36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62152" y="3024910"/>
            <a:ext cx="59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Bodoni MT" panose="02070603080606020203" pitchFamily="18" charset="0"/>
                <a:ea typeface="Cambria" panose="02040503050406030204" pitchFamily="18" charset="0"/>
              </a:rPr>
              <a:t>।</a:t>
            </a:r>
            <a:endParaRPr lang="en-US" sz="4800" b="1" dirty="0">
              <a:latin typeface="Bodoni MT" panose="020706030806060202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2817" y="2135222"/>
            <a:ext cx="59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Bodoni MT" panose="02070603080606020203" pitchFamily="18" charset="0"/>
                <a:ea typeface="Cambria" panose="02040503050406030204" pitchFamily="18" charset="0"/>
              </a:rPr>
              <a:t>।</a:t>
            </a:r>
            <a:endParaRPr lang="en-US" sz="4800" b="1" dirty="0">
              <a:latin typeface="Bodoni MT" panose="020706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953" y="718456"/>
            <a:ext cx="626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কি ধরনের বিক্রিয়া ঘটছে দেখি......</a:t>
            </a:r>
            <a:endParaRPr lang="en-US" sz="2800" b="1" dirty="0"/>
          </a:p>
        </p:txBody>
      </p:sp>
      <p:sp>
        <p:nvSpPr>
          <p:cNvPr id="17" name="Oval 16"/>
          <p:cNvSpPr/>
          <p:nvPr/>
        </p:nvSpPr>
        <p:spPr>
          <a:xfrm>
            <a:off x="10727901" y="231839"/>
            <a:ext cx="1120661" cy="120088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-7.40741E-7 C -0.03803 -7.40741E-7 -0.03321 0.02431 -0.04231 0.00602 C -0.05014 -0.00509 -0.03034 0.02361 -0.04024 -0.06782 C -0.04024 -0.14722 -0.03855 -0.05231 -0.03855 -0.13356 " pathEditMode="relative" rAng="16200000" ptsTypes="AAAA">
                                      <p:cBhvr>
                                        <p:cTn id="4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604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-0.00899 -0.03819 -0.10938 -0.04722 -0.1181 -0.08611 C -0.12383 -0.11041 -0.13685 -0.24352 -0.13516 -0.29259 C -0.13333 -0.34143 -0.11159 -0.35416 -0.10716 -0.37986 C -0.08698 -0.40879 0.1375 -0.3912 0.07552 -0.40578 " pathEditMode="relative" rAng="16020000" ptsTypes="AAAAA">
                                      <p:cBhvr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1981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3" grpId="0"/>
      <p:bldP spid="18" grpId="0"/>
      <p:bldP spid="18" grpId="1"/>
      <p:bldP spid="19" grpId="0"/>
      <p:bldP spid="19" grpId="1"/>
      <p:bldP spid="24" grpId="0"/>
      <p:bldP spid="2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34119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5081" y="1327625"/>
            <a:ext cx="10431888" cy="923330"/>
          </a:xfrm>
          <a:prstGeom prst="rect">
            <a:avLst/>
          </a:prstGeom>
          <a:solidFill>
            <a:srgbClr val="0070C0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5400" dirty="0"/>
          </a:p>
        </p:txBody>
      </p:sp>
      <p:sp>
        <p:nvSpPr>
          <p:cNvPr id="7" name="Diamond 6"/>
          <p:cNvSpPr/>
          <p:nvPr/>
        </p:nvSpPr>
        <p:spPr>
          <a:xfrm>
            <a:off x="2027540" y="3889231"/>
            <a:ext cx="8115305" cy="2433718"/>
          </a:xfrm>
          <a:prstGeom prst="diamond">
            <a:avLst/>
          </a:prstGeom>
          <a:solidFill>
            <a:srgbClr val="6FF53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83335" y="2343577"/>
            <a:ext cx="11655380" cy="3091308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কেন্দ্রাকর্ষী সংযোজন বিক্রিয়া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344" y="86492"/>
            <a:ext cx="1120661" cy="120088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5749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08" y="34118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2650" y="228600"/>
            <a:ext cx="8915400" cy="923330"/>
          </a:xfrm>
          <a:prstGeom prst="rect">
            <a:avLst/>
          </a:prstGeom>
          <a:solidFill>
            <a:srgbClr val="00B050"/>
          </a:solidFill>
          <a:ln w="12700"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58" y="1440619"/>
            <a:ext cx="11771290" cy="369332"/>
          </a:xfrm>
          <a:prstGeom prst="rect">
            <a:avLst/>
          </a:prstGeom>
          <a:solidFill>
            <a:srgbClr val="00B0F0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1445" y="22860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354" y="1835139"/>
            <a:ext cx="11771290" cy="4708981"/>
          </a:xfrm>
          <a:prstGeom prst="rect">
            <a:avLst/>
          </a:prstGeom>
          <a:solidFill>
            <a:srgbClr val="002060"/>
          </a:solidFill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রা...............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কেন্দ্রাকর্ষী বিকারকের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 বলতে পারবে;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কেন্দ্রাকর্ষী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 বিক্রিয়া ব্যাখ্যা করতে পারবে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কার্বোনিল যৌগে কেন্দ্রাকর্ষী যুত বিক্রিয়ার সক্রিয়তার ক্রম বিশ্লেষণ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কার্বক্সিলিক এসিড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কেন্দ্রাকর্ষী যুত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 অংশ গ্রহন না করার কারণ বিশ্লেষণ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0354" y="136926"/>
            <a:ext cx="1120661" cy="120088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2208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8798"/>
            <a:ext cx="12192000" cy="6876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689242" y="1961356"/>
            <a:ext cx="813516" cy="8242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</a:t>
            </a:r>
            <a:r>
              <a:rPr lang="en-US" sz="4000" b="1" baseline="30000" dirty="0" smtClean="0">
                <a:solidFill>
                  <a:schemeClr val="tx1"/>
                </a:solidFill>
              </a:rPr>
              <a:t>-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9097" y="2987899"/>
            <a:ext cx="9401577" cy="1931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680099" y="1763593"/>
            <a:ext cx="1502537" cy="12243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Nu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60620" y="3181082"/>
            <a:ext cx="12879" cy="9272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15341" y="3110248"/>
            <a:ext cx="15025" cy="907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7431" y="4140556"/>
            <a:ext cx="2743200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</a:rPr>
              <a:t>ঋণাত্মক </a:t>
            </a:r>
            <a:r>
              <a:rPr lang="bn-IN" sz="2400" b="1" dirty="0" smtClean="0">
                <a:solidFill>
                  <a:schemeClr val="bg1"/>
                </a:solidFill>
              </a:rPr>
              <a:t>চার্জযুক্ত </a:t>
            </a:r>
            <a:r>
              <a:rPr lang="bn-IN" sz="2400" b="1" dirty="0" smtClean="0">
                <a:solidFill>
                  <a:schemeClr val="bg1"/>
                </a:solidFill>
              </a:rPr>
              <a:t>আয়ন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3252" y="4027713"/>
            <a:ext cx="3059808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</a:rPr>
              <a:t>মুক্তজোড় ইলেকট্রন সম্পন্ন প্রশম অনু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6763" y="4997000"/>
            <a:ext cx="300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CH</a:t>
            </a:r>
            <a:r>
              <a:rPr lang="en-US" sz="2800" b="1" baseline="-25000" dirty="0" smtClean="0">
                <a:solidFill>
                  <a:srgbClr val="FFFF00"/>
                </a:solidFill>
              </a:rPr>
              <a:t>3</a:t>
            </a:r>
            <a:r>
              <a:rPr lang="bn-IN" sz="2800" b="1" baseline="30000" dirty="0" smtClean="0">
                <a:solidFill>
                  <a:srgbClr val="FFFF00"/>
                </a:solidFill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</a:rPr>
              <a:t> , </a:t>
            </a:r>
            <a:r>
              <a:rPr lang="en-US" sz="2800" b="1" dirty="0" err="1" smtClean="0">
                <a:solidFill>
                  <a:srgbClr val="FFFF00"/>
                </a:solidFill>
              </a:rPr>
              <a:t>Cl</a:t>
            </a:r>
            <a:r>
              <a:rPr lang="bn-IN" sz="2800" b="1" baseline="30000" dirty="0" smtClean="0">
                <a:solidFill>
                  <a:srgbClr val="FFFF00"/>
                </a:solidFill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</a:rPr>
              <a:t> , CN</a:t>
            </a:r>
            <a:r>
              <a:rPr lang="bn-IN" sz="2800" b="1" baseline="30000" dirty="0" smtClean="0">
                <a:solidFill>
                  <a:srgbClr val="FFFF00"/>
                </a:solidFill>
              </a:rPr>
              <a:t>-</a:t>
            </a:r>
            <a:r>
              <a:rPr lang="en-US" sz="2800" b="1" dirty="0">
                <a:solidFill>
                  <a:srgbClr val="FFFF00"/>
                </a:solidFill>
              </a:rPr>
              <a:t> , </a:t>
            </a:r>
            <a:r>
              <a:rPr lang="en-US" sz="2800" b="1" dirty="0" smtClean="0">
                <a:solidFill>
                  <a:srgbClr val="FFFF00"/>
                </a:solidFill>
              </a:rPr>
              <a:t>OH</a:t>
            </a:r>
            <a:r>
              <a:rPr lang="bn-IN" sz="2800" b="1" baseline="30000" dirty="0" smtClean="0">
                <a:solidFill>
                  <a:srgbClr val="FFFF00"/>
                </a:solidFill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6242" y="4880936"/>
            <a:ext cx="287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NH</a:t>
            </a:r>
            <a:r>
              <a:rPr lang="en-US" sz="2800" b="1" baseline="-25000" dirty="0" smtClean="0">
                <a:solidFill>
                  <a:srgbClr val="FFFF00"/>
                </a:solidFill>
              </a:rPr>
              <a:t>3</a:t>
            </a:r>
            <a:r>
              <a:rPr lang="en-US" sz="2800" b="1" dirty="0" smtClean="0">
                <a:solidFill>
                  <a:srgbClr val="FFFF00"/>
                </a:solidFill>
              </a:rPr>
              <a:t> , H</a:t>
            </a:r>
            <a:r>
              <a:rPr lang="en-US" sz="2800" b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</a:rPr>
              <a:t>O , </a:t>
            </a:r>
            <a:r>
              <a:rPr lang="en-US" sz="2800" b="1" dirty="0" err="1" smtClean="0">
                <a:solidFill>
                  <a:srgbClr val="FFFF00"/>
                </a:solidFill>
              </a:rPr>
              <a:t>RMgX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515" y="5713404"/>
            <a:ext cx="11153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</a:rPr>
              <a:t>যেসব বিকারক ধনাত্মক কেন্দ্রের প্রতি আকর্ষণ অনুভব করে এবং বিক্রিয়াকালে ইলেকট্রন দান করে তাদেরকে নিউক্লিওফাইল / কেন্দ্রাকর্ষী বিকারক বলে।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92033" y="1763594"/>
            <a:ext cx="1275008" cy="12082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+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751737"/>
            <a:ext cx="12192000" cy="1413248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নিউক্লিওফাইল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141469" y="206082"/>
            <a:ext cx="1017628" cy="120088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9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0247 -0.244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18672 0.003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586 -0.06713 C -0.07084 -0.08241 -0.0892 -0.09097 -0.10847 -0.09097 C -0.13034 -0.09097 -0.14779 -0.08241 -0.16003 -0.06713 L -0.21875 -2.22222E-6 " pathEditMode="relative" rAng="10800000" ptsTypes="AAA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12" grpId="0" animBg="1"/>
      <p:bldP spid="13" grpId="0" animBg="1"/>
      <p:bldP spid="14" grpId="0"/>
      <p:bldP spid="15" grpId="0"/>
      <p:bldP spid="16" grpId="0"/>
      <p:bldP spid="16" grpId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153176" y="1606268"/>
            <a:ext cx="3296992" cy="1765026"/>
            <a:chOff x="4340180" y="1604945"/>
            <a:chExt cx="3296992" cy="1765026"/>
          </a:xfrm>
        </p:grpSpPr>
        <p:sp>
          <p:nvSpPr>
            <p:cNvPr id="2" name="TextBox 1"/>
            <p:cNvSpPr txBox="1"/>
            <p:nvPr/>
          </p:nvSpPr>
          <p:spPr>
            <a:xfrm>
              <a:off x="4340180" y="2538974"/>
              <a:ext cx="3296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CH</a:t>
              </a:r>
              <a:r>
                <a:rPr lang="en-US" sz="4800" b="1" baseline="-25000" dirty="0" smtClean="0"/>
                <a:t>3</a:t>
              </a:r>
              <a:r>
                <a:rPr lang="en-US" sz="4800" b="1" dirty="0" smtClean="0"/>
                <a:t> – C – H</a:t>
              </a:r>
              <a:endParaRPr lang="en-US" sz="48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56669" y="1604945"/>
              <a:ext cx="4644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O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70621" y="2123475"/>
              <a:ext cx="594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Bodoni MT" panose="02070603080606020203" pitchFamily="18" charset="0"/>
                  <a:ea typeface="Cambria" panose="02040503050406030204" pitchFamily="18" charset="0"/>
                </a:rPr>
                <a:t>।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80903" y="2474014"/>
            <a:ext cx="89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∂</a:t>
            </a:r>
            <a:r>
              <a:rPr lang="bn-IN" sz="2800" b="1" dirty="0" smtClean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</a:rPr>
              <a:t>+</a:t>
            </a:r>
            <a:endParaRPr lang="en-US" sz="28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623541"/>
            <a:ext cx="77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∂–</a:t>
            </a:r>
            <a:endParaRPr lang="en-US" sz="28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8461" y="4401537"/>
            <a:ext cx="63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2651" y="4364225"/>
            <a:ext cx="960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CN</a:t>
            </a:r>
            <a:endParaRPr lang="en-US" sz="48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664559" y="4779724"/>
            <a:ext cx="502277" cy="104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72728" y="4215898"/>
            <a:ext cx="41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</a:rPr>
              <a:t>+</a:t>
            </a:r>
            <a:endParaRPr lang="en-US" sz="36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6484" y="4215898"/>
            <a:ext cx="45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–</a:t>
            </a:r>
            <a:endParaRPr lang="en-US" sz="36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62152" y="3024910"/>
            <a:ext cx="59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Bodoni MT" panose="02070603080606020203" pitchFamily="18" charset="0"/>
                <a:ea typeface="Cambria" panose="02040503050406030204" pitchFamily="18" charset="0"/>
              </a:rPr>
              <a:t>।</a:t>
            </a:r>
            <a:endParaRPr lang="en-US" sz="4800" b="1" dirty="0">
              <a:latin typeface="Bodoni MT" panose="020706030806060202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2817" y="2135222"/>
            <a:ext cx="59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Bodoni MT" panose="02070603080606020203" pitchFamily="18" charset="0"/>
                <a:ea typeface="Cambria" panose="02040503050406030204" pitchFamily="18" charset="0"/>
              </a:rPr>
              <a:t>।</a:t>
            </a:r>
            <a:endParaRPr lang="en-US" sz="4800" b="1" dirty="0">
              <a:latin typeface="Bodoni MT" panose="02070603080606020203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1468" y="206082"/>
            <a:ext cx="1120661" cy="120088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-7.40741E-7 C -0.03803 -7.40741E-7 -0.03321 0.02431 -0.04231 0.00602 C -0.05014 -0.00509 -0.03034 0.02361 -0.04024 -0.06782 C -0.04024 -0.14722 -0.03855 -0.05231 -0.03855 -0.13356 " pathEditMode="relative" rAng="16200000" ptsTypes="AAAA">
                                      <p:cBhvr>
                                        <p:cTn id="4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604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-0.00899 -0.03819 -0.10938 -0.04722 -0.1181 -0.08611 C -0.12383 -0.11041 -0.13685 -0.24352 -0.13516 -0.29259 C -0.13333 -0.34143 -0.11159 -0.35416 -0.10716 -0.37986 C -0.08698 -0.40879 0.1375 -0.3912 0.07552 -0.40578 " pathEditMode="relative" rAng="16020000" ptsTypes="AAAAA">
                                      <p:cBhvr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1981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3" grpId="0"/>
      <p:bldP spid="18" grpId="0"/>
      <p:bldP spid="18" grpId="1"/>
      <p:bldP spid="19" grpId="0"/>
      <p:bldP spid="19" grpId="1"/>
      <p:bldP spid="24" grpId="0"/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91856" y="1343486"/>
            <a:ext cx="3296992" cy="1806579"/>
            <a:chOff x="2903926" y="2041233"/>
            <a:chExt cx="3296992" cy="1806579"/>
          </a:xfrm>
        </p:grpSpPr>
        <p:grpSp>
          <p:nvGrpSpPr>
            <p:cNvPr id="3" name="Group 2"/>
            <p:cNvGrpSpPr/>
            <p:nvPr/>
          </p:nvGrpSpPr>
          <p:grpSpPr>
            <a:xfrm>
              <a:off x="2903926" y="2041233"/>
              <a:ext cx="3296992" cy="1806579"/>
              <a:chOff x="4340180" y="1563392"/>
              <a:chExt cx="3296992" cy="180657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340180" y="2538974"/>
                <a:ext cx="32969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H – C – H</a:t>
                </a:r>
                <a:endParaRPr lang="en-US" sz="4800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291294" y="1563392"/>
                <a:ext cx="464451" cy="914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O</a:t>
                </a:r>
                <a:endParaRPr lang="en-US" sz="4800" b="1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376805" y="2071958"/>
                <a:ext cx="5945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 smtClean="0">
                    <a:latin typeface="Bodoni MT" panose="02070603080606020203" pitchFamily="18" charset="0"/>
                    <a:ea typeface="Cambria" panose="02040503050406030204" pitchFamily="18" charset="0"/>
                  </a:rPr>
                  <a:t>।</a:t>
                </a:r>
                <a:endParaRPr lang="en-US" sz="4800" b="1" dirty="0">
                  <a:latin typeface="Bodoni MT" panose="02070603080606020203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816861" y="2549800"/>
              <a:ext cx="594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Bodoni MT" panose="02070603080606020203" pitchFamily="18" charset="0"/>
                  <a:ea typeface="Cambria" panose="02040503050406030204" pitchFamily="18" charset="0"/>
                </a:rPr>
                <a:t>।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85902" y="1343486"/>
            <a:ext cx="3589173" cy="2539429"/>
            <a:chOff x="2903926" y="2047046"/>
            <a:chExt cx="3296992" cy="2539429"/>
          </a:xfrm>
        </p:grpSpPr>
        <p:grpSp>
          <p:nvGrpSpPr>
            <p:cNvPr id="10" name="Group 9"/>
            <p:cNvGrpSpPr/>
            <p:nvPr/>
          </p:nvGrpSpPr>
          <p:grpSpPr>
            <a:xfrm>
              <a:off x="2903926" y="2047046"/>
              <a:ext cx="3296992" cy="2539429"/>
              <a:chOff x="4340180" y="1569205"/>
              <a:chExt cx="3296992" cy="253942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340180" y="2538974"/>
                <a:ext cx="32969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CH</a:t>
                </a:r>
                <a:r>
                  <a:rPr lang="en-US" sz="4800" b="1" baseline="-25000" dirty="0" smtClean="0"/>
                  <a:t>3</a:t>
                </a:r>
                <a:r>
                  <a:rPr lang="en-US" sz="4800" b="1" dirty="0" smtClean="0"/>
                  <a:t> – C – CH</a:t>
                </a:r>
                <a:r>
                  <a:rPr lang="en-US" sz="4800" b="1" baseline="-25000" dirty="0" smtClean="0"/>
                  <a:t>3</a:t>
                </a:r>
                <a:endParaRPr lang="en-US" sz="48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694487" y="1569205"/>
                <a:ext cx="464451" cy="1005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O</a:t>
                </a:r>
                <a:endParaRPr lang="en-US" sz="4800" b="1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91608" y="2071959"/>
                <a:ext cx="5945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 smtClean="0">
                    <a:latin typeface="Bodoni MT" panose="02070603080606020203" pitchFamily="18" charset="0"/>
                    <a:ea typeface="Cambria" panose="02040503050406030204" pitchFamily="18" charset="0"/>
                  </a:rPr>
                  <a:t>।</a:t>
                </a:r>
                <a:endParaRPr lang="en-US" sz="4800" b="1" dirty="0">
                  <a:latin typeface="Bodoni MT" panose="02070603080606020203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241733" y="2549800"/>
              <a:ext cx="594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Bodoni MT" panose="02070603080606020203" pitchFamily="18" charset="0"/>
                  <a:ea typeface="Cambria" panose="02040503050406030204" pitchFamily="18" charset="0"/>
                </a:rPr>
                <a:t>।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18912" y="1343486"/>
            <a:ext cx="3296992" cy="1806576"/>
            <a:chOff x="2903926" y="2041236"/>
            <a:chExt cx="3296992" cy="1806576"/>
          </a:xfrm>
        </p:grpSpPr>
        <p:grpSp>
          <p:nvGrpSpPr>
            <p:cNvPr id="16" name="Group 15"/>
            <p:cNvGrpSpPr/>
            <p:nvPr/>
          </p:nvGrpSpPr>
          <p:grpSpPr>
            <a:xfrm>
              <a:off x="2903926" y="2041236"/>
              <a:ext cx="3296992" cy="1806576"/>
              <a:chOff x="4340180" y="1563395"/>
              <a:chExt cx="3296992" cy="180657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340180" y="2538974"/>
                <a:ext cx="32969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CH</a:t>
                </a:r>
                <a:r>
                  <a:rPr lang="en-US" sz="4800" b="1" baseline="-25000" dirty="0" smtClean="0"/>
                  <a:t>3</a:t>
                </a:r>
                <a:r>
                  <a:rPr lang="en-US" sz="4800" b="1" dirty="0" smtClean="0"/>
                  <a:t> – C – H</a:t>
                </a:r>
                <a:endParaRPr lang="en-US" sz="48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56669" y="1563395"/>
                <a:ext cx="464451" cy="914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O</a:t>
                </a:r>
                <a:endParaRPr lang="en-US" sz="4800" b="1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21064" y="2071960"/>
                <a:ext cx="5945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 smtClean="0">
                    <a:latin typeface="Bodoni MT" panose="02070603080606020203" pitchFamily="18" charset="0"/>
                    <a:ea typeface="Cambria" panose="02040503050406030204" pitchFamily="18" charset="0"/>
                  </a:rPr>
                  <a:t>।</a:t>
                </a:r>
                <a:endParaRPr lang="en-US" sz="4800" b="1" dirty="0">
                  <a:latin typeface="Bodoni MT" panose="02070603080606020203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355353" y="2549801"/>
              <a:ext cx="594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Bodoni MT" panose="02070603080606020203" pitchFamily="18" charset="0"/>
                  <a:ea typeface="Cambria" panose="02040503050406030204" pitchFamily="18" charset="0"/>
                </a:rPr>
                <a:t>।</a:t>
              </a:r>
              <a:endParaRPr lang="en-US" sz="4800" b="1" dirty="0">
                <a:latin typeface="Bodoni MT" panose="02070603080606020203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9649595" y="2282169"/>
            <a:ext cx="64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∂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954613" y="1331691"/>
            <a:ext cx="618291" cy="535607"/>
            <a:chOff x="4240850" y="1316974"/>
            <a:chExt cx="618291" cy="535607"/>
          </a:xfrm>
        </p:grpSpPr>
        <p:sp>
          <p:nvSpPr>
            <p:cNvPr id="62" name="TextBox 61"/>
            <p:cNvSpPr txBox="1"/>
            <p:nvPr/>
          </p:nvSpPr>
          <p:spPr>
            <a:xfrm>
              <a:off x="4240850" y="1390916"/>
              <a:ext cx="55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∂ </a:t>
              </a:r>
              <a:r>
                <a:rPr lang="en-US" sz="2400" b="1" dirty="0" smtClean="0"/>
                <a:t>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52369" y="1316974"/>
              <a:ext cx="306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655967" y="2278144"/>
            <a:ext cx="64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∂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82708" y="2252126"/>
            <a:ext cx="64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∂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73025" y="1352422"/>
            <a:ext cx="618291" cy="535607"/>
            <a:chOff x="4240850" y="1316974"/>
            <a:chExt cx="618291" cy="535607"/>
          </a:xfrm>
        </p:grpSpPr>
        <p:sp>
          <p:nvSpPr>
            <p:cNvPr id="67" name="TextBox 66"/>
            <p:cNvSpPr txBox="1"/>
            <p:nvPr/>
          </p:nvSpPr>
          <p:spPr>
            <a:xfrm>
              <a:off x="4240850" y="1390916"/>
              <a:ext cx="55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∂ </a:t>
              </a:r>
              <a:r>
                <a:rPr lang="en-US" sz="2400" b="1" dirty="0" smtClean="0"/>
                <a:t>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52369" y="1316974"/>
              <a:ext cx="306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680384" y="1327323"/>
            <a:ext cx="618291" cy="535607"/>
            <a:chOff x="4240850" y="1316974"/>
            <a:chExt cx="618291" cy="535607"/>
          </a:xfrm>
        </p:grpSpPr>
        <p:sp>
          <p:nvSpPr>
            <p:cNvPr id="70" name="TextBox 69"/>
            <p:cNvSpPr txBox="1"/>
            <p:nvPr/>
          </p:nvSpPr>
          <p:spPr>
            <a:xfrm>
              <a:off x="4240850" y="1390916"/>
              <a:ext cx="55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∂ </a:t>
              </a:r>
              <a:r>
                <a:rPr lang="en-US" sz="2400" b="1" dirty="0" smtClean="0"/>
                <a:t>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52369" y="1316974"/>
              <a:ext cx="306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791885" y="3914001"/>
            <a:ext cx="4061229" cy="2635674"/>
            <a:chOff x="8036502" y="3879957"/>
            <a:chExt cx="4061229" cy="2635674"/>
          </a:xfrm>
        </p:grpSpPr>
        <p:grpSp>
          <p:nvGrpSpPr>
            <p:cNvPr id="40" name="Group 39"/>
            <p:cNvGrpSpPr/>
            <p:nvPr/>
          </p:nvGrpSpPr>
          <p:grpSpPr>
            <a:xfrm>
              <a:off x="8036502" y="3879957"/>
              <a:ext cx="4061229" cy="2635674"/>
              <a:chOff x="1112133" y="3759485"/>
              <a:chExt cx="4061229" cy="263567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541529" y="3877353"/>
                <a:ext cx="1631833" cy="2517806"/>
                <a:chOff x="5941492" y="4496027"/>
                <a:chExt cx="1631833" cy="2517806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5941492" y="5351839"/>
                  <a:ext cx="163183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 C – H</a:t>
                  </a:r>
                  <a:endParaRPr lang="en-US" sz="4800" b="1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 rot="5400000">
                  <a:off x="6112926" y="4936340"/>
                  <a:ext cx="55644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–</a:t>
                  </a:r>
                  <a:endParaRPr lang="en-US" sz="4800" b="1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 rot="5400000">
                  <a:off x="6138219" y="5771007"/>
                  <a:ext cx="505858" cy="830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–</a:t>
                  </a:r>
                  <a:endParaRPr lang="en-US" sz="4800" b="1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6109236" y="6182836"/>
                  <a:ext cx="5615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H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110398" y="4496027"/>
                  <a:ext cx="5615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H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112133" y="3759485"/>
                <a:ext cx="3587057" cy="2635674"/>
                <a:chOff x="5146979" y="3563281"/>
                <a:chExt cx="3587057" cy="2635674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5331854" y="3563281"/>
                  <a:ext cx="3402182" cy="1806576"/>
                  <a:chOff x="2903926" y="2041236"/>
                  <a:chExt cx="3296992" cy="1806576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2903926" y="2041236"/>
                    <a:ext cx="3296992" cy="1806576"/>
                    <a:chOff x="4340180" y="1563395"/>
                    <a:chExt cx="3296992" cy="1806576"/>
                  </a:xfrm>
                </p:grpSpPr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4340180" y="2538974"/>
                      <a:ext cx="3296992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800" b="1" dirty="0"/>
                        <a:t> </a:t>
                      </a:r>
                      <a:r>
                        <a:rPr lang="en-US" sz="4800" b="1" dirty="0" smtClean="0"/>
                        <a:t>       – C – </a:t>
                      </a:r>
                      <a:endParaRPr lang="en-US" sz="4800" b="1" dirty="0"/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5856669" y="1563395"/>
                      <a:ext cx="464451" cy="9140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800" b="1" dirty="0" smtClean="0"/>
                        <a:t>O</a:t>
                      </a:r>
                      <a:endParaRPr lang="en-US" sz="4800" b="1" dirty="0">
                        <a:latin typeface="Bodoni MT" panose="02070603080606020203" pitchFamily="18" charset="0"/>
                      </a:endParaRPr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5921064" y="2071960"/>
                      <a:ext cx="594573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bn-IN" sz="4800" b="1" dirty="0" smtClean="0">
                          <a:latin typeface="Bodoni MT" panose="02070603080606020203" pitchFamily="18" charset="0"/>
                          <a:ea typeface="Cambria" panose="02040503050406030204" pitchFamily="18" charset="0"/>
                        </a:rPr>
                        <a:t>।</a:t>
                      </a:r>
                      <a:endParaRPr lang="en-US" sz="4800" b="1" dirty="0">
                        <a:latin typeface="Bodoni MT" panose="02070603080606020203" pitchFamily="18" charset="0"/>
                      </a:endParaRPr>
                    </a:p>
                  </p:txBody>
                </p:sp>
              </p:grp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355353" y="2549801"/>
                    <a:ext cx="59457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800" b="1" dirty="0" smtClean="0">
                        <a:latin typeface="Bodoni MT" panose="02070603080606020203" pitchFamily="18" charset="0"/>
                        <a:ea typeface="Cambria" panose="02040503050406030204" pitchFamily="18" charset="0"/>
                      </a:rPr>
                      <a:t>।</a:t>
                    </a:r>
                    <a:endParaRPr lang="en-US" sz="4800" b="1" dirty="0">
                      <a:latin typeface="Bodoni MT" panose="02070603080606020203" pitchFamily="18" charset="0"/>
                    </a:endParaRPr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5146979" y="3709761"/>
                  <a:ext cx="1682953" cy="2489194"/>
                  <a:chOff x="4356585" y="4252067"/>
                  <a:chExt cx="1682953" cy="2489194"/>
                </a:xfrm>
              </p:grpSpPr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356585" y="5100842"/>
                    <a:ext cx="160633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smtClean="0"/>
                      <a:t>H – C</a:t>
                    </a:r>
                    <a:endParaRPr lang="en-US" sz="4800" b="1" dirty="0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 rot="5400000">
                    <a:off x="5345817" y="5551899"/>
                    <a:ext cx="556444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smtClean="0"/>
                      <a:t>–</a:t>
                    </a:r>
                    <a:endParaRPr lang="en-US" sz="4800" b="1" dirty="0"/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310208" y="5910264"/>
                    <a:ext cx="5615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smtClean="0"/>
                      <a:t>H</a:t>
                    </a: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 rot="5400000">
                    <a:off x="5345818" y="4685344"/>
                    <a:ext cx="556444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smtClean="0"/>
                      <a:t>–</a:t>
                    </a:r>
                    <a:endParaRPr lang="en-US" sz="4800" b="1" dirty="0"/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310208" y="4252067"/>
                    <a:ext cx="5615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smtClean="0"/>
                      <a:t>H</a:t>
                    </a:r>
                  </a:p>
                </p:txBody>
              </p:sp>
            </p:grpSp>
          </p:grpSp>
        </p:grpSp>
        <p:grpSp>
          <p:nvGrpSpPr>
            <p:cNvPr id="72" name="Group 71"/>
            <p:cNvGrpSpPr/>
            <p:nvPr/>
          </p:nvGrpSpPr>
          <p:grpSpPr>
            <a:xfrm>
              <a:off x="10123872" y="3944397"/>
              <a:ext cx="618291" cy="535607"/>
              <a:chOff x="4240850" y="1316974"/>
              <a:chExt cx="618291" cy="535607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4240850" y="1390916"/>
                <a:ext cx="5500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∂ </a:t>
                </a:r>
                <a:r>
                  <a:rPr lang="en-US" sz="2400" b="1" dirty="0" smtClean="0"/>
                  <a:t>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552369" y="1316974"/>
                <a:ext cx="306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–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10007173" y="4863756"/>
              <a:ext cx="643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∂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+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55975" y="3924316"/>
            <a:ext cx="3587057" cy="2635674"/>
            <a:chOff x="4055975" y="3924316"/>
            <a:chExt cx="3587057" cy="2635674"/>
          </a:xfrm>
        </p:grpSpPr>
        <p:grpSp>
          <p:nvGrpSpPr>
            <p:cNvPr id="27" name="Group 26"/>
            <p:cNvGrpSpPr/>
            <p:nvPr/>
          </p:nvGrpSpPr>
          <p:grpSpPr>
            <a:xfrm>
              <a:off x="4055975" y="3924316"/>
              <a:ext cx="3587057" cy="2635674"/>
              <a:chOff x="5146979" y="3563281"/>
              <a:chExt cx="3587057" cy="263567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331854" y="3563281"/>
                <a:ext cx="3402182" cy="1806576"/>
                <a:chOff x="2903926" y="2041236"/>
                <a:chExt cx="3296992" cy="1806576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2903926" y="2041236"/>
                  <a:ext cx="3296992" cy="1806576"/>
                  <a:chOff x="4340180" y="1563395"/>
                  <a:chExt cx="3296992" cy="1806576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340180" y="2538974"/>
                    <a:ext cx="3296992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/>
                      <a:t> </a:t>
                    </a:r>
                    <a:r>
                      <a:rPr lang="en-US" sz="4800" b="1" dirty="0" smtClean="0"/>
                      <a:t>       – C – H</a:t>
                    </a:r>
                    <a:endParaRPr lang="en-US" sz="4800" b="1" dirty="0"/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856669" y="1563395"/>
                    <a:ext cx="464451" cy="9140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smtClean="0"/>
                      <a:t>O</a:t>
                    </a:r>
                    <a:endParaRPr lang="en-US" sz="4800" b="1" dirty="0">
                      <a:latin typeface="Bodoni MT" panose="02070603080606020203" pitchFamily="18" charset="0"/>
                    </a:endParaRP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921064" y="2071960"/>
                    <a:ext cx="59457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800" b="1" dirty="0" smtClean="0">
                        <a:latin typeface="Bodoni MT" panose="02070603080606020203" pitchFamily="18" charset="0"/>
                        <a:ea typeface="Cambria" panose="02040503050406030204" pitchFamily="18" charset="0"/>
                      </a:rPr>
                      <a:t>।</a:t>
                    </a:r>
                    <a:endParaRPr lang="en-US" sz="4800" b="1" dirty="0">
                      <a:latin typeface="Bodoni MT" panose="02070603080606020203" pitchFamily="18" charset="0"/>
                    </a:endParaRPr>
                  </a:p>
                </p:txBody>
              </p: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4355353" y="2549801"/>
                  <a:ext cx="5945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800" b="1" dirty="0" smtClean="0">
                      <a:latin typeface="Bodoni MT" panose="02070603080606020203" pitchFamily="18" charset="0"/>
                      <a:ea typeface="Cambria" panose="02040503050406030204" pitchFamily="18" charset="0"/>
                    </a:rPr>
                    <a:t>।</a:t>
                  </a:r>
                  <a:endParaRPr lang="en-US" sz="4800" b="1" dirty="0">
                    <a:latin typeface="Bodoni MT" panose="02070603080606020203" pitchFamily="18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5146979" y="3709761"/>
                <a:ext cx="1682953" cy="2489194"/>
                <a:chOff x="4356585" y="4252067"/>
                <a:chExt cx="1682953" cy="2489194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4356585" y="5100842"/>
                  <a:ext cx="160633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H – C</a:t>
                  </a:r>
                  <a:endParaRPr lang="en-US" sz="4800" b="1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 rot="5400000">
                  <a:off x="5345817" y="5551899"/>
                  <a:ext cx="55644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–</a:t>
                  </a:r>
                  <a:endParaRPr lang="en-US" sz="4800" b="1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310208" y="5910264"/>
                  <a:ext cx="5615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H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 rot="5400000">
                  <a:off x="5345818" y="4685344"/>
                  <a:ext cx="55644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–</a:t>
                  </a:r>
                  <a:endParaRPr lang="en-US" sz="48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310208" y="4252067"/>
                  <a:ext cx="5615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H</a:t>
                  </a:r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>
              <a:off x="6119259" y="3960815"/>
              <a:ext cx="618291" cy="535607"/>
              <a:chOff x="4240850" y="1316974"/>
              <a:chExt cx="618291" cy="535607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4240850" y="1390916"/>
                <a:ext cx="5500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∂ </a:t>
                </a:r>
                <a:r>
                  <a:rPr lang="en-US" sz="2400" b="1" dirty="0" smtClean="0"/>
                  <a:t>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552369" y="1316974"/>
                <a:ext cx="306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–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6038506" y="4899895"/>
              <a:ext cx="643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∂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+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52648" y="3955372"/>
            <a:ext cx="3296992" cy="1806579"/>
            <a:chOff x="852648" y="3955372"/>
            <a:chExt cx="3296992" cy="1806579"/>
          </a:xfrm>
        </p:grpSpPr>
        <p:grpSp>
          <p:nvGrpSpPr>
            <p:cNvPr id="21" name="Group 20"/>
            <p:cNvGrpSpPr/>
            <p:nvPr/>
          </p:nvGrpSpPr>
          <p:grpSpPr>
            <a:xfrm>
              <a:off x="852648" y="3955372"/>
              <a:ext cx="3296992" cy="1806579"/>
              <a:chOff x="2903926" y="2041233"/>
              <a:chExt cx="3296992" cy="1806579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903926" y="2041233"/>
                <a:ext cx="3296992" cy="1806579"/>
                <a:chOff x="4340180" y="1563392"/>
                <a:chExt cx="3296992" cy="1806579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340180" y="2538974"/>
                  <a:ext cx="32969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H – C – H</a:t>
                  </a:r>
                  <a:endParaRPr lang="en-US" sz="4800" b="1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291294" y="1563392"/>
                  <a:ext cx="464451" cy="9140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O</a:t>
                  </a:r>
                  <a:endParaRPr lang="en-US" sz="4800" b="1" dirty="0">
                    <a:latin typeface="Bodoni MT" panose="02070603080606020203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376805" y="2071958"/>
                  <a:ext cx="5945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800" b="1" dirty="0" smtClean="0">
                      <a:latin typeface="Bodoni MT" panose="02070603080606020203" pitchFamily="18" charset="0"/>
                      <a:ea typeface="Cambria" panose="02040503050406030204" pitchFamily="18" charset="0"/>
                    </a:rPr>
                    <a:t>।</a:t>
                  </a:r>
                  <a:endParaRPr lang="en-US" sz="4800" b="1" dirty="0">
                    <a:latin typeface="Bodoni MT" panose="02070603080606020203" pitchFamily="18" charset="0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816861" y="2549800"/>
                <a:ext cx="5945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 smtClean="0">
                    <a:latin typeface="Bodoni MT" panose="02070603080606020203" pitchFamily="18" charset="0"/>
                    <a:ea typeface="Cambria" panose="02040503050406030204" pitchFamily="18" charset="0"/>
                  </a:rPr>
                  <a:t>।</a:t>
                </a:r>
                <a:endParaRPr lang="en-US" sz="4800" b="1" dirty="0">
                  <a:latin typeface="Bodoni MT" panose="02070603080606020203" pitchFamily="18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117632" y="3997787"/>
              <a:ext cx="618291" cy="535607"/>
              <a:chOff x="4240850" y="1316974"/>
              <a:chExt cx="618291" cy="535607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4240850" y="1390916"/>
                <a:ext cx="5500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∂ </a:t>
                </a:r>
                <a:r>
                  <a:rPr lang="en-US" sz="2400" b="1" dirty="0" smtClean="0"/>
                  <a:t>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552369" y="1316974"/>
                <a:ext cx="306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–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2081549" y="4899895"/>
              <a:ext cx="643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∂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+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4" name="Right Arrow 83"/>
          <p:cNvSpPr/>
          <p:nvPr/>
        </p:nvSpPr>
        <p:spPr>
          <a:xfrm rot="10800000">
            <a:off x="10237889" y="2298692"/>
            <a:ext cx="1147985" cy="16819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>
            <a:off x="8077026" y="2300591"/>
            <a:ext cx="1147985" cy="16819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>
            <a:off x="4079313" y="2344397"/>
            <a:ext cx="1147985" cy="16819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456752" y="3333817"/>
            <a:ext cx="3429150" cy="5232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/>
              <a:t>সক্রিয়তার ক্রম</a:t>
            </a:r>
            <a:endParaRPr lang="en-US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383158" y="922096"/>
            <a:ext cx="4569130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bn-IN" sz="2800" b="1" dirty="0" smtClean="0"/>
              <a:t> ধনাত্মক আবেশী প্রভাব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74283" y="3407288"/>
            <a:ext cx="4535315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(ii)</a:t>
            </a:r>
            <a:r>
              <a:rPr lang="bn-IN" sz="2800" b="1" dirty="0" smtClean="0"/>
              <a:t> স্টেরিক বাধা</a:t>
            </a:r>
            <a:endParaRPr lang="en-US" b="1" dirty="0"/>
          </a:p>
        </p:txBody>
      </p:sp>
      <p:sp>
        <p:nvSpPr>
          <p:cNvPr id="94" name="Oval 93"/>
          <p:cNvSpPr/>
          <p:nvPr/>
        </p:nvSpPr>
        <p:spPr>
          <a:xfrm>
            <a:off x="10891797" y="198528"/>
            <a:ext cx="1120661" cy="120088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00651 -0.460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  <p:bldP spid="65" grpId="0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407</Words>
  <Application>Microsoft Office PowerPoint</Application>
  <PresentationFormat>Widescreen</PresentationFormat>
  <Paragraphs>153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Bahnschrift Light</vt:lpstr>
      <vt:lpstr>Bodoni MT</vt:lpstr>
      <vt:lpstr>Calibri</vt:lpstr>
      <vt:lpstr>Calibri Light</vt:lpstr>
      <vt:lpstr>Cambria</vt:lpstr>
      <vt:lpstr>NikoshBAN</vt:lpstr>
      <vt:lpstr>SutonnyOMJ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40</cp:revision>
  <dcterms:created xsi:type="dcterms:W3CDTF">2021-06-14T13:17:35Z</dcterms:created>
  <dcterms:modified xsi:type="dcterms:W3CDTF">2021-06-26T15:09:43Z</dcterms:modified>
</cp:coreProperties>
</file>