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8" r:id="rId2"/>
    <p:sldId id="259" r:id="rId3"/>
    <p:sldId id="260" r:id="rId4"/>
    <p:sldId id="261" r:id="rId5"/>
    <p:sldId id="262" r:id="rId6"/>
    <p:sldId id="271" r:id="rId7"/>
    <p:sldId id="264" r:id="rId8"/>
    <p:sldId id="265" r:id="rId9"/>
    <p:sldId id="266" r:id="rId10"/>
    <p:sldId id="267" r:id="rId11"/>
    <p:sldId id="268" r:id="rId12"/>
    <p:sldId id="269" r:id="rId13"/>
    <p:sldId id="270" r:id="rId14"/>
    <p:sldId id="275" r:id="rId15"/>
    <p:sldId id="272" r:id="rId16"/>
    <p:sldId id="273" r:id="rId17"/>
    <p:sldId id="274"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wlett-Packard Company" initials="HC" lastIdx="0" clrIdx="0">
    <p:extLst>
      <p:ext uri="{19B8F6BF-5375-455C-9EA6-DF929625EA0E}">
        <p15:presenceInfo xmlns:p15="http://schemas.microsoft.com/office/powerpoint/2012/main" userId="Hewlett-Packard Compa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autoAdjust="0"/>
  </p:normalViewPr>
  <p:slideViewPr>
    <p:cSldViewPr snapToGrid="0">
      <p:cViewPr varScale="1">
        <p:scale>
          <a:sx n="70" d="100"/>
          <a:sy n="70" d="100"/>
        </p:scale>
        <p:origin x="738" y="72"/>
      </p:cViewPr>
      <p:guideLst>
        <p:guide orient="horz" pos="2160"/>
        <p:guide pos="3840"/>
      </p:guideLst>
    </p:cSldViewPr>
  </p:slideViewPr>
  <p:outlineViewPr>
    <p:cViewPr>
      <p:scale>
        <a:sx n="33" d="100"/>
        <a:sy n="33" d="100"/>
      </p:scale>
      <p:origin x="0" y="-366"/>
    </p:cViewPr>
  </p:outlineViewPr>
  <p:notesTextViewPr>
    <p:cViewPr>
      <p:scale>
        <a:sx n="1" d="1"/>
        <a:sy n="1" d="1"/>
      </p:scale>
      <p:origin x="0" y="0"/>
    </p:cViewPr>
  </p:notesTextViewPr>
  <p:sorterViewPr>
    <p:cViewPr>
      <p:scale>
        <a:sx n="100" d="100"/>
        <a:sy n="100" d="100"/>
      </p:scale>
      <p:origin x="0" y="-6786"/>
    </p:cViewPr>
  </p:sorterViewPr>
  <p:notesViewPr>
    <p:cSldViewPr snapToGrid="0">
      <p:cViewPr varScale="1">
        <p:scale>
          <a:sx n="52" d="100"/>
          <a:sy n="52" d="100"/>
        </p:scale>
        <p:origin x="29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57F09-6629-4768-985A-C8D290AEB3C7}"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D08FF-F2A7-41E1-B5D2-A402508F5E44}" type="slidenum">
              <a:rPr lang="en-US" smtClean="0"/>
              <a:t>‹#›</a:t>
            </a:fld>
            <a:endParaRPr lang="en-US"/>
          </a:p>
        </p:txBody>
      </p:sp>
    </p:spTree>
    <p:extLst>
      <p:ext uri="{BB962C8B-B14F-4D97-AF65-F5344CB8AC3E}">
        <p14:creationId xmlns:p14="http://schemas.microsoft.com/office/powerpoint/2010/main" val="39604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A1D772F-3D3B-4DD0-8A74-242B16FF4260}" type="datetimeFigureOut">
              <a:rPr lang="en-US" smtClean="0"/>
              <a:t>7/12/2021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CF7EDE-B436-45F0-9164-E72536008351}"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13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D772F-3D3B-4DD0-8A74-242B16FF4260}"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7EDE-B436-45F0-9164-E72536008351}" type="slidenum">
              <a:rPr lang="en-US" smtClean="0"/>
              <a:t>‹#›</a:t>
            </a:fld>
            <a:endParaRPr lang="en-US"/>
          </a:p>
        </p:txBody>
      </p:sp>
    </p:spTree>
    <p:extLst>
      <p:ext uri="{BB962C8B-B14F-4D97-AF65-F5344CB8AC3E}">
        <p14:creationId xmlns:p14="http://schemas.microsoft.com/office/powerpoint/2010/main" val="380310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D772F-3D3B-4DD0-8A74-242B16FF4260}"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7EDE-B436-45F0-9164-E72536008351}" type="slidenum">
              <a:rPr lang="en-US" smtClean="0"/>
              <a:t>‹#›</a:t>
            </a:fld>
            <a:endParaRPr lang="en-US"/>
          </a:p>
        </p:txBody>
      </p:sp>
    </p:spTree>
    <p:extLst>
      <p:ext uri="{BB962C8B-B14F-4D97-AF65-F5344CB8AC3E}">
        <p14:creationId xmlns:p14="http://schemas.microsoft.com/office/powerpoint/2010/main" val="162290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D772F-3D3B-4DD0-8A74-242B16FF4260}"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7EDE-B436-45F0-9164-E72536008351}" type="slidenum">
              <a:rPr lang="en-US" smtClean="0"/>
              <a:t>‹#›</a:t>
            </a:fld>
            <a:endParaRPr lang="en-US"/>
          </a:p>
        </p:txBody>
      </p:sp>
    </p:spTree>
    <p:extLst>
      <p:ext uri="{BB962C8B-B14F-4D97-AF65-F5344CB8AC3E}">
        <p14:creationId xmlns:p14="http://schemas.microsoft.com/office/powerpoint/2010/main" val="173037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1D772F-3D3B-4DD0-8A74-242B16FF4260}"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7EDE-B436-45F0-9164-E72536008351}"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30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1D772F-3D3B-4DD0-8A74-242B16FF4260}"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7EDE-B436-45F0-9164-E72536008351}" type="slidenum">
              <a:rPr lang="en-US" smtClean="0"/>
              <a:t>‹#›</a:t>
            </a:fld>
            <a:endParaRPr lang="en-US"/>
          </a:p>
        </p:txBody>
      </p:sp>
    </p:spTree>
    <p:extLst>
      <p:ext uri="{BB962C8B-B14F-4D97-AF65-F5344CB8AC3E}">
        <p14:creationId xmlns:p14="http://schemas.microsoft.com/office/powerpoint/2010/main" val="204431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D772F-3D3B-4DD0-8A74-242B16FF4260}" type="datetimeFigureOut">
              <a:rPr lang="en-US" smtClean="0"/>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F7EDE-B436-45F0-9164-E72536008351}" type="slidenum">
              <a:rPr lang="en-US" smtClean="0"/>
              <a:t>‹#›</a:t>
            </a:fld>
            <a:endParaRPr lang="en-US"/>
          </a:p>
        </p:txBody>
      </p:sp>
    </p:spTree>
    <p:extLst>
      <p:ext uri="{BB962C8B-B14F-4D97-AF65-F5344CB8AC3E}">
        <p14:creationId xmlns:p14="http://schemas.microsoft.com/office/powerpoint/2010/main" val="23619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1D772F-3D3B-4DD0-8A74-242B16FF4260}"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F7EDE-B436-45F0-9164-E72536008351}" type="slidenum">
              <a:rPr lang="en-US" smtClean="0"/>
              <a:t>‹#›</a:t>
            </a:fld>
            <a:endParaRPr lang="en-US"/>
          </a:p>
        </p:txBody>
      </p:sp>
    </p:spTree>
    <p:extLst>
      <p:ext uri="{BB962C8B-B14F-4D97-AF65-F5344CB8AC3E}">
        <p14:creationId xmlns:p14="http://schemas.microsoft.com/office/powerpoint/2010/main" val="3743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D772F-3D3B-4DD0-8A74-242B16FF4260}" type="datetimeFigureOut">
              <a:rPr lang="en-US" smtClean="0"/>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F7EDE-B436-45F0-9164-E72536008351}" type="slidenum">
              <a:rPr lang="en-US" smtClean="0"/>
              <a:t>‹#›</a:t>
            </a:fld>
            <a:endParaRPr lang="en-US"/>
          </a:p>
        </p:txBody>
      </p:sp>
    </p:spTree>
    <p:extLst>
      <p:ext uri="{BB962C8B-B14F-4D97-AF65-F5344CB8AC3E}">
        <p14:creationId xmlns:p14="http://schemas.microsoft.com/office/powerpoint/2010/main" val="413641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1D772F-3D3B-4DD0-8A74-242B16FF4260}"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7EDE-B436-45F0-9164-E72536008351}" type="slidenum">
              <a:rPr lang="en-US" smtClean="0"/>
              <a:t>‹#›</a:t>
            </a:fld>
            <a:endParaRPr lang="en-US"/>
          </a:p>
        </p:txBody>
      </p:sp>
    </p:spTree>
    <p:extLst>
      <p:ext uri="{BB962C8B-B14F-4D97-AF65-F5344CB8AC3E}">
        <p14:creationId xmlns:p14="http://schemas.microsoft.com/office/powerpoint/2010/main" val="350107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1D772F-3D3B-4DD0-8A74-242B16FF4260}"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7EDE-B436-45F0-9164-E72536008351}" type="slidenum">
              <a:rPr lang="en-US" smtClean="0"/>
              <a:t>‹#›</a:t>
            </a:fld>
            <a:endParaRPr lang="en-US"/>
          </a:p>
        </p:txBody>
      </p:sp>
    </p:spTree>
    <p:extLst>
      <p:ext uri="{BB962C8B-B14F-4D97-AF65-F5344CB8AC3E}">
        <p14:creationId xmlns:p14="http://schemas.microsoft.com/office/powerpoint/2010/main" val="271078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A1D772F-3D3B-4DD0-8A74-242B16FF4260}" type="datetimeFigureOut">
              <a:rPr lang="en-US" smtClean="0"/>
              <a:t>7/12/2021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ECF7EDE-B436-45F0-9164-E72536008351}" type="slidenum">
              <a:rPr lang="en-US" smtClean="0"/>
              <a:t>‹#›</a:t>
            </a:fld>
            <a:endParaRPr lang="en-US"/>
          </a:p>
        </p:txBody>
      </p:sp>
    </p:spTree>
    <p:extLst>
      <p:ext uri="{BB962C8B-B14F-4D97-AF65-F5344CB8AC3E}">
        <p14:creationId xmlns:p14="http://schemas.microsoft.com/office/powerpoint/2010/main" val="646239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উদ্বেগজনক হারে বাড়ছে সাইবার অপরাধ! - Bhorer Kago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3" y="1662545"/>
            <a:ext cx="11748654" cy="494607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184564" y="166255"/>
            <a:ext cx="9822872" cy="13234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prstTxWarp prst="textWave1">
              <a:avLst/>
            </a:prstTxWarp>
            <a:spAutoFit/>
          </a:bodyPr>
          <a:lstStyle/>
          <a:p>
            <a:pPr algn="ctr"/>
            <a:r>
              <a:rPr lang="en-US" sz="80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আজকের</a:t>
            </a:r>
            <a:r>
              <a:rPr lang="en-US"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80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ক্লাসে</a:t>
            </a:r>
            <a:r>
              <a:rPr lang="en-US"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80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সবাইকে</a:t>
            </a:r>
            <a:r>
              <a:rPr lang="en-US"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80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স্বাগত</a:t>
            </a:r>
            <a:endParaRPr lang="en-US"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44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4000">
              <a:srgbClr val="00B050"/>
            </a:gs>
            <a:gs pos="74000">
              <a:schemeClr val="accent1">
                <a:lumMod val="45000"/>
                <a:lumOff val="55000"/>
              </a:schemeClr>
            </a:gs>
            <a:gs pos="47000">
              <a:srgbClr val="00B0F0"/>
            </a:gs>
            <a:gs pos="94000">
              <a:srgbClr val="002060"/>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025513" y="1488272"/>
            <a:ext cx="5722204" cy="1761615"/>
          </a:xfrm>
          <a:prstGeom prst="rect">
            <a:avLst/>
          </a:prstGeom>
          <a:ln/>
        </p:spPr>
        <p:style>
          <a:lnRef idx="2">
            <a:schemeClr val="accent2"/>
          </a:lnRef>
          <a:fillRef idx="1">
            <a:schemeClr val="lt1"/>
          </a:fillRef>
          <a:effectRef idx="0">
            <a:schemeClr val="accent2"/>
          </a:effectRef>
          <a:fontRef idx="minor">
            <a:schemeClr val="dk1"/>
          </a:fontRef>
        </p:style>
        <p:txBody>
          <a:bodyPr wrap="square" lIns="98659" tIns="49329" rIns="98659" bIns="49329" rtlCol="0">
            <a:spAutoFit/>
          </a:bodyPr>
          <a:lstStyle/>
          <a:p>
            <a:pPr algn="just"/>
            <a:r>
              <a:rPr lang="en-US" sz="3600" dirty="0">
                <a:solidFill>
                  <a:schemeClr val="tx1"/>
                </a:solidFill>
                <a:latin typeface="NikoshBAN" panose="02000000000000000000" pitchFamily="2" charset="0"/>
                <a:cs typeface="NikoshBAN" panose="02000000000000000000" pitchFamily="2" charset="0"/>
              </a:rPr>
              <a:t>২০১৩ </a:t>
            </a:r>
            <a:r>
              <a:rPr lang="en-US" sz="3600" dirty="0" err="1">
                <a:solidFill>
                  <a:schemeClr val="tx1"/>
                </a:solidFill>
                <a:latin typeface="NikoshBAN" panose="02000000000000000000" pitchFamily="2" charset="0"/>
                <a:cs typeface="NikoshBAN" panose="02000000000000000000" pitchFamily="2" charset="0"/>
              </a:rPr>
              <a:t>সালে</a:t>
            </a:r>
            <a:r>
              <a:rPr lang="en-US" sz="3600" dirty="0">
                <a:solidFill>
                  <a:schemeClr val="tx1"/>
                </a:solidFill>
                <a:latin typeface="NikoshBAN" panose="02000000000000000000" pitchFamily="2" charset="0"/>
                <a:cs typeface="NikoshBAN" panose="02000000000000000000" pitchFamily="2" charset="0"/>
              </a:rPr>
              <a:t> ১৫ </a:t>
            </a:r>
            <a:r>
              <a:rPr lang="en-US" sz="3600" dirty="0" err="1">
                <a:solidFill>
                  <a:schemeClr val="tx1"/>
                </a:solidFill>
                <a:latin typeface="NikoshBAN" panose="02000000000000000000" pitchFamily="2" charset="0"/>
                <a:cs typeface="NikoshBAN" panose="02000000000000000000" pitchFamily="2" charset="0"/>
              </a:rPr>
              <a:t>এপ্রিল</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মার্কিন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যুক্তরাষ্ট্রের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বস্টন</a:t>
            </a:r>
            <a:r>
              <a:rPr lang="en-US" sz="3600" dirty="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শহ</a:t>
            </a:r>
            <a:r>
              <a:rPr lang="bn-BD" sz="3600" dirty="0" smtClean="0">
                <a:solidFill>
                  <a:schemeClr val="tx1"/>
                </a:solidFill>
                <a:latin typeface="NikoshBAN" panose="02000000000000000000" pitchFamily="2" charset="0"/>
                <a:cs typeface="NikoshBAN" panose="02000000000000000000" pitchFamily="2" charset="0"/>
              </a:rPr>
              <a:t>রে শক্তিশালী বোমা বিস্ফোরণ।</a:t>
            </a:r>
            <a:endParaRPr lang="en-US" sz="3600" dirty="0">
              <a:solidFill>
                <a:schemeClr val="tx1"/>
              </a:solidFill>
              <a:latin typeface="NikoshBAN" panose="02000000000000000000" pitchFamily="2" charset="0"/>
              <a:cs typeface="NikoshBAN" panose="02000000000000000000" pitchFamily="2" charset="0"/>
            </a:endParaRPr>
          </a:p>
        </p:txBody>
      </p:sp>
      <p:pic>
        <p:nvPicPr>
          <p:cNvPr id="3" name="Picture 2" descr="E:\MOTIAR\D,contennt Picture 2\sib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23" y="1094481"/>
            <a:ext cx="3989893" cy="2549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24" y="4055149"/>
            <a:ext cx="3989893" cy="2331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923539" y="4189889"/>
            <a:ext cx="5824178"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dirty="0">
                <a:latin typeface="NikoshBAN" panose="02000000000000000000" pitchFamily="2" charset="0"/>
                <a:cs typeface="NikoshBAN" panose="02000000000000000000" pitchFamily="2" charset="0"/>
              </a:rPr>
              <a:t>২০১১ </a:t>
            </a:r>
            <a:r>
              <a:rPr lang="en-US" sz="3200" dirty="0" err="1">
                <a:latin typeface="NikoshBAN" panose="02000000000000000000" pitchFamily="2" charset="0"/>
                <a:cs typeface="NikoshBAN" panose="02000000000000000000" pitchFamily="2" charset="0"/>
              </a:rPr>
              <a:t>সালের</a:t>
            </a:r>
            <a:r>
              <a:rPr lang="en-US" sz="3200" dirty="0">
                <a:latin typeface="NikoshBAN" panose="02000000000000000000" pitchFamily="2" charset="0"/>
                <a:cs typeface="NikoshBAN" panose="02000000000000000000" pitchFamily="2" charset="0"/>
              </a:rPr>
              <a:t> ৯ </a:t>
            </a:r>
            <a:r>
              <a:rPr lang="en-US" sz="3200" dirty="0" err="1">
                <a:latin typeface="NikoshBAN" panose="02000000000000000000" pitchFamily="2" charset="0"/>
                <a:cs typeface="NikoshBAN" panose="02000000000000000000" pitchFamily="2" charset="0"/>
              </a:rPr>
              <a:t>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নিউইয়ার্ক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টাইমস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পত্রিকায়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গ্রাহকের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কেডিট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কার্ডের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গোপন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অপারাধীদের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গেছে</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3849614" y="390624"/>
            <a:ext cx="4322619" cy="58477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ঘটে</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যাওয়া</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কিছু</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সাইবার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ক্রাইম</a:t>
            </a:r>
            <a:endParaRPr lang="en-US" sz="32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73335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4000">
              <a:srgbClr val="00B050"/>
            </a:gs>
            <a:gs pos="74000">
              <a:schemeClr val="accent1">
                <a:lumMod val="45000"/>
                <a:lumOff val="55000"/>
              </a:schemeClr>
            </a:gs>
            <a:gs pos="47000">
              <a:srgbClr val="00B0F0"/>
            </a:gs>
            <a:gs pos="94000">
              <a:srgbClr val="002060"/>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694870" y="435369"/>
            <a:ext cx="4322619" cy="830997"/>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smtClean="0">
                <a:latin typeface="NikoshBAN" pitchFamily="2" charset="0"/>
                <a:cs typeface="NikoshBAN" pitchFamily="2" charset="0"/>
              </a:rPr>
              <a:t>জোড়ায় কাজ</a:t>
            </a:r>
            <a:endParaRPr lang="en-US" sz="4800" b="1" dirty="0">
              <a:solidFill>
                <a:srgbClr val="002060"/>
              </a:solidFill>
              <a:latin typeface="NikoshBAN" pitchFamily="2" charset="0"/>
              <a:cs typeface="NikoshBAN" pitchFamily="2" charset="0"/>
            </a:endParaRPr>
          </a:p>
        </p:txBody>
      </p:sp>
      <p:sp>
        <p:nvSpPr>
          <p:cNvPr id="3" name="TextBox 2"/>
          <p:cNvSpPr txBox="1"/>
          <p:nvPr/>
        </p:nvSpPr>
        <p:spPr>
          <a:xfrm>
            <a:off x="2718900" y="4382269"/>
            <a:ext cx="8675931" cy="769441"/>
          </a:xfrm>
          <a:prstGeom prst="rect">
            <a:avLst/>
          </a:prstGeom>
          <a:noFill/>
        </p:spPr>
        <p:txBody>
          <a:bodyPr wrap="square" rtlCol="0">
            <a:spAutoFit/>
          </a:bodyPr>
          <a:lstStyle/>
          <a:p>
            <a:r>
              <a:rPr lang="bn-BD" sz="440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ঘটে যাওয়া দুইটি সাইবার অপরাধের বর্ণনা দাও। </a:t>
            </a:r>
            <a:endParaRPr lang="en-US" sz="4400" dirty="0"/>
          </a:p>
        </p:txBody>
      </p:sp>
      <p:sp>
        <p:nvSpPr>
          <p:cNvPr id="4" name="Teardrop 3"/>
          <p:cNvSpPr/>
          <p:nvPr/>
        </p:nvSpPr>
        <p:spPr>
          <a:xfrm rot="2393760">
            <a:off x="1547495" y="4297256"/>
            <a:ext cx="984739" cy="939469"/>
          </a:xfrm>
          <a:prstGeom prst="teardrop">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063" t="17843" r="18625" b="13957"/>
          <a:stretch/>
        </p:blipFill>
        <p:spPr>
          <a:xfrm>
            <a:off x="3874979" y="1695172"/>
            <a:ext cx="3962400" cy="2258291"/>
          </a:xfrm>
          <a:prstGeom prst="rect">
            <a:avLst/>
          </a:prstGeom>
        </p:spPr>
      </p:pic>
    </p:spTree>
    <p:extLst>
      <p:ext uri="{BB962C8B-B14F-4D97-AF65-F5344CB8AC3E}">
        <p14:creationId xmlns:p14="http://schemas.microsoft.com/office/powerpoint/2010/main" val="277135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4000">
              <a:srgbClr val="00B050"/>
            </a:gs>
            <a:gs pos="74000">
              <a:schemeClr val="accent1">
                <a:lumMod val="45000"/>
                <a:lumOff val="55000"/>
              </a:schemeClr>
            </a:gs>
            <a:gs pos="47000">
              <a:srgbClr val="00B0F0"/>
            </a:gs>
            <a:gs pos="94000">
              <a:srgbClr val="002060"/>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368390" y="319721"/>
            <a:ext cx="5023261" cy="830997"/>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480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সাইবার অপরাধের প্রকৃতি</a:t>
            </a:r>
            <a:endPar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5222" y="1367404"/>
            <a:ext cx="3597440" cy="2028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5517823" y="1367405"/>
            <a:ext cx="45720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 দিয়ে তৈরি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অপ্রয়োজনীয়,উদ্দেশ্য</a:t>
            </a:r>
            <a:r>
              <a:rPr lang="bn-BD"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মূলক</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আপত্তিকর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মেইল</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যা</a:t>
            </a:r>
            <a:r>
              <a:rPr lang="bn-IN"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সবার অনেক </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সম্পদের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অপচয়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যাকে আমরা স্প্যাম বলি।</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223" y="3727938"/>
            <a:ext cx="3597440" cy="2778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767206" y="3937872"/>
            <a:ext cx="4477778"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a:solidFill>
                  <a:schemeClr val="tx1"/>
                </a:solidFill>
                <a:latin typeface="NikoshBAN" panose="02000000000000000000" pitchFamily="2" charset="0"/>
                <a:cs typeface="NikoshBAN" panose="02000000000000000000" pitchFamily="2" charset="0"/>
              </a:rPr>
              <a:t>মোবাইল ফোন, </a:t>
            </a:r>
            <a:r>
              <a:rPr lang="en-US" sz="3200" b="1" dirty="0" smtClean="0">
                <a:solidFill>
                  <a:schemeClr val="tx1"/>
                </a:solidFill>
                <a:latin typeface="NikoshBAN" panose="02000000000000000000" pitchFamily="2" charset="0"/>
                <a:cs typeface="NikoshBAN" panose="02000000000000000000" pitchFamily="2" charset="0"/>
              </a:rPr>
              <a:t>ফেসবুক</a:t>
            </a:r>
            <a:r>
              <a:rPr lang="bn-IN" sz="3200" b="1" dirty="0" smtClean="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সহ </a:t>
            </a:r>
            <a:r>
              <a:rPr lang="en-US" sz="3200" b="1" dirty="0">
                <a:solidFill>
                  <a:schemeClr val="tx1"/>
                </a:solidFill>
                <a:latin typeface="NikoshBAN" panose="02000000000000000000" pitchFamily="2" charset="0"/>
                <a:cs typeface="NikoshBAN" panose="02000000000000000000" pitchFamily="2" charset="0"/>
              </a:rPr>
              <a:t>নানা সামাজিক যোগাযোগ মাধ্যম ব্যবহার করে নানাভাবে প্রতরণা করে।</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805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4000">
              <a:srgbClr val="00B050"/>
            </a:gs>
            <a:gs pos="74000">
              <a:schemeClr val="accent1">
                <a:lumMod val="45000"/>
                <a:lumOff val="55000"/>
              </a:schemeClr>
            </a:gs>
            <a:gs pos="47000">
              <a:srgbClr val="00B0F0"/>
            </a:gs>
            <a:gs pos="94000">
              <a:srgbClr val="002060"/>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70" y="581132"/>
            <a:ext cx="3786243" cy="2862322"/>
          </a:xfrm>
          <a:prstGeom prst="rect">
            <a:avLst/>
          </a:prstGeom>
          <a:ln>
            <a:noFill/>
          </a:ln>
          <a:effectLst>
            <a:outerShdw blurRad="190500" algn="tl" rotWithShape="0">
              <a:srgbClr val="000000">
                <a:alpha val="70000"/>
              </a:srgbClr>
            </a:outerShdw>
          </a:effectLst>
        </p:spPr>
      </p:pic>
      <p:sp>
        <p:nvSpPr>
          <p:cNvPr id="3" name="Rectangle 2"/>
          <p:cNvSpPr/>
          <p:nvPr/>
        </p:nvSpPr>
        <p:spPr>
          <a:xfrm>
            <a:off x="6054771" y="581132"/>
            <a:ext cx="4263242"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600" b="1" dirty="0">
                <a:latin typeface="NikoshBAN" panose="02000000000000000000" pitchFamily="2" charset="0"/>
                <a:cs typeface="NikoshBAN" panose="02000000000000000000" pitchFamily="2" charset="0"/>
              </a:rPr>
              <a:t>ইন্টারনেটে ভুল করে বা ইচ্ছাকৃত </a:t>
            </a:r>
            <a:r>
              <a:rPr lang="en-US" sz="3600" b="1" dirty="0" smtClean="0">
                <a:latin typeface="NikoshBAN" panose="02000000000000000000" pitchFamily="2" charset="0"/>
                <a:cs typeface="NikoshBAN" panose="02000000000000000000" pitchFamily="2" charset="0"/>
              </a:rPr>
              <a:t>শত্রুতামূলকভাবে </a:t>
            </a:r>
            <a:r>
              <a:rPr lang="en-US" sz="3600" b="1" dirty="0">
                <a:latin typeface="NikoshBAN" panose="02000000000000000000" pitchFamily="2" charset="0"/>
                <a:cs typeface="NikoshBAN" panose="02000000000000000000" pitchFamily="2" charset="0"/>
              </a:rPr>
              <a:t>অথবা রাজনৈতিক উদ্দেশ্যে  নানা  প্রকার আপত্তিকর তথ্য প্রকাশ </a:t>
            </a:r>
            <a:r>
              <a:rPr lang="en-US" sz="3600" b="1" dirty="0" err="1">
                <a:latin typeface="NikoshBAN" panose="02000000000000000000" pitchFamily="2" charset="0"/>
                <a:cs typeface="NikoshBAN" panose="02000000000000000000" pitchFamily="2" charset="0"/>
              </a:rPr>
              <a:t>করা</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4" name="Rectangle 3"/>
          <p:cNvSpPr/>
          <p:nvPr/>
        </p:nvSpPr>
        <p:spPr>
          <a:xfrm>
            <a:off x="6054771" y="3755277"/>
            <a:ext cx="4263243"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3600" b="1" dirty="0" smtClean="0">
                <a:latin typeface="NikoshBAN" panose="02000000000000000000" pitchFamily="2" charset="0"/>
                <a:cs typeface="NikoshBAN" panose="02000000000000000000" pitchFamily="2" charset="0"/>
              </a:rPr>
              <a:t>ইন্টারনেট,</a:t>
            </a:r>
            <a:r>
              <a:rPr lang="en-US" sz="3600" b="1" dirty="0" smtClean="0">
                <a:latin typeface="NikoshBAN" panose="02000000000000000000" pitchFamily="2" charset="0"/>
                <a:cs typeface="NikoshBAN" panose="02000000000000000000" pitchFamily="2" charset="0"/>
              </a:rPr>
              <a:t>ই-মেইল</a:t>
            </a:r>
            <a:r>
              <a:rPr lang="en-US" sz="3600" b="1" dirty="0">
                <a:latin typeface="NikoshBAN" panose="02000000000000000000" pitchFamily="2" charset="0"/>
                <a:cs typeface="NikoshBAN" panose="02000000000000000000" pitchFamily="2" charset="0"/>
              </a:rPr>
              <a:t>, ফেসবুক, মোবাইলসহ নানা সামাজিক যোগাযোগ মাধ্যম ব্যবহার করে হুমকি প্রদর্শন করা এক ধরনের সাইবার </a:t>
            </a:r>
            <a:r>
              <a:rPr lang="bn-IN" sz="3600" b="1" dirty="0" smtClean="0">
                <a:latin typeface="NikoshBAN" panose="02000000000000000000" pitchFamily="2" charset="0"/>
                <a:cs typeface="NikoshBAN" panose="02000000000000000000" pitchFamily="2" charset="0"/>
              </a:rPr>
              <a:t>অপরাধ</a:t>
            </a:r>
            <a:r>
              <a:rPr lang="en-US" sz="3600" b="1" dirty="0" smtClean="0">
                <a:latin typeface="NikoshBAN" panose="02000000000000000000" pitchFamily="2" charset="0"/>
                <a:cs typeface="NikoshBAN" panose="02000000000000000000" pitchFamily="2" charset="0"/>
              </a:rPr>
              <a:t>।</a:t>
            </a:r>
            <a:r>
              <a:rPr lang="bn-IN" sz="36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5" name="Picture 4" descr="wi-mortgage-calculator.jpg"/>
          <p:cNvPicPr>
            <a:picLocks noChangeAspect="1"/>
          </p:cNvPicPr>
          <p:nvPr/>
        </p:nvPicPr>
        <p:blipFill>
          <a:blip r:embed="rId3"/>
          <a:stretch>
            <a:fillRect/>
          </a:stretch>
        </p:blipFill>
        <p:spPr>
          <a:xfrm>
            <a:off x="1959770" y="3755277"/>
            <a:ext cx="3858303" cy="2505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5799" y="1035346"/>
            <a:ext cx="3555670" cy="2518558"/>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38769" y="3873549"/>
            <a:ext cx="3555670" cy="2471056"/>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22206" y="1661078"/>
            <a:ext cx="4576742"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bn-IN" sz="4000" dirty="0" smtClean="0">
                <a:latin typeface="NikoshBAN" panose="02000000000000000000" pitchFamily="2" charset="0"/>
                <a:cs typeface="NikoshBAN" panose="02000000000000000000" pitchFamily="2" charset="0"/>
              </a:rPr>
              <a:t>একটি দল বা গোষ্ঠী এমন কি একটি দেশ নানা কারনে সংঘবদ্ধ হয়ে যে ভিন্ন আদর্শ বা ভিন্ন রাজনৈতিক সংঘাতে জড়িয়ে পরে তাই এক ধরনের সাইবার যুদ্ধ।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300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7625" y="641268"/>
            <a:ext cx="2458193"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4400" b="1" dirty="0" smtClean="0">
                <a:solidFill>
                  <a:srgbClr val="002060"/>
                </a:solidFill>
                <a:latin typeface="NikoshBAN" panose="02000000000000000000" pitchFamily="2" charset="0"/>
                <a:cs typeface="NikoshBAN" panose="02000000000000000000" pitchFamily="2" charset="0"/>
              </a:rPr>
              <a:t>দলগত</a:t>
            </a:r>
            <a:r>
              <a:rPr lang="bn-BD" sz="4400" dirty="0" smtClean="0">
                <a:solidFill>
                  <a:srgbClr val="002060"/>
                </a:solidFill>
                <a:latin typeface="NikoshBAN" panose="02000000000000000000" pitchFamily="2" charset="0"/>
                <a:cs typeface="NikoshBAN" panose="02000000000000000000" pitchFamily="2" charset="0"/>
              </a:rPr>
              <a:t> </a:t>
            </a:r>
            <a:r>
              <a:rPr lang="bn-BD" sz="4400" b="1" dirty="0" smtClean="0">
                <a:solidFill>
                  <a:srgbClr val="002060"/>
                </a:solidFill>
                <a:latin typeface="NikoshBAN" panose="02000000000000000000" pitchFamily="2" charset="0"/>
                <a:cs typeface="NikoshBAN" panose="02000000000000000000" pitchFamily="2" charset="0"/>
              </a:rPr>
              <a:t>কাজ</a:t>
            </a:r>
            <a:endParaRPr lang="en-US" sz="4400" b="1" dirty="0">
              <a:solidFill>
                <a:srgbClr val="002060"/>
              </a:solidFill>
              <a:latin typeface="NikoshBAN" panose="02000000000000000000" pitchFamily="2" charset="0"/>
              <a:cs typeface="NikoshBAN" panose="02000000000000000000" pitchFamily="2" charset="0"/>
            </a:endParaRPr>
          </a:p>
        </p:txBody>
      </p:sp>
      <p:sp>
        <p:nvSpPr>
          <p:cNvPr id="3" name="Subtitle 1"/>
          <p:cNvSpPr txBox="1">
            <a:spLocks/>
          </p:cNvSpPr>
          <p:nvPr/>
        </p:nvSpPr>
        <p:spPr>
          <a:xfrm>
            <a:off x="2948619" y="4880502"/>
            <a:ext cx="6858000" cy="741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bn-BD" sz="4000" b="1" dirty="0" smtClean="0">
                <a:solidFill>
                  <a:schemeClr val="accent6">
                    <a:lumMod val="50000"/>
                  </a:schemeClr>
                </a:solidFill>
                <a:latin typeface="NikoshBAN" panose="02000000000000000000" pitchFamily="2" charset="0"/>
                <a:cs typeface="NikoshBAN" panose="02000000000000000000" pitchFamily="2" charset="0"/>
              </a:rPr>
              <a:t>সাইবার অপরা</a:t>
            </a:r>
            <a:r>
              <a:rPr lang="bn-IN" sz="4000" b="1" dirty="0" smtClean="0">
                <a:solidFill>
                  <a:schemeClr val="accent6">
                    <a:lumMod val="50000"/>
                  </a:schemeClr>
                </a:solidFill>
                <a:latin typeface="NikoshBAN" panose="02000000000000000000" pitchFamily="2" charset="0"/>
                <a:cs typeface="NikoshBAN" panose="02000000000000000000" pitchFamily="2" charset="0"/>
              </a:rPr>
              <a:t>ধের প্রকৃতি</a:t>
            </a:r>
            <a:r>
              <a:rPr lang="bn-BD" sz="4000" b="1" dirty="0" smtClean="0">
                <a:solidFill>
                  <a:schemeClr val="accent6">
                    <a:lumMod val="50000"/>
                  </a:schemeClr>
                </a:solidFill>
                <a:latin typeface="NikoshBAN" panose="02000000000000000000" pitchFamily="2" charset="0"/>
                <a:cs typeface="NikoshBAN" panose="02000000000000000000" pitchFamily="2" charset="0"/>
              </a:rPr>
              <a:t> </a:t>
            </a:r>
            <a:r>
              <a:rPr lang="bn-IN" sz="4000" b="1" dirty="0" smtClean="0">
                <a:solidFill>
                  <a:schemeClr val="accent6">
                    <a:lumMod val="50000"/>
                  </a:schemeClr>
                </a:solidFill>
                <a:latin typeface="NikoshBAN" panose="02000000000000000000" pitchFamily="2" charset="0"/>
                <a:cs typeface="NikoshBAN" panose="02000000000000000000" pitchFamily="2" charset="0"/>
              </a:rPr>
              <a:t>আলোচনা কর।</a:t>
            </a:r>
            <a:endParaRPr lang="bn-BD" sz="4000" b="1" dirty="0" smtClean="0">
              <a:solidFill>
                <a:schemeClr val="accent6">
                  <a:lumMod val="5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599" y="1812411"/>
            <a:ext cx="3597890" cy="2023813"/>
          </a:xfrm>
          <a:prstGeom prst="ellipse">
            <a:avLst/>
          </a:prstGeom>
          <a:ln>
            <a:noFill/>
          </a:ln>
          <a:effectLst>
            <a:softEdge rad="112500"/>
          </a:effectLst>
        </p:spPr>
      </p:pic>
    </p:spTree>
    <p:extLst>
      <p:ext uri="{BB962C8B-B14F-4D97-AF65-F5344CB8AC3E}">
        <p14:creationId xmlns:p14="http://schemas.microsoft.com/office/powerpoint/2010/main" val="75575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8246" y="596782"/>
            <a:ext cx="2997181" cy="867902"/>
          </a:xfrm>
          <a:prstGeom prst="rect">
            <a:avLst/>
          </a:prstGeom>
          <a:noFill/>
          <a:ln>
            <a:solidFill>
              <a:srgbClr val="1008B8"/>
            </a:solidFill>
          </a:ln>
        </p:spPr>
        <p:txBody>
          <a:bodyPr wrap="square" rtlCol="0">
            <a:prstTxWarp prst="textDeflate">
              <a:avLst/>
            </a:prstTxWarp>
            <a:spAutoFit/>
            <a:scene3d>
              <a:camera prst="orthographicFront"/>
              <a:lightRig rig="soft" dir="t">
                <a:rot lat="0" lon="0" rev="15600000"/>
              </a:lightRig>
            </a:scene3d>
            <a:sp3d extrusionH="57150" prstMaterial="softEdge">
              <a:bevelT w="25400" h="38100"/>
            </a:sp3d>
          </a:bodyPr>
          <a:lstStyle/>
          <a:p>
            <a:pPr algn="ctr"/>
            <a:r>
              <a:rPr lang="bn-BD" sz="3200" b="1" dirty="0" smtClean="0">
                <a:ln/>
                <a:solidFill>
                  <a:schemeClr val="accent4"/>
                </a:solidFill>
                <a:latin typeface="NikoshBAN" pitchFamily="2" charset="0"/>
                <a:cs typeface="NikoshBAN" pitchFamily="2" charset="0"/>
              </a:rPr>
              <a:t>মূল্যায়ন </a:t>
            </a:r>
            <a:endParaRPr lang="en-US" sz="3200" b="1" dirty="0">
              <a:ln/>
              <a:solidFill>
                <a:schemeClr val="accent4"/>
              </a:solidFill>
              <a:latin typeface="NikoshBAN" pitchFamily="2" charset="0"/>
              <a:cs typeface="NikoshBAN" pitchFamily="2" charset="0"/>
            </a:endParaRPr>
          </a:p>
        </p:txBody>
      </p:sp>
      <p:sp>
        <p:nvSpPr>
          <p:cNvPr id="3" name="TextBox 2"/>
          <p:cNvSpPr txBox="1"/>
          <p:nvPr/>
        </p:nvSpPr>
        <p:spPr>
          <a:xfrm>
            <a:off x="1741146" y="1705286"/>
            <a:ext cx="7366716" cy="830997"/>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১। </a:t>
            </a:r>
            <a:r>
              <a:rPr lang="en-US" sz="2400" dirty="0" err="1" smtClean="0">
                <a:latin typeface="NikoshBAN" panose="02000000000000000000" pitchFamily="2" charset="0"/>
                <a:cs typeface="NikoshBAN" panose="02000000000000000000" pitchFamily="2" charset="0"/>
              </a:rPr>
              <a:t>কোনটি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তারযুক্ত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নেটওয়ার্কে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আইসিটি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যন্ত্র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1728267" y="2536283"/>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(ক) </a:t>
            </a:r>
            <a:r>
              <a:rPr lang="en-US" sz="2400" dirty="0" err="1" smtClean="0">
                <a:latin typeface="NikoshBAN" panose="02000000000000000000" pitchFamily="2" charset="0"/>
                <a:cs typeface="NikoshBAN" panose="02000000000000000000" pitchFamily="2" charset="0"/>
              </a:rPr>
              <a:t>রেডিওলিংক</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3853281" y="2536283"/>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(খ) </a:t>
            </a:r>
            <a:r>
              <a:rPr lang="en-US" sz="2400" dirty="0" err="1" smtClean="0">
                <a:latin typeface="NikoshBAN" panose="02000000000000000000" pitchFamily="2" charset="0"/>
                <a:cs typeface="NikoshBAN" panose="02000000000000000000" pitchFamily="2" charset="0"/>
              </a:rPr>
              <a:t>হাব</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5978295" y="2536282"/>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(গ) </a:t>
            </a:r>
            <a:r>
              <a:rPr lang="en-US" sz="2400" dirty="0" err="1" smtClean="0">
                <a:latin typeface="NikoshBAN" panose="02000000000000000000" pitchFamily="2" charset="0"/>
                <a:cs typeface="NikoshBAN" panose="02000000000000000000" pitchFamily="2" charset="0"/>
              </a:rPr>
              <a:t>স্যাটেলাইট</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8006718" y="2536281"/>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(ঘ) </a:t>
            </a:r>
            <a:r>
              <a:rPr lang="en-US" sz="2400" dirty="0" err="1" smtClean="0">
                <a:latin typeface="NikoshBAN" panose="02000000000000000000" pitchFamily="2" charset="0"/>
                <a:cs typeface="NikoshBAN" panose="02000000000000000000" pitchFamily="2" charset="0"/>
              </a:rPr>
              <a:t>ইনফ্রারেড</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1715388" y="3602430"/>
            <a:ext cx="7366716"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২। </a:t>
            </a:r>
            <a:r>
              <a:rPr lang="en-US" sz="2400" dirty="0" err="1" smtClean="0">
                <a:latin typeface="NikoshBAN" panose="02000000000000000000" pitchFamily="2" charset="0"/>
                <a:cs typeface="NikoshBAN" panose="02000000000000000000" pitchFamily="2" charset="0"/>
              </a:rPr>
              <a:t>ছোট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নেটওয়ার্কের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প্রতিষ্ঠানই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1728267" y="4101827"/>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(ক) </a:t>
            </a:r>
            <a:r>
              <a:rPr lang="en-US" sz="2400" dirty="0" err="1" smtClean="0">
                <a:latin typeface="NikoshBAN" panose="02000000000000000000" pitchFamily="2" charset="0"/>
                <a:cs typeface="NikoshBAN" panose="02000000000000000000" pitchFamily="2" charset="0"/>
              </a:rPr>
              <a:t>রিপিটার</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3853281" y="4101827"/>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(খ) </a:t>
            </a:r>
            <a:r>
              <a:rPr lang="en-US" sz="2400" dirty="0" err="1" smtClean="0">
                <a:latin typeface="NikoshBAN" panose="02000000000000000000" pitchFamily="2" charset="0"/>
                <a:cs typeface="NikoshBAN" panose="02000000000000000000" pitchFamily="2" charset="0"/>
              </a:rPr>
              <a:t>হাব</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5978295" y="4101826"/>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(গ) </a:t>
            </a:r>
            <a:r>
              <a:rPr lang="en-US" sz="2400" dirty="0" err="1" smtClean="0">
                <a:latin typeface="NikoshBAN" panose="02000000000000000000" pitchFamily="2" charset="0"/>
                <a:cs typeface="NikoshBAN" panose="02000000000000000000" pitchFamily="2" charset="0"/>
              </a:rPr>
              <a:t>রাউটার</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8006718" y="4101825"/>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(ঘ) </a:t>
            </a:r>
            <a:r>
              <a:rPr lang="en-US" sz="2400" dirty="0" err="1" smtClean="0">
                <a:latin typeface="NikoshBAN" panose="02000000000000000000" pitchFamily="2" charset="0"/>
                <a:cs typeface="NikoshBAN" panose="02000000000000000000" pitchFamily="2" charset="0"/>
              </a:rPr>
              <a:t>ব্রিজ</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1741146" y="4834026"/>
            <a:ext cx="7366716" cy="830997"/>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৩। </a:t>
            </a:r>
            <a:r>
              <a:rPr lang="en-US" sz="2400" dirty="0" err="1" smtClean="0">
                <a:latin typeface="NikoshBAN" panose="02000000000000000000" pitchFamily="2" charset="0"/>
                <a:cs typeface="NikoshBAN" panose="02000000000000000000" pitchFamily="2" charset="0"/>
              </a:rPr>
              <a:t>কোনটির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মাধ্যমে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নেটওয়ার্কের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আইসিটি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যন্ত্র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সরাসরি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যন্ত্রের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যোগাযোগ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14" name="TextBox 13"/>
          <p:cNvSpPr txBox="1"/>
          <p:nvPr/>
        </p:nvSpPr>
        <p:spPr>
          <a:xfrm>
            <a:off x="1741146" y="5665024"/>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(ক) </a:t>
            </a:r>
            <a:r>
              <a:rPr lang="en-US" sz="2400" dirty="0" err="1" smtClean="0">
                <a:latin typeface="NikoshBAN" panose="02000000000000000000" pitchFamily="2" charset="0"/>
                <a:cs typeface="NikoshBAN" panose="02000000000000000000" pitchFamily="2" charset="0"/>
              </a:rPr>
              <a:t>হাব</a:t>
            </a:r>
            <a:endParaRPr lang="en-US" sz="2400" dirty="0">
              <a:latin typeface="NikoshBAN" panose="02000000000000000000" pitchFamily="2" charset="0"/>
              <a:cs typeface="NikoshBAN" panose="02000000000000000000" pitchFamily="2" charset="0"/>
            </a:endParaRPr>
          </a:p>
        </p:txBody>
      </p:sp>
      <p:sp>
        <p:nvSpPr>
          <p:cNvPr id="15" name="TextBox 14"/>
          <p:cNvSpPr txBox="1"/>
          <p:nvPr/>
        </p:nvSpPr>
        <p:spPr>
          <a:xfrm>
            <a:off x="3991728" y="5665021"/>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(খ) </a:t>
            </a:r>
            <a:r>
              <a:rPr lang="en-US" sz="2400" dirty="0" err="1" smtClean="0">
                <a:latin typeface="NikoshBAN" panose="02000000000000000000" pitchFamily="2" charset="0"/>
                <a:cs typeface="NikoshBAN" panose="02000000000000000000" pitchFamily="2" charset="0"/>
              </a:rPr>
              <a:t>সুইচ</a:t>
            </a:r>
            <a:endParaRPr lang="en-US" sz="2400" dirty="0">
              <a:latin typeface="NikoshBAN" panose="02000000000000000000" pitchFamily="2" charset="0"/>
              <a:cs typeface="NikoshBAN" panose="02000000000000000000" pitchFamily="2" charset="0"/>
            </a:endParaRPr>
          </a:p>
        </p:txBody>
      </p:sp>
      <p:sp>
        <p:nvSpPr>
          <p:cNvPr id="16" name="TextBox 15"/>
          <p:cNvSpPr txBox="1"/>
          <p:nvPr/>
        </p:nvSpPr>
        <p:spPr>
          <a:xfrm>
            <a:off x="5630566" y="5665023"/>
            <a:ext cx="2376152"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(গ) </a:t>
            </a:r>
            <a:r>
              <a:rPr lang="en-US" sz="2400" dirty="0" err="1" smtClean="0">
                <a:latin typeface="NikoshBAN" panose="02000000000000000000" pitchFamily="2" charset="0"/>
                <a:cs typeface="NikoshBAN" panose="02000000000000000000" pitchFamily="2" charset="0"/>
              </a:rPr>
              <a:t>ক্লাউড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a:t>
            </a:r>
            <a:endParaRPr lang="en-US" sz="2400" dirty="0">
              <a:latin typeface="NikoshBAN" panose="02000000000000000000" pitchFamily="2" charset="0"/>
              <a:cs typeface="NikoshBAN" panose="02000000000000000000" pitchFamily="2" charset="0"/>
            </a:endParaRPr>
          </a:p>
        </p:txBody>
      </p:sp>
      <p:sp>
        <p:nvSpPr>
          <p:cNvPr id="17" name="TextBox 16"/>
          <p:cNvSpPr txBox="1"/>
          <p:nvPr/>
        </p:nvSpPr>
        <p:spPr>
          <a:xfrm>
            <a:off x="8019597" y="5665022"/>
            <a:ext cx="1777285"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(ঘ) </a:t>
            </a:r>
            <a:r>
              <a:rPr lang="en-US" sz="2400" dirty="0" err="1" smtClean="0">
                <a:latin typeface="NikoshBAN" panose="02000000000000000000" pitchFamily="2" charset="0"/>
                <a:cs typeface="NikoshBAN" panose="02000000000000000000" pitchFamily="2" charset="0"/>
              </a:rPr>
              <a:t>রাউটার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414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Effect transition="in" filter="fade">
                                      <p:cBhvr>
                                        <p:cTn id="73" dur="500"/>
                                        <p:tgtEl>
                                          <p:spTgt spid="1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88461" y="770604"/>
            <a:ext cx="4965954" cy="2026860"/>
            <a:chOff x="1908371" y="0"/>
            <a:chExt cx="4965954" cy="2026860"/>
          </a:xfrm>
        </p:grpSpPr>
        <p:sp>
          <p:nvSpPr>
            <p:cNvPr id="3" name="Pentagon 2"/>
            <p:cNvSpPr/>
            <p:nvPr/>
          </p:nvSpPr>
          <p:spPr>
            <a:xfrm rot="10800000">
              <a:off x="1908371" y="0"/>
              <a:ext cx="4965954" cy="2026860"/>
            </a:xfrm>
            <a:prstGeom prst="homePlat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Pentagon 4"/>
            <p:cNvSpPr/>
            <p:nvPr/>
          </p:nvSpPr>
          <p:spPr>
            <a:xfrm rot="21600000">
              <a:off x="2415086" y="0"/>
              <a:ext cx="4459239" cy="2026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93789" tIns="247650" rIns="462280" bIns="247650" numCol="1" spcCol="1270" anchor="ctr" anchorCtr="0">
              <a:noAutofit/>
            </a:bodyPr>
            <a:lstStyle/>
            <a:p>
              <a:pPr lvl="0" algn="ctr" defTabSz="2889250" rtl="0">
                <a:lnSpc>
                  <a:spcPct val="90000"/>
                </a:lnSpc>
                <a:spcBef>
                  <a:spcPct val="0"/>
                </a:spcBef>
                <a:spcAft>
                  <a:spcPct val="35000"/>
                </a:spcAft>
              </a:pPr>
              <a:r>
                <a:rPr lang="en-US" sz="6500" kern="1200" dirty="0" err="1" smtClean="0">
                  <a:latin typeface="NikoshBAN" pitchFamily="2" charset="0"/>
                  <a:cs typeface="NikoshBAN" pitchFamily="2" charset="0"/>
                </a:rPr>
                <a:t>বাড়ির</a:t>
              </a:r>
              <a:r>
                <a:rPr lang="en-US" sz="6500" kern="1200" dirty="0" smtClean="0">
                  <a:latin typeface="NikoshBAN" pitchFamily="2" charset="0"/>
                  <a:cs typeface="NikoshBAN" pitchFamily="2" charset="0"/>
                </a:rPr>
                <a:t> </a:t>
              </a:r>
              <a:r>
                <a:rPr lang="en-US" sz="6500" kern="1200" dirty="0" err="1" smtClean="0">
                  <a:latin typeface="NikoshBAN" pitchFamily="2" charset="0"/>
                  <a:cs typeface="NikoshBAN" pitchFamily="2" charset="0"/>
                </a:rPr>
                <a:t>কাজ</a:t>
              </a:r>
              <a:r>
                <a:rPr lang="en-US" sz="6500" kern="1200" dirty="0" smtClean="0">
                  <a:latin typeface="NikoshBAN" pitchFamily="2" charset="0"/>
                  <a:cs typeface="NikoshBAN" pitchFamily="2" charset="0"/>
                </a:rPr>
                <a:t> </a:t>
              </a:r>
              <a:endParaRPr lang="en-US" sz="6500" kern="1200" dirty="0">
                <a:latin typeface="NikoshBAN" pitchFamily="2" charset="0"/>
                <a:cs typeface="NikoshBAN" pitchFamily="2" charset="0"/>
              </a:endParaRPr>
            </a:p>
          </p:txBody>
        </p:sp>
      </p:grpSp>
      <p:sp>
        <p:nvSpPr>
          <p:cNvPr id="5" name="Oval 4"/>
          <p:cNvSpPr/>
          <p:nvPr/>
        </p:nvSpPr>
        <p:spPr>
          <a:xfrm>
            <a:off x="2480090" y="770604"/>
            <a:ext cx="2630195" cy="2026860"/>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extBox 5"/>
          <p:cNvSpPr txBox="1"/>
          <p:nvPr/>
        </p:nvSpPr>
        <p:spPr>
          <a:xfrm>
            <a:off x="689318" y="4645079"/>
            <a:ext cx="11113476" cy="769441"/>
          </a:xfrm>
          <a:prstGeom prst="rect">
            <a:avLst/>
          </a:prstGeom>
          <a:noFill/>
        </p:spPr>
        <p:txBody>
          <a:bodyPr wrap="square" rtlCol="0">
            <a:spAutoFit/>
          </a:bodyPr>
          <a:lstStyle/>
          <a:p>
            <a:r>
              <a:rPr lang="en-US" sz="4400" dirty="0" err="1" smtClean="0">
                <a:latin typeface="NikoshBAN" panose="02000000000000000000" pitchFamily="2" charset="0"/>
                <a:cs typeface="NikoshBAN" panose="02000000000000000000" pitchFamily="2" charset="0"/>
              </a:rPr>
              <a:t>বিভিন্ন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হ্যাকার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সম্প্রদায়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সম্পর্কে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সংক্ষেপে</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বর্ণনা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bn-BD"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943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6666" y="-267632"/>
            <a:ext cx="6246423" cy="3154710"/>
          </a:xfrm>
          <a:prstGeom prst="rect">
            <a:avLst/>
          </a:prstGeom>
          <a:noFill/>
        </p:spPr>
        <p:txBody>
          <a:bodyPr wrap="square" rtlCol="0">
            <a:spAutoFit/>
          </a:bodyPr>
          <a:lstStyle/>
          <a:p>
            <a:r>
              <a:rPr lang="bn-BD" sz="19900" b="1" dirty="0" smtClean="0">
                <a:ln w="9525">
                  <a:solidFill>
                    <a:schemeClr val="bg1"/>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ধন্যবাদ</a:t>
            </a:r>
            <a:endParaRPr lang="en-US" sz="199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02" y="2761397"/>
            <a:ext cx="11581546" cy="3810000"/>
          </a:xfrm>
          <a:prstGeom prst="rect">
            <a:avLst/>
          </a:prstGeom>
        </p:spPr>
      </p:pic>
    </p:spTree>
    <p:extLst>
      <p:ext uri="{BB962C8B-B14F-4D97-AF65-F5344CB8AC3E}">
        <p14:creationId xmlns:p14="http://schemas.microsoft.com/office/powerpoint/2010/main" val="149867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4000">
              <a:srgbClr val="00B050"/>
            </a:gs>
            <a:gs pos="74000">
              <a:schemeClr val="accent1">
                <a:lumMod val="45000"/>
                <a:lumOff val="55000"/>
              </a:schemeClr>
            </a:gs>
            <a:gs pos="47000">
              <a:srgbClr val="00B0F0"/>
            </a:gs>
            <a:gs pos="94000">
              <a:srgbClr val="002060"/>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54182" y="374072"/>
            <a:ext cx="11291454" cy="1123712"/>
          </a:xfrm>
          <a:prstGeom prst="round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6000" smtClean="0">
                <a:solidFill>
                  <a:schemeClr val="tx1"/>
                </a:solidFill>
                <a:latin typeface="NikoshBAN" panose="02000000000000000000" pitchFamily="2" charset="0"/>
                <a:cs typeface="NikoshBAN" panose="02000000000000000000" pitchFamily="2" charset="0"/>
              </a:rPr>
              <a:t>শিক্ষকের পরিচিতি</a:t>
            </a:r>
            <a:endParaRPr lang="en-US" sz="600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997527" y="1884219"/>
            <a:ext cx="4475018" cy="4752109"/>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rgbClr val="0070C0"/>
              </a:solidFill>
              <a:latin typeface="NikoshBAN" panose="02000000000000000000" pitchFamily="2" charset="0"/>
              <a:cs typeface="NikoshBAN" panose="02000000000000000000" pitchFamily="2" charset="0"/>
            </a:endParaRPr>
          </a:p>
          <a:p>
            <a:pPr algn="ctr"/>
            <a:endParaRPr lang="en-US" sz="3200">
              <a:solidFill>
                <a:srgbClr val="0070C0"/>
              </a:solidFill>
              <a:latin typeface="NikoshBAN" panose="02000000000000000000" pitchFamily="2" charset="0"/>
              <a:cs typeface="NikoshBAN" panose="02000000000000000000" pitchFamily="2" charset="0"/>
            </a:endParaRPr>
          </a:p>
          <a:p>
            <a:pPr algn="ctr"/>
            <a:endParaRPr lang="en-US" sz="3200" smtClean="0">
              <a:solidFill>
                <a:srgbClr val="0070C0"/>
              </a:solidFill>
              <a:latin typeface="NikoshBAN" panose="02000000000000000000" pitchFamily="2" charset="0"/>
              <a:cs typeface="NikoshBAN" panose="02000000000000000000" pitchFamily="2" charset="0"/>
            </a:endParaRPr>
          </a:p>
          <a:p>
            <a:pPr algn="ctr"/>
            <a:r>
              <a:rPr lang="en-US" sz="2800" smtClean="0">
                <a:solidFill>
                  <a:srgbClr val="0070C0"/>
                </a:solidFill>
                <a:latin typeface="NikoshBAN" panose="02000000000000000000" pitchFamily="2" charset="0"/>
                <a:cs typeface="NikoshBAN" panose="02000000000000000000" pitchFamily="2" charset="0"/>
              </a:rPr>
              <a:t>মোঃ আশরাফুজ্জামান হানিফ</a:t>
            </a:r>
          </a:p>
          <a:p>
            <a:pPr algn="ctr"/>
            <a:r>
              <a:rPr lang="en-US" sz="2800" smtClean="0">
                <a:solidFill>
                  <a:srgbClr val="0070C0"/>
                </a:solidFill>
                <a:latin typeface="NikoshBAN" panose="02000000000000000000" pitchFamily="2" charset="0"/>
                <a:cs typeface="NikoshBAN" panose="02000000000000000000" pitchFamily="2" charset="0"/>
              </a:rPr>
              <a:t>ট্রেস ইন্সট্রাকটর </a:t>
            </a:r>
            <a:r>
              <a:rPr lang="en-US" sz="2000" smtClean="0">
                <a:solidFill>
                  <a:srgbClr val="0070C0"/>
                </a:solidFill>
                <a:latin typeface="NikoshBAN" panose="02000000000000000000" pitchFamily="2" charset="0"/>
                <a:cs typeface="NikoshBAN" panose="02000000000000000000" pitchFamily="2" charset="0"/>
              </a:rPr>
              <a:t>(কম্পিউটার ও তথ্য প্রযুক্তি)</a:t>
            </a:r>
          </a:p>
          <a:p>
            <a:pPr algn="ctr"/>
            <a:r>
              <a:rPr lang="en-US" sz="2800" smtClean="0">
                <a:solidFill>
                  <a:srgbClr val="0070C0"/>
                </a:solidFill>
                <a:latin typeface="NikoshBAN" panose="02000000000000000000" pitchFamily="2" charset="0"/>
                <a:cs typeface="NikoshBAN" panose="02000000000000000000" pitchFamily="2" charset="0"/>
              </a:rPr>
              <a:t>বড়গাংদিয়া মাধ্যমিক বিদ্যালয়</a:t>
            </a:r>
          </a:p>
          <a:p>
            <a:pPr algn="ctr"/>
            <a:r>
              <a:rPr lang="en-US" sz="2800" smtClean="0">
                <a:solidFill>
                  <a:srgbClr val="0070C0"/>
                </a:solidFill>
                <a:latin typeface="NikoshBAN" panose="02000000000000000000" pitchFamily="2" charset="0"/>
                <a:cs typeface="NikoshBAN" panose="02000000000000000000" pitchFamily="2" charset="0"/>
              </a:rPr>
              <a:t>দৌলতপুর, কুষ্টিয়া।</a:t>
            </a:r>
          </a:p>
          <a:p>
            <a:pPr algn="ctr"/>
            <a:r>
              <a:rPr lang="en-US" sz="2800" smtClean="0">
                <a:solidFill>
                  <a:srgbClr val="0070C0"/>
                </a:solidFill>
                <a:latin typeface="NikoshBAN" panose="02000000000000000000" pitchFamily="2" charset="0"/>
                <a:cs typeface="NikoshBAN" panose="02000000000000000000" pitchFamily="2" charset="0"/>
              </a:rPr>
              <a:t>মোবাইল নং-01734219519</a:t>
            </a:r>
          </a:p>
          <a:p>
            <a:pPr algn="ctr"/>
            <a:r>
              <a:rPr lang="en-US" sz="2800" smtClean="0">
                <a:solidFill>
                  <a:srgbClr val="0070C0"/>
                </a:solidFill>
                <a:latin typeface="Times New Roman" panose="02020603050405020304" pitchFamily="18" charset="0"/>
                <a:cs typeface="Times New Roman" panose="02020603050405020304" pitchFamily="18" charset="0"/>
              </a:rPr>
              <a:t>hanif.rabiul@gmail.com</a:t>
            </a:r>
            <a:endParaRPr lang="en-US" sz="280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618" y="2024743"/>
            <a:ext cx="1634836" cy="16348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6767944" y="1870365"/>
            <a:ext cx="4475018" cy="4752109"/>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rgbClr val="0070C0"/>
              </a:solidFill>
              <a:latin typeface="NikoshBAN" panose="02000000000000000000" pitchFamily="2" charset="0"/>
              <a:cs typeface="NikoshBAN" panose="02000000000000000000" pitchFamily="2" charset="0"/>
            </a:endParaRPr>
          </a:p>
          <a:p>
            <a:pPr algn="ctr"/>
            <a:endParaRPr lang="en-US" sz="3200">
              <a:solidFill>
                <a:srgbClr val="0070C0"/>
              </a:solidFill>
              <a:latin typeface="NikoshBAN" panose="02000000000000000000" pitchFamily="2" charset="0"/>
              <a:cs typeface="NikoshBAN" panose="02000000000000000000" pitchFamily="2" charset="0"/>
            </a:endParaRPr>
          </a:p>
          <a:p>
            <a:pPr algn="ctr"/>
            <a:endParaRPr lang="en-US" sz="3200" smtClean="0">
              <a:solidFill>
                <a:srgbClr val="0070C0"/>
              </a:solidFill>
              <a:latin typeface="NikoshBAN" panose="02000000000000000000" pitchFamily="2" charset="0"/>
              <a:cs typeface="NikoshBAN" panose="02000000000000000000" pitchFamily="2" charset="0"/>
            </a:endParaRPr>
          </a:p>
          <a:p>
            <a:pPr algn="ctr"/>
            <a:endParaRPr lang="en-US" sz="3200" smtClean="0">
              <a:solidFill>
                <a:srgbClr val="0070C0"/>
              </a:solidFill>
              <a:latin typeface="NikoshBAN" panose="02000000000000000000" pitchFamily="2" charset="0"/>
              <a:cs typeface="NikoshBAN" panose="02000000000000000000" pitchFamily="2" charset="0"/>
            </a:endParaRPr>
          </a:p>
          <a:p>
            <a:pPr algn="ctr"/>
            <a:endParaRPr lang="en-US" sz="2800" smtClean="0">
              <a:solidFill>
                <a:srgbClr val="0070C0"/>
              </a:solidFill>
              <a:latin typeface="NikoshBAN" panose="02000000000000000000" pitchFamily="2" charset="0"/>
              <a:cs typeface="NikoshBAN" panose="02000000000000000000" pitchFamily="2" charset="0"/>
            </a:endParaRPr>
          </a:p>
          <a:p>
            <a:pPr algn="ctr"/>
            <a:r>
              <a:rPr lang="en-US" sz="2800" smtClean="0">
                <a:solidFill>
                  <a:srgbClr val="0070C0"/>
                </a:solidFill>
                <a:latin typeface="NikoshBAN" panose="02000000000000000000" pitchFamily="2" charset="0"/>
                <a:cs typeface="NikoshBAN" panose="02000000000000000000" pitchFamily="2" charset="0"/>
              </a:rPr>
              <a:t>শ্রেনীঃ অষ্টম</a:t>
            </a:r>
          </a:p>
          <a:p>
            <a:pPr algn="ctr"/>
            <a:r>
              <a:rPr lang="en-US" sz="2800" smtClean="0">
                <a:solidFill>
                  <a:srgbClr val="0070C0"/>
                </a:solidFill>
                <a:latin typeface="NikoshBAN" panose="02000000000000000000" pitchFamily="2" charset="0"/>
                <a:cs typeface="NikoshBAN" panose="02000000000000000000" pitchFamily="2" charset="0"/>
              </a:rPr>
              <a:t>বিষয়ঃ তথ্য ও যোগাযোগ প্রযুক্তি</a:t>
            </a:r>
          </a:p>
          <a:p>
            <a:pPr algn="ctr"/>
            <a:r>
              <a:rPr lang="en-US" sz="2800" smtClean="0">
                <a:solidFill>
                  <a:srgbClr val="0070C0"/>
                </a:solidFill>
                <a:latin typeface="NikoshBAN" panose="02000000000000000000" pitchFamily="2" charset="0"/>
                <a:cs typeface="NikoshBAN" panose="02000000000000000000" pitchFamily="2" charset="0"/>
              </a:rPr>
              <a:t>অধ্যায়ঃ তৃতীয়</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721" y="1981201"/>
            <a:ext cx="2243788" cy="27867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54263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70" y="1245012"/>
            <a:ext cx="3510663" cy="2194560"/>
          </a:xfrm>
          <a:prstGeom prst="snip2Diag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700" y="3896069"/>
            <a:ext cx="3570552" cy="2194560"/>
          </a:xfrm>
          <a:prstGeom prst="snip2Diag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84" y="3896069"/>
            <a:ext cx="3297836" cy="2194560"/>
          </a:xfrm>
          <a:prstGeom prst="snip2DiagRect">
            <a:avLst/>
          </a:prstGeom>
        </p:spPr>
      </p:pic>
      <p:pic>
        <p:nvPicPr>
          <p:cNvPr id="5" name="Picture 2" descr="C:\Users\G-TECH\Desktop\images.jpg"/>
          <p:cNvPicPr>
            <a:picLocks noChangeAspect="1" noChangeArrowheads="1"/>
          </p:cNvPicPr>
          <p:nvPr/>
        </p:nvPicPr>
        <p:blipFill>
          <a:blip r:embed="rId5"/>
          <a:srcRect/>
          <a:stretch>
            <a:fillRect/>
          </a:stretch>
        </p:blipFill>
        <p:spPr bwMode="auto">
          <a:xfrm>
            <a:off x="8040454" y="1245013"/>
            <a:ext cx="3649709" cy="2194560"/>
          </a:xfrm>
          <a:prstGeom prst="snip2DiagRect">
            <a:avLst/>
          </a:prstGeom>
          <a:noFill/>
        </p:spPr>
      </p:pic>
      <p:pic>
        <p:nvPicPr>
          <p:cNvPr id="2050" name="Picture 2" descr="সাইবার অপরাধ: পুলিশের নতুন &amp;#39;অল উইমেন ইউনিটে&amp;#39; যে অভিযোগ জানাতে পারবে নারীরা  - BBC News বাংলা"/>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781" y="1245012"/>
            <a:ext cx="3901438" cy="2194560"/>
          </a:xfrm>
          <a:prstGeom prst="snip2DiagRect">
            <a:avLst/>
          </a:prstGeom>
          <a:noFill/>
          <a:extLst>
            <a:ext uri="{909E8E84-426E-40DD-AFC4-6F175D3DCCD1}">
              <a14:hiddenFill xmlns:a14="http://schemas.microsoft.com/office/drawing/2010/main">
                <a:solidFill>
                  <a:srgbClr val="FFFFFF"/>
                </a:solidFill>
              </a14:hiddenFill>
            </a:ext>
          </a:extLst>
        </p:spPr>
      </p:pic>
      <p:pic>
        <p:nvPicPr>
          <p:cNvPr id="2052" name="Picture 4" descr="সচেতনতাই সাইবার বুলিং ঠেকানোর মূল অস্ত্র – টেক শহ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0453" y="3896069"/>
            <a:ext cx="3649710" cy="2194560"/>
          </a:xfrm>
          <a:prstGeom prst="snip2DiagRect">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6" name="TextBox 5"/>
          <p:cNvSpPr txBox="1"/>
          <p:nvPr/>
        </p:nvSpPr>
        <p:spPr>
          <a:xfrm>
            <a:off x="2511520" y="6060771"/>
            <a:ext cx="8042035" cy="646331"/>
          </a:xfrm>
          <a:prstGeom prst="rect">
            <a:avLst/>
          </a:prstGeom>
          <a:noFill/>
        </p:spPr>
        <p:txBody>
          <a:bodyPr wrap="square" rtlCol="0">
            <a:spAutoFit/>
          </a:bodyPr>
          <a:lstStyle/>
          <a:p>
            <a:pPr algn="ctr"/>
            <a:r>
              <a:rPr lang="en-US" sz="3600" smtClean="0">
                <a:latin typeface="NikoshBAN" panose="02000000000000000000" pitchFamily="2" charset="0"/>
                <a:cs typeface="NikoshBAN" panose="02000000000000000000" pitchFamily="2" charset="0"/>
              </a:rPr>
              <a:t>ছবিতে প্রদর্শনকৃত অপরাধ গুলোর নাম কি?</a:t>
            </a:r>
            <a:endParaRPr lang="en-US" sz="3600">
              <a:latin typeface="NikoshBAN" panose="02000000000000000000" pitchFamily="2" charset="0"/>
              <a:cs typeface="NikoshBAN" panose="02000000000000000000" pitchFamily="2" charset="0"/>
            </a:endParaRPr>
          </a:p>
        </p:txBody>
      </p:sp>
      <p:sp>
        <p:nvSpPr>
          <p:cNvPr id="10" name="TextBox 9"/>
          <p:cNvSpPr txBox="1"/>
          <p:nvPr/>
        </p:nvSpPr>
        <p:spPr>
          <a:xfrm>
            <a:off x="271470" y="203740"/>
            <a:ext cx="11671148"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5400" b="1" smtClean="0">
                <a:latin typeface="NikoshBAN" panose="02000000000000000000" pitchFamily="2" charset="0"/>
                <a:cs typeface="NikoshBAN" panose="02000000000000000000" pitchFamily="2" charset="0"/>
              </a:rPr>
              <a:t>সাইবার অপরাধ</a:t>
            </a:r>
            <a:endParaRPr lang="en-US" sz="5400" b="1">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95815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500" fill="hold"/>
                                        <p:tgtEl>
                                          <p:spTgt spid="2050"/>
                                        </p:tgtEl>
                                        <p:attrNameLst>
                                          <p:attrName>ppt_w</p:attrName>
                                        </p:attrNameLst>
                                      </p:cBhvr>
                                      <p:tavLst>
                                        <p:tav tm="0">
                                          <p:val>
                                            <p:fltVal val="0"/>
                                          </p:val>
                                        </p:tav>
                                        <p:tav tm="100000">
                                          <p:val>
                                            <p:strVal val="#ppt_w"/>
                                          </p:val>
                                        </p:tav>
                                      </p:tavLst>
                                    </p:anim>
                                    <p:anim calcmode="lin" valueType="num">
                                      <p:cBhvr>
                                        <p:cTn id="27" dur="500" fill="hold"/>
                                        <p:tgtEl>
                                          <p:spTgt spid="2050"/>
                                        </p:tgtEl>
                                        <p:attrNameLst>
                                          <p:attrName>ppt_h</p:attrName>
                                        </p:attrNameLst>
                                      </p:cBhvr>
                                      <p:tavLst>
                                        <p:tav tm="0">
                                          <p:val>
                                            <p:fltVal val="0"/>
                                          </p:val>
                                        </p:tav>
                                        <p:tav tm="100000">
                                          <p:val>
                                            <p:strVal val="#ppt_h"/>
                                          </p:val>
                                        </p:tav>
                                      </p:tavLst>
                                    </p:anim>
                                    <p:animEffect transition="in" filter="fade">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nodeType="with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p:cTn id="43" dur="500" fill="hold"/>
                                        <p:tgtEl>
                                          <p:spTgt spid="2052"/>
                                        </p:tgtEl>
                                        <p:attrNameLst>
                                          <p:attrName>ppt_w</p:attrName>
                                        </p:attrNameLst>
                                      </p:cBhvr>
                                      <p:tavLst>
                                        <p:tav tm="0">
                                          <p:val>
                                            <p:fltVal val="0"/>
                                          </p:val>
                                        </p:tav>
                                        <p:tav tm="100000">
                                          <p:val>
                                            <p:strVal val="#ppt_w"/>
                                          </p:val>
                                        </p:tav>
                                      </p:tavLst>
                                    </p:anim>
                                    <p:anim calcmode="lin" valueType="num">
                                      <p:cBhvr>
                                        <p:cTn id="44" dur="500" fill="hold"/>
                                        <p:tgtEl>
                                          <p:spTgt spid="2052"/>
                                        </p:tgtEl>
                                        <p:attrNameLst>
                                          <p:attrName>ppt_h</p:attrName>
                                        </p:attrNameLst>
                                      </p:cBhvr>
                                      <p:tavLst>
                                        <p:tav tm="0">
                                          <p:val>
                                            <p:fltVal val="0"/>
                                          </p:val>
                                        </p:tav>
                                        <p:tav tm="100000">
                                          <p:val>
                                            <p:strVal val="#ppt_h"/>
                                          </p:val>
                                        </p:tav>
                                      </p:tavLst>
                                    </p:anim>
                                    <p:animEffect transition="in" filter="fade">
                                      <p:cBhvr>
                                        <p:cTn id="45" dur="500"/>
                                        <p:tgtEl>
                                          <p:spTgt spid="2052"/>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ssolv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690701" y="645125"/>
            <a:ext cx="6865257" cy="923330"/>
          </a:xfrm>
          <a:prstGeom prst="rect">
            <a:avLst/>
          </a:prstGeom>
          <a:noFill/>
        </p:spPr>
        <p:txBody>
          <a:bodyPr wrap="square" rtlCol="0">
            <a:spAutoFit/>
          </a:bodyPr>
          <a:lstStyle/>
          <a:p>
            <a:r>
              <a:rPr lang="bn-BD" sz="5400" b="1" dirty="0" smtClean="0">
                <a:solidFill>
                  <a:srgbClr val="002060"/>
                </a:solidFill>
                <a:latin typeface="NikoshBAN" panose="02000000000000000000" pitchFamily="2" charset="0"/>
                <a:cs typeface="NikoshBAN" panose="02000000000000000000" pitchFamily="2" charset="0"/>
              </a:rPr>
              <a:t>আমাদের আজকের পাঠ......</a:t>
            </a:r>
            <a:endParaRPr lang="en-US" sz="5400" b="1" dirty="0">
              <a:solidFill>
                <a:srgbClr val="002060"/>
              </a:solidFill>
              <a:latin typeface="NikoshBAN" panose="02000000000000000000" pitchFamily="2" charset="0"/>
              <a:cs typeface="NikoshBAN" panose="02000000000000000000" pitchFamily="2" charset="0"/>
            </a:endParaRPr>
          </a:p>
        </p:txBody>
      </p:sp>
      <p:sp>
        <p:nvSpPr>
          <p:cNvPr id="3" name="Rectangle 2"/>
          <p:cNvSpPr/>
          <p:nvPr/>
        </p:nvSpPr>
        <p:spPr>
          <a:xfrm>
            <a:off x="4123329" y="1568455"/>
            <a:ext cx="6430779" cy="906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u="sng" dirty="0" smtClean="0">
                <a:ln w="12700">
                  <a:solidFill>
                    <a:srgbClr val="7030A0"/>
                  </a:solidFill>
                  <a:prstDash val="solid"/>
                </a:ln>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সাইবার অপরাধ</a:t>
            </a:r>
            <a:endParaRPr lang="en-US" sz="8800" b="1" u="sng" dirty="0">
              <a:ln w="12700">
                <a:solidFill>
                  <a:srgbClr val="7030A0"/>
                </a:solidFill>
                <a:prstDash val="solid"/>
              </a:ln>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2" descr="সাইবার অপরাধ রোধে চাই সামা‌জিক সচেতন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833" y="2634368"/>
            <a:ext cx="803048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02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par>
                                <p:cTn id="20" presetID="25"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4000">
              <a:srgbClr val="00B050"/>
            </a:gs>
            <a:gs pos="74000">
              <a:schemeClr val="accent1">
                <a:lumMod val="45000"/>
                <a:lumOff val="55000"/>
              </a:schemeClr>
            </a:gs>
            <a:gs pos="47000">
              <a:srgbClr val="00B0F0"/>
            </a:gs>
            <a:gs pos="94000">
              <a:srgbClr val="002060"/>
            </a:gs>
          </a:gsLst>
          <a:lin ang="5400000" scaled="1"/>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2844800" y="3764904"/>
            <a:ext cx="8344392" cy="19930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BD" altLang="en-US" sz="3200" dirty="0">
                <a:latin typeface="NikoshBAN" panose="02000000000000000000" pitchFamily="2" charset="0"/>
                <a:cs typeface="NikoshBAN" panose="02000000000000000000" pitchFamily="2" charset="0"/>
              </a:rPr>
              <a:t>১। </a:t>
            </a:r>
            <a:r>
              <a:rPr lang="bn-BD" sz="3200" dirty="0">
                <a:latin typeface="NikoshBAN" panose="02000000000000000000" pitchFamily="2" charset="0"/>
                <a:cs typeface="NikoshBAN" panose="02000000000000000000" pitchFamily="2" charset="0"/>
              </a:rPr>
              <a:t>সাইবার অপরাধ কী তা বলতে পারবে</a:t>
            </a:r>
            <a:r>
              <a:rPr lang="en-US" sz="3200" dirty="0">
                <a:latin typeface="NikoshBAN" panose="02000000000000000000" pitchFamily="2" charset="0"/>
                <a:cs typeface="NikoshBAN" panose="02000000000000000000" pitchFamily="2" charset="0"/>
              </a:rPr>
              <a:t>;</a:t>
            </a:r>
            <a:endParaRPr lang="bn-BD" sz="3200" dirty="0">
              <a:latin typeface="NikoshBAN" panose="02000000000000000000" pitchFamily="2" charset="0"/>
              <a:cs typeface="NikoshBAN" panose="02000000000000000000" pitchFamily="2" charset="0"/>
            </a:endParaRPr>
          </a:p>
          <a:p>
            <a:pPr marL="0" indent="0">
              <a:buNone/>
            </a:pPr>
            <a:r>
              <a:rPr lang="bn-BD" altLang="en-US" sz="3200" dirty="0" smtClean="0">
                <a:latin typeface="NikoshBAN" panose="02000000000000000000" pitchFamily="2" charset="0"/>
                <a:cs typeface="NikoshBAN" panose="02000000000000000000" pitchFamily="2" charset="0"/>
              </a:rPr>
              <a:t>২</a:t>
            </a:r>
            <a:r>
              <a:rPr lang="bn-IN" altLang="en-US" sz="3200" dirty="0" smtClean="0">
                <a:latin typeface="NikoshBAN" panose="02000000000000000000" pitchFamily="2" charset="0"/>
                <a:cs typeface="NikoshBAN" panose="02000000000000000000" pitchFamily="2" charset="0"/>
              </a:rPr>
              <a:t>।</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ঘটে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যাওয়া</a:t>
            </a:r>
            <a:r>
              <a:rPr lang="en-US" sz="3200" dirty="0">
                <a:latin typeface="NikoshBAN" pitchFamily="2" charset="0"/>
                <a:cs typeface="NikoshBAN" pitchFamily="2" charset="0"/>
              </a:rPr>
              <a:t> </a:t>
            </a:r>
            <a:r>
              <a:rPr lang="bn-BD" sz="3200" dirty="0" smtClean="0">
                <a:latin typeface="NikoshBAN" pitchFamily="2" charset="0"/>
                <a:cs typeface="NikoshBAN" pitchFamily="2" charset="0"/>
              </a:rPr>
              <a:t>কয়েকটি </a:t>
            </a:r>
            <a:r>
              <a:rPr lang="en-US" sz="3200" dirty="0" err="1" smtClean="0">
                <a:latin typeface="NikoshBAN" pitchFamily="2" charset="0"/>
                <a:cs typeface="NikoshBAN" pitchFamily="2" charset="0"/>
              </a:rPr>
              <a:t>সাইবার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অপরাধ এর উল্লেখ করতে পারবে;</a:t>
            </a:r>
          </a:p>
          <a:p>
            <a:pPr marL="0" indent="0">
              <a:buNone/>
            </a:pPr>
            <a:r>
              <a:rPr lang="bn-BD" altLang="en-US" sz="3200" dirty="0">
                <a:latin typeface="NikoshBAN" panose="02000000000000000000" pitchFamily="2" charset="0"/>
                <a:cs typeface="NikoshBAN" panose="02000000000000000000" pitchFamily="2" charset="0"/>
              </a:rPr>
              <a:t>৩। </a:t>
            </a:r>
            <a:r>
              <a:rPr lang="bn-BD" sz="3200" dirty="0">
                <a:latin typeface="NikoshBAN" panose="02000000000000000000" pitchFamily="2" charset="0"/>
                <a:cs typeface="NikoshBAN" panose="02000000000000000000" pitchFamily="2" charset="0"/>
              </a:rPr>
              <a:t>সাইবার অপরা</a:t>
            </a:r>
            <a:r>
              <a:rPr lang="bn-IN" sz="3200" dirty="0">
                <a:latin typeface="NikoshBAN" panose="02000000000000000000" pitchFamily="2" charset="0"/>
                <a:cs typeface="NikoshBAN" panose="02000000000000000000" pitchFamily="2" charset="0"/>
              </a:rPr>
              <a:t>ধের প্রকৃতি</a:t>
            </a:r>
            <a:r>
              <a:rPr lang="bn-BD" sz="3200" dirty="0">
                <a:latin typeface="NikoshBAN" panose="02000000000000000000" pitchFamily="2" charset="0"/>
                <a:cs typeface="NikoshBAN" panose="02000000000000000000" pitchFamily="2" charset="0"/>
              </a:rPr>
              <a:t> </a:t>
            </a:r>
            <a:r>
              <a:rPr lang="bn-BD" altLang="en-US" sz="3200" dirty="0" smtClean="0">
                <a:latin typeface="NikoshBAN" panose="02000000000000000000" pitchFamily="2" charset="0"/>
                <a:cs typeface="NikoshBAN" panose="02000000000000000000" pitchFamily="2" charset="0"/>
              </a:rPr>
              <a:t>বর্ণনা </a:t>
            </a:r>
            <a:r>
              <a:rPr lang="bn-BD" altLang="en-US" sz="3200" dirty="0">
                <a:latin typeface="NikoshBAN" panose="02000000000000000000" pitchFamily="2" charset="0"/>
                <a:cs typeface="NikoshBAN" panose="02000000000000000000" pitchFamily="2" charset="0"/>
              </a:rPr>
              <a:t>করতে </a:t>
            </a:r>
            <a:r>
              <a:rPr lang="bn-BD" altLang="en-US" sz="3200" dirty="0" smtClean="0">
                <a:latin typeface="NikoshBAN" panose="02000000000000000000" pitchFamily="2" charset="0"/>
                <a:cs typeface="NikoshBAN" panose="02000000000000000000" pitchFamily="2" charset="0"/>
              </a:rPr>
              <a:t>পারবে</a:t>
            </a:r>
            <a:r>
              <a:rPr lang="bn-BD" altLang="en-US" sz="3200" dirty="0">
                <a:latin typeface="NikoshBAN" panose="02000000000000000000" pitchFamily="2" charset="0"/>
                <a:cs typeface="NikoshBAN" panose="02000000000000000000" pitchFamily="2" charset="0"/>
              </a:rPr>
              <a:t>।</a:t>
            </a:r>
          </a:p>
        </p:txBody>
      </p:sp>
      <p:sp>
        <p:nvSpPr>
          <p:cNvPr id="4" name="Rectangle 3"/>
          <p:cNvSpPr/>
          <p:nvPr/>
        </p:nvSpPr>
        <p:spPr>
          <a:xfrm>
            <a:off x="1944298" y="2509455"/>
            <a:ext cx="4596130" cy="707886"/>
          </a:xfrm>
          <a:prstGeom prst="rect">
            <a:avLst/>
          </a:prstGeom>
        </p:spPr>
        <p:txBody>
          <a:bodyPr wrap="none">
            <a:spAutoFit/>
          </a:bodyPr>
          <a:lstStyle/>
          <a:p>
            <a:pPr>
              <a:buNone/>
            </a:pPr>
            <a:r>
              <a:rPr lang="en-US" sz="4000" dirty="0" err="1">
                <a:solidFill>
                  <a:srgbClr val="7030A0"/>
                </a:solidFill>
                <a:latin typeface="NikoshBAN" pitchFamily="2" charset="0"/>
                <a:cs typeface="NikoshBAN" pitchFamily="2" charset="0"/>
              </a:rPr>
              <a:t>এই</a:t>
            </a:r>
            <a:r>
              <a:rPr lang="en-US" sz="4000" dirty="0">
                <a:solidFill>
                  <a:srgbClr val="7030A0"/>
                </a:solidFill>
                <a:latin typeface="NikoshBAN" pitchFamily="2" charset="0"/>
                <a:cs typeface="NikoshBAN" pitchFamily="2" charset="0"/>
              </a:rPr>
              <a:t> </a:t>
            </a:r>
            <a:r>
              <a:rPr lang="en-US" sz="4000" dirty="0" err="1">
                <a:solidFill>
                  <a:srgbClr val="7030A0"/>
                </a:solidFill>
                <a:latin typeface="NikoshBAN" pitchFamily="2" charset="0"/>
                <a:cs typeface="NikoshBAN" pitchFamily="2" charset="0"/>
              </a:rPr>
              <a:t>পাঠ</a:t>
            </a:r>
            <a:r>
              <a:rPr lang="en-US" sz="4000" dirty="0">
                <a:solidFill>
                  <a:srgbClr val="7030A0"/>
                </a:solidFill>
                <a:latin typeface="NikoshBAN" pitchFamily="2" charset="0"/>
                <a:cs typeface="NikoshBAN" pitchFamily="2" charset="0"/>
              </a:rPr>
              <a:t> </a:t>
            </a:r>
            <a:r>
              <a:rPr lang="en-US" sz="4000" dirty="0" err="1">
                <a:solidFill>
                  <a:srgbClr val="7030A0"/>
                </a:solidFill>
                <a:latin typeface="NikoshBAN" pitchFamily="2" charset="0"/>
                <a:cs typeface="NikoshBAN" pitchFamily="2" charset="0"/>
              </a:rPr>
              <a:t>শেষে</a:t>
            </a:r>
            <a:r>
              <a:rPr lang="en-US" sz="4000" dirty="0">
                <a:solidFill>
                  <a:srgbClr val="7030A0"/>
                </a:solidFill>
                <a:latin typeface="NikoshBAN" pitchFamily="2" charset="0"/>
                <a:cs typeface="NikoshBAN" pitchFamily="2" charset="0"/>
              </a:rPr>
              <a:t> </a:t>
            </a:r>
            <a:r>
              <a:rPr lang="en-US" sz="4000" err="1">
                <a:solidFill>
                  <a:srgbClr val="7030A0"/>
                </a:solidFill>
                <a:latin typeface="NikoshBAN" pitchFamily="2" charset="0"/>
                <a:cs typeface="NikoshBAN" pitchFamily="2" charset="0"/>
              </a:rPr>
              <a:t>শিক্ষার্থীরা</a:t>
            </a:r>
            <a:r>
              <a:rPr lang="en-US" sz="4000" smtClean="0">
                <a:solidFill>
                  <a:srgbClr val="7030A0"/>
                </a:solidFill>
                <a:latin typeface="NikoshBAN" pitchFamily="2" charset="0"/>
                <a:cs typeface="NikoshBAN" pitchFamily="2" charset="0"/>
              </a:rPr>
              <a:t>…</a:t>
            </a:r>
            <a:endParaRPr lang="en-US" sz="4000" dirty="0">
              <a:solidFill>
                <a:srgbClr val="7030A0"/>
              </a:solidFill>
              <a:latin typeface="NikoshBAN" pitchFamily="2" charset="0"/>
              <a:cs typeface="NikoshBAN" pitchFamily="2" charset="0"/>
            </a:endParaRPr>
          </a:p>
        </p:txBody>
      </p:sp>
      <p:grpSp>
        <p:nvGrpSpPr>
          <p:cNvPr id="9" name="Group 8"/>
          <p:cNvGrpSpPr/>
          <p:nvPr/>
        </p:nvGrpSpPr>
        <p:grpSpPr>
          <a:xfrm>
            <a:off x="4725984" y="744333"/>
            <a:ext cx="2291012" cy="1631216"/>
            <a:chOff x="4725984" y="744333"/>
            <a:chExt cx="2291012" cy="1631216"/>
          </a:xfrm>
        </p:grpSpPr>
        <p:sp>
          <p:nvSpPr>
            <p:cNvPr id="5" name="Rectangle 4"/>
            <p:cNvSpPr/>
            <p:nvPr/>
          </p:nvSpPr>
          <p:spPr>
            <a:xfrm rot="1207886">
              <a:off x="4725984" y="744333"/>
              <a:ext cx="2291012" cy="1631216"/>
            </a:xfrm>
            <a:prstGeom prst="rect">
              <a:avLst/>
            </a:prstGeom>
          </p:spPr>
          <p:txBody>
            <a:bodyPr wrap="none">
              <a:prstTxWarp prst="textArchUp">
                <a:avLst/>
              </a:prstTxWarp>
              <a:spAutoFit/>
            </a:bodyPr>
            <a:lstStyle/>
            <a:p>
              <a:pPr>
                <a:buNone/>
              </a:pPr>
              <a:r>
                <a:rPr lang="en-US" sz="5400" b="1" u="sng" smtClean="0">
                  <a:solidFill>
                    <a:srgbClr val="C00000"/>
                  </a:solidFill>
                  <a:latin typeface="NikoshBAN" pitchFamily="2" charset="0"/>
                  <a:cs typeface="NikoshBAN" pitchFamily="2" charset="0"/>
                </a:rPr>
                <a:t>শিখন ফল</a:t>
              </a:r>
              <a:endParaRPr lang="en-US" sz="5400" b="1" u="sng" dirty="0">
                <a:solidFill>
                  <a:srgbClr val="C00000"/>
                </a:solidFill>
                <a:latin typeface="NikoshBAN" pitchFamily="2" charset="0"/>
                <a:cs typeface="NikoshBAN"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780826">
              <a:off x="5094514" y="879090"/>
              <a:ext cx="1082097" cy="780468"/>
            </a:xfrm>
            <a:prstGeom prst="rect">
              <a:avLst/>
            </a:prstGeom>
          </p:spPr>
        </p:pic>
      </p:grpSp>
    </p:spTree>
    <p:extLst>
      <p:ext uri="{BB962C8B-B14F-4D97-AF65-F5344CB8AC3E}">
        <p14:creationId xmlns:p14="http://schemas.microsoft.com/office/powerpoint/2010/main" val="20589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4000">
              <a:srgbClr val="00B050"/>
            </a:gs>
            <a:gs pos="74000">
              <a:schemeClr val="accent1">
                <a:lumMod val="45000"/>
                <a:lumOff val="55000"/>
              </a:schemeClr>
            </a:gs>
            <a:gs pos="47000">
              <a:srgbClr val="00B0F0"/>
            </a:gs>
            <a:gs pos="94000">
              <a:srgbClr val="002060"/>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662519" y="1670112"/>
            <a:ext cx="5915192" cy="3785652"/>
          </a:xfrm>
          <a:prstGeom prst="rect">
            <a:avLst/>
          </a:prstGeom>
          <a:noFill/>
        </p:spPr>
        <p:txBody>
          <a:bodyPr wrap="square" rtlCol="0">
            <a:spAutoFit/>
          </a:bodyPr>
          <a:lstStyle/>
          <a:p>
            <a:pPr algn="just"/>
            <a:r>
              <a:rPr lang="en-US" sz="4800" dirty="0" err="1" smtClean="0">
                <a:solidFill>
                  <a:srgbClr val="002060"/>
                </a:solidFill>
                <a:latin typeface="NikoshBAN" pitchFamily="2" charset="0"/>
                <a:cs typeface="NikoshBAN" pitchFamily="2" charset="0"/>
              </a:rPr>
              <a:t>ইন্টারনেট</a:t>
            </a:r>
            <a:r>
              <a:rPr lang="en-US" sz="4800" dirty="0" smtClean="0">
                <a:solidFill>
                  <a:srgbClr val="002060"/>
                </a:solidFill>
                <a:latin typeface="NikoshBAN" pitchFamily="2" charset="0"/>
                <a:cs typeface="NikoshBAN" pitchFamily="2" charset="0"/>
              </a:rPr>
              <a:t> ও </a:t>
            </a:r>
            <a:r>
              <a:rPr lang="en-US" sz="4800" dirty="0" err="1" smtClean="0">
                <a:solidFill>
                  <a:srgbClr val="002060"/>
                </a:solidFill>
                <a:latin typeface="NikoshBAN" pitchFamily="2" charset="0"/>
                <a:cs typeface="NikoshBAN" pitchFamily="2" charset="0"/>
              </a:rPr>
              <a:t>তথ্য</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প্রযুক্তি</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ব্যবহার</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করে</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মানুষ</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যে</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সকল</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অপরাধ</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সংগঠিত</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করছে</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তাকে</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সাইবার</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ক্রাইম</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বা</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সাইবার</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অপরাধ</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বলে</a:t>
            </a:r>
            <a:r>
              <a:rPr lang="en-US" sz="4800" dirty="0" smtClean="0">
                <a:solidFill>
                  <a:srgbClr val="002060"/>
                </a:solidFill>
                <a:latin typeface="NikoshBAN" pitchFamily="2" charset="0"/>
                <a:cs typeface="NikoshBAN" pitchFamily="2" charset="0"/>
              </a:rPr>
              <a:t>।</a:t>
            </a:r>
            <a:endParaRPr lang="en-US" sz="4800" dirty="0">
              <a:solidFill>
                <a:srgbClr val="002060"/>
              </a:solidFill>
              <a:latin typeface="NikoshBAN" pitchFamily="2" charset="0"/>
              <a:cs typeface="NikoshBAN" pitchFamily="2" charset="0"/>
            </a:endParaRPr>
          </a:p>
        </p:txBody>
      </p:sp>
      <p:sp>
        <p:nvSpPr>
          <p:cNvPr id="3" name="Rectangle 2"/>
          <p:cNvSpPr/>
          <p:nvPr/>
        </p:nvSpPr>
        <p:spPr>
          <a:xfrm>
            <a:off x="3840204" y="380554"/>
            <a:ext cx="4387740" cy="110799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6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সাইবার</a:t>
            </a:r>
            <a:r>
              <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অপরাধ</a:t>
            </a:r>
            <a:r>
              <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6600" dirty="0">
              <a:ln w="0"/>
              <a:solidFill>
                <a:schemeClr val="tx1"/>
              </a:solidFill>
              <a:effectLst>
                <a:outerShdw blurRad="38100" dist="19050" dir="2700000" algn="tl" rotWithShape="0">
                  <a:schemeClr val="dk1">
                    <a:alpha val="40000"/>
                  </a:schemeClr>
                </a:outerShdw>
              </a:effectLst>
            </a:endParaRPr>
          </a:p>
        </p:txBody>
      </p:sp>
      <p:pic>
        <p:nvPicPr>
          <p:cNvPr id="6146" name="Picture 2" descr="সাইবার অপরাধ রোধে সমন্বিত হস্তক্ষেপ দরকার – শেয়ার বি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61" y="1670112"/>
            <a:ext cx="4993201"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32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4000">
              <a:srgbClr val="00B050"/>
            </a:gs>
            <a:gs pos="74000">
              <a:schemeClr val="accent1">
                <a:lumMod val="45000"/>
                <a:lumOff val="55000"/>
              </a:schemeClr>
            </a:gs>
            <a:gs pos="47000">
              <a:srgbClr val="00B0F0"/>
            </a:gs>
            <a:gs pos="94000">
              <a:srgbClr val="002060"/>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543865" y="1544379"/>
            <a:ext cx="6901390" cy="4524315"/>
          </a:xfrm>
          <a:prstGeom prst="rect">
            <a:avLst/>
          </a:prstGeom>
        </p:spPr>
        <p:txBody>
          <a:bodyPr wrap="square">
            <a:spAutoFit/>
          </a:bodyPr>
          <a:lstStyle/>
          <a:p>
            <a:pPr algn="just"/>
            <a:r>
              <a:rPr lang="as-IN" sz="3600" dirty="0">
                <a:solidFill>
                  <a:srgbClr val="002060"/>
                </a:solidFill>
                <a:latin typeface="NikoshBAN" panose="02000000000000000000" pitchFamily="2" charset="0"/>
                <a:cs typeface="NikoshBAN" panose="02000000000000000000" pitchFamily="2" charset="0"/>
              </a:rPr>
              <a:t>ফেসবুকে বা কোনো গণমাধ্যমে কাউকে নিয়ে মানহানিকর বা বিভ্রান্তিমূলক কিছু পোস্ট করলে, ছবি বা ভিডিও আপলোড করলে, কারও নামে অ্যাকাউন্ট খুলে বিভ্রান্তমূলক পোস্ট দিলে, কোনো স্ট্যাটাস দিলে কিংবা শেয়ার বা লাইক দিলেও সাইবার অপরাধ হতে পারে। এ ছাড়া অনলাইনে যেকোনো অপরাধমূলক কর্মকাণ্ডে জড়িত হলে তা-ও সাইবার অপরাধ</a:t>
            </a:r>
            <a:r>
              <a:rPr lang="bn-IN" sz="3600" dirty="0">
                <a:solidFill>
                  <a:srgbClr val="002060"/>
                </a:solidFill>
                <a:latin typeface="NikoshBAN" panose="02000000000000000000" pitchFamily="2" charset="0"/>
                <a:cs typeface="NikoshBAN" panose="02000000000000000000" pitchFamily="2" charset="0"/>
              </a:rPr>
              <a:t>।</a:t>
            </a:r>
            <a:endParaRPr lang="en-US" sz="36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76" y="3806537"/>
            <a:ext cx="3541276" cy="2634921"/>
          </a:xfrm>
          <a:prstGeom prst="rect">
            <a:avLst/>
          </a:prstGeom>
        </p:spPr>
      </p:pic>
      <p:sp>
        <p:nvSpPr>
          <p:cNvPr id="5" name="AutoShape 2" descr="বাংলাদেশে সাইবার অপরাধের প্রধান শিকার নারী | আলাপ | DW | 04.04.2016"/>
          <p:cNvSpPr>
            <a:spLocks noChangeAspect="1" noChangeArrowheads="1"/>
          </p:cNvSpPr>
          <p:nvPr/>
        </p:nvSpPr>
        <p:spPr bwMode="auto">
          <a:xfrm>
            <a:off x="3206825" y="18109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বাংলাদেশে সাইবার অপরাধের প্রধান শিকার নারী | আলাপ | DW | 04.04.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76" y="729858"/>
            <a:ext cx="3541276" cy="24669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87983" y="436383"/>
            <a:ext cx="4387740" cy="1107996"/>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p>
            <a:r>
              <a:rPr lang="en-US" sz="6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সাইবার</a:t>
            </a:r>
            <a:r>
              <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অপরাধ</a:t>
            </a:r>
            <a:r>
              <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6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540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animEffect transition="in" filter="fade">
                                      <p:cBhvr>
                                        <p:cTn id="9" dur="500"/>
                                        <p:tgtEl>
                                          <p:spTgt spid="717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4000">
              <a:srgbClr val="00B050"/>
            </a:gs>
            <a:gs pos="74000">
              <a:schemeClr val="accent1">
                <a:lumMod val="45000"/>
                <a:lumOff val="55000"/>
              </a:schemeClr>
            </a:gs>
            <a:gs pos="47000">
              <a:srgbClr val="00B0F0"/>
            </a:gs>
            <a:gs pos="94000">
              <a:srgbClr val="002060"/>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388845" y="351977"/>
            <a:ext cx="3047629" cy="1107996"/>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p>
            <a:r>
              <a:rPr lang="en-US" sz="660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66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3277497" y="3925171"/>
            <a:ext cx="5506636" cy="1107996"/>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n-US" sz="6600" dirty="0" err="1" smtClean="0">
                <a:ln w="0">
                  <a:no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সাইবার</a:t>
            </a:r>
            <a:r>
              <a:rPr lang="en-US" sz="6600" dirty="0" smtClean="0">
                <a:ln w="0">
                  <a:no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dirty="0" err="1" smtClean="0">
                <a:ln w="0">
                  <a:no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অপরাধ</a:t>
            </a:r>
            <a:r>
              <a:rPr lang="en-US" sz="6600" dirty="0" smtClean="0">
                <a:ln w="0">
                  <a:no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dirty="0" err="1" smtClean="0">
                <a:ln w="0">
                  <a:no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a:t>
            </a:r>
            <a:r>
              <a:rPr lang="en-US" sz="6600" dirty="0" smtClean="0">
                <a:ln w="0">
                  <a:no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6600" dirty="0">
              <a:ln w="0">
                <a:noFill/>
              </a:ln>
              <a:solidFill>
                <a:schemeClr val="tx1"/>
              </a:solidFill>
              <a:effectLst>
                <a:outerShdw blurRad="38100" dist="19050" dir="2700000" algn="tl" rotWithShape="0">
                  <a:schemeClr val="dk1">
                    <a:alpha val="40000"/>
                  </a:schemeClr>
                </a:outerShdw>
              </a:effectLst>
            </a:endParaRPr>
          </a:p>
        </p:txBody>
      </p:sp>
      <p:sp>
        <p:nvSpPr>
          <p:cNvPr id="4" name="Teardrop 3"/>
          <p:cNvSpPr/>
          <p:nvPr/>
        </p:nvSpPr>
        <p:spPr>
          <a:xfrm rot="2393760">
            <a:off x="2092023" y="4009435"/>
            <a:ext cx="984739" cy="939469"/>
          </a:xfrm>
          <a:prstGeom prst="teardrop">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009" y="1667746"/>
            <a:ext cx="2019300" cy="2257425"/>
          </a:xfrm>
          <a:prstGeom prst="rect">
            <a:avLst/>
          </a:prstGeom>
        </p:spPr>
      </p:pic>
    </p:spTree>
    <p:extLst>
      <p:ext uri="{BB962C8B-B14F-4D97-AF65-F5344CB8AC3E}">
        <p14:creationId xmlns:p14="http://schemas.microsoft.com/office/powerpoint/2010/main" val="4527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4000">
              <a:srgbClr val="00B050"/>
            </a:gs>
            <a:gs pos="74000">
              <a:schemeClr val="accent1">
                <a:lumMod val="45000"/>
                <a:lumOff val="55000"/>
              </a:schemeClr>
            </a:gs>
            <a:gs pos="47000">
              <a:srgbClr val="00B0F0"/>
            </a:gs>
            <a:gs pos="94000">
              <a:srgbClr val="002060"/>
            </a:gs>
          </a:gsLst>
          <a:lin ang="5400000" scaled="1"/>
        </a:gradFill>
        <a:effectLst/>
      </p:bgPr>
    </p:bg>
    <p:spTree>
      <p:nvGrpSpPr>
        <p:cNvPr id="1" name=""/>
        <p:cNvGrpSpPr/>
        <p:nvPr/>
      </p:nvGrpSpPr>
      <p:grpSpPr>
        <a:xfrm>
          <a:off x="0" y="0"/>
          <a:ext cx="0" cy="0"/>
          <a:chOff x="0" y="0"/>
          <a:chExt cx="0" cy="0"/>
        </a:xfrm>
      </p:grpSpPr>
      <p:pic>
        <p:nvPicPr>
          <p:cNvPr id="2" name="Picture 1" descr="E:\MOTIAR\Motiar D. Content\Class Viii\Picture\পাট ১৯\2.jpg"/>
          <p:cNvPicPr>
            <a:picLocks noChangeAspect="1" noChangeArrowheads="1"/>
          </p:cNvPicPr>
          <p:nvPr/>
        </p:nvPicPr>
        <p:blipFill>
          <a:blip r:embed="rId2"/>
          <a:srcRect/>
          <a:stretch>
            <a:fillRect/>
          </a:stretch>
        </p:blipFill>
        <p:spPr bwMode="auto">
          <a:xfrm>
            <a:off x="1297445" y="1349891"/>
            <a:ext cx="3478628" cy="2301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357964" y="1683517"/>
            <a:ext cx="4300093" cy="1761615"/>
          </a:xfrm>
          <a:prstGeom prst="rect">
            <a:avLst/>
          </a:prstGeom>
          <a:ln/>
        </p:spPr>
        <p:style>
          <a:lnRef idx="2">
            <a:schemeClr val="accent1"/>
          </a:lnRef>
          <a:fillRef idx="1">
            <a:schemeClr val="lt1"/>
          </a:fillRef>
          <a:effectRef idx="0">
            <a:schemeClr val="accent1"/>
          </a:effectRef>
          <a:fontRef idx="minor">
            <a:schemeClr val="dk1"/>
          </a:fontRef>
        </p:style>
        <p:txBody>
          <a:bodyPr wrap="square" lIns="98659" tIns="49329" rIns="98659" bIns="49329" rtlCol="0">
            <a:spAutoFit/>
          </a:bodyPr>
          <a:lstStyle/>
          <a:p>
            <a:pPr algn="ctr"/>
            <a:r>
              <a:rPr lang="en-US" sz="3600" b="1" dirty="0">
                <a:solidFill>
                  <a:schemeClr val="tx1"/>
                </a:solidFill>
                <a:latin typeface="Nikosh" pitchFamily="2" charset="0"/>
                <a:cs typeface="Nikosh" pitchFamily="2" charset="0"/>
              </a:rPr>
              <a:t>২০১২ </a:t>
            </a:r>
            <a:r>
              <a:rPr lang="en-US" sz="3600" b="1" dirty="0" err="1">
                <a:solidFill>
                  <a:schemeClr val="tx1"/>
                </a:solidFill>
                <a:latin typeface="Nikosh" pitchFamily="2" charset="0"/>
                <a:cs typeface="Nikosh" pitchFamily="2" charset="0"/>
              </a:rPr>
              <a:t>সালের</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সেপ্টেম্বর</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মাসে</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কক্সবাজারের</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রামুতে</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অত্যন্ত</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দুঃখজনক</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ঘটনা</a:t>
            </a:r>
            <a:r>
              <a:rPr lang="en-US" sz="3600" b="1" dirty="0">
                <a:solidFill>
                  <a:schemeClr val="tx1"/>
                </a:solidFill>
                <a:latin typeface="Nikosh" pitchFamily="2" charset="0"/>
                <a:cs typeface="Nikosh" pitchFamily="2" charset="0"/>
              </a:rPr>
              <a:t> </a:t>
            </a:r>
            <a:r>
              <a:rPr lang="en-US" sz="3600" b="1" dirty="0" err="1">
                <a:solidFill>
                  <a:schemeClr val="tx1"/>
                </a:solidFill>
                <a:latin typeface="Nikosh" pitchFamily="2" charset="0"/>
                <a:cs typeface="Nikosh" pitchFamily="2" charset="0"/>
              </a:rPr>
              <a:t>ঘটে</a:t>
            </a:r>
            <a:r>
              <a:rPr lang="en-US" sz="3600" b="1" dirty="0">
                <a:solidFill>
                  <a:schemeClr val="tx1"/>
                </a:solidFill>
                <a:latin typeface="Nikosh" pitchFamily="2" charset="0"/>
                <a:cs typeface="Nikosh" pitchFamily="2" charset="0"/>
              </a:rPr>
              <a:t>। </a:t>
            </a:r>
          </a:p>
        </p:txBody>
      </p:sp>
      <p:sp>
        <p:nvSpPr>
          <p:cNvPr id="4" name="TextBox 3"/>
          <p:cNvSpPr txBox="1"/>
          <p:nvPr/>
        </p:nvSpPr>
        <p:spPr>
          <a:xfrm>
            <a:off x="3469787" y="350963"/>
            <a:ext cx="4322619" cy="58477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ঘটে</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যাওয়া</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কিছু</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সাইবার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ক্রাইম</a:t>
            </a:r>
            <a:endParaRPr lang="en-US" sz="3200" b="1" dirty="0">
              <a:solidFill>
                <a:srgbClr val="002060"/>
              </a:solidFill>
              <a:latin typeface="NikoshBAN" pitchFamily="2" charset="0"/>
              <a:cs typeface="NikoshBAN" pitchFamily="2" charset="0"/>
            </a:endParaRPr>
          </a:p>
        </p:txBody>
      </p:sp>
      <p:pic>
        <p:nvPicPr>
          <p:cNvPr id="5" name="Picture 2" descr="E:\MOTIAR\D,contennt Picture 2\sib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445" y="4210444"/>
            <a:ext cx="3478628" cy="2091882"/>
          </a:xfrm>
          <a:prstGeom prst="rect">
            <a:avLst/>
          </a:prstGeom>
          <a:ln w="88900" cap="sq" cmpd="thickThin">
            <a:solidFill>
              <a:srgbClr val="00FF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57964" y="4627314"/>
            <a:ext cx="4406972" cy="1576949"/>
          </a:xfrm>
          <a:prstGeom prst="rect">
            <a:avLst/>
          </a:prstGeom>
          <a:ln/>
        </p:spPr>
        <p:style>
          <a:lnRef idx="2">
            <a:schemeClr val="accent2"/>
          </a:lnRef>
          <a:fillRef idx="1">
            <a:schemeClr val="lt1"/>
          </a:fillRef>
          <a:effectRef idx="0">
            <a:schemeClr val="accent2"/>
          </a:effectRef>
          <a:fontRef idx="minor">
            <a:schemeClr val="dk1"/>
          </a:fontRef>
        </p:style>
        <p:txBody>
          <a:bodyPr wrap="square" lIns="98659" tIns="49329" rIns="98659" bIns="49329" rtlCol="0">
            <a:spAutoFit/>
          </a:bodyPr>
          <a:lstStyle/>
          <a:p>
            <a:pPr algn="ctr"/>
            <a:r>
              <a:rPr lang="en-US" sz="3200" dirty="0" err="1" smtClean="0">
                <a:ln>
                  <a:solidFill>
                    <a:sysClr val="windowText" lastClr="000000"/>
                  </a:solidFill>
                </a:ln>
                <a:solidFill>
                  <a:sysClr val="windowText" lastClr="000000"/>
                </a:solidFill>
                <a:latin typeface="Nikosh" pitchFamily="2" charset="0"/>
                <a:cs typeface="Nikosh" pitchFamily="2" charset="0"/>
              </a:rPr>
              <a:t>কিছু</a:t>
            </a:r>
            <a:r>
              <a:rPr lang="en-US" sz="3200" dirty="0" smtClean="0">
                <a:ln>
                  <a:solidFill>
                    <a:sysClr val="windowText" lastClr="000000"/>
                  </a:solidFill>
                </a:ln>
                <a:solidFill>
                  <a:sysClr val="windowText" lastClr="000000"/>
                </a:solidFill>
                <a:latin typeface="Nikosh" pitchFamily="2" charset="0"/>
                <a:cs typeface="Nikosh" pitchFamily="2" charset="0"/>
              </a:rPr>
              <a:t> </a:t>
            </a:r>
            <a:r>
              <a:rPr lang="en-US" sz="3200" dirty="0" err="1">
                <a:ln>
                  <a:solidFill>
                    <a:sysClr val="windowText" lastClr="000000"/>
                  </a:solidFill>
                </a:ln>
                <a:solidFill>
                  <a:sysClr val="windowText" lastClr="000000"/>
                </a:solidFill>
                <a:latin typeface="Nikosh" pitchFamily="2" charset="0"/>
                <a:cs typeface="Nikosh" pitchFamily="2" charset="0"/>
              </a:rPr>
              <a:t>দুর্বৃত্ত</a:t>
            </a:r>
            <a:r>
              <a:rPr lang="en-US" sz="3200" dirty="0">
                <a:ln>
                  <a:solidFill>
                    <a:sysClr val="windowText" lastClr="000000"/>
                  </a:solidFill>
                </a:ln>
                <a:solidFill>
                  <a:sysClr val="windowText" lastClr="000000"/>
                </a:solidFill>
                <a:latin typeface="Nikosh" pitchFamily="2" charset="0"/>
                <a:cs typeface="Nikosh" pitchFamily="2" charset="0"/>
              </a:rPr>
              <a:t> </a:t>
            </a:r>
            <a:r>
              <a:rPr lang="en-US" sz="3200" dirty="0" err="1">
                <a:ln>
                  <a:solidFill>
                    <a:sysClr val="windowText" lastClr="000000"/>
                  </a:solidFill>
                </a:ln>
                <a:solidFill>
                  <a:sysClr val="windowText" lastClr="000000"/>
                </a:solidFill>
                <a:latin typeface="Nikosh" pitchFamily="2" charset="0"/>
                <a:cs typeface="Nikosh" pitchFamily="2" charset="0"/>
              </a:rPr>
              <a:t>মানুষজনকে</a:t>
            </a:r>
            <a:r>
              <a:rPr lang="en-US" sz="3200" dirty="0">
                <a:ln>
                  <a:solidFill>
                    <a:sysClr val="windowText" lastClr="000000"/>
                  </a:solidFill>
                </a:ln>
                <a:solidFill>
                  <a:sysClr val="windowText" lastClr="000000"/>
                </a:solidFill>
                <a:latin typeface="Nikosh" pitchFamily="2" charset="0"/>
                <a:cs typeface="Nikosh" pitchFamily="2" charset="0"/>
              </a:rPr>
              <a:t> </a:t>
            </a:r>
            <a:r>
              <a:rPr lang="en-US" sz="3200" dirty="0" err="1">
                <a:ln>
                  <a:solidFill>
                    <a:sysClr val="windowText" lastClr="000000"/>
                  </a:solidFill>
                </a:ln>
                <a:solidFill>
                  <a:sysClr val="windowText" lastClr="000000"/>
                </a:solidFill>
                <a:latin typeface="Nikosh" pitchFamily="2" charset="0"/>
                <a:cs typeface="Nikosh" pitchFamily="2" charset="0"/>
              </a:rPr>
              <a:t>ধর্ম</a:t>
            </a:r>
            <a:r>
              <a:rPr lang="en-US" sz="3200" dirty="0">
                <a:ln>
                  <a:solidFill>
                    <a:sysClr val="windowText" lastClr="000000"/>
                  </a:solidFill>
                </a:ln>
                <a:solidFill>
                  <a:sysClr val="windowText" lastClr="000000"/>
                </a:solidFill>
                <a:latin typeface="Nikosh" pitchFamily="2" charset="0"/>
                <a:cs typeface="Nikosh" pitchFamily="2" charset="0"/>
              </a:rPr>
              <a:t> </a:t>
            </a:r>
            <a:r>
              <a:rPr lang="en-US" sz="3200" dirty="0" err="1">
                <a:ln>
                  <a:solidFill>
                    <a:sysClr val="windowText" lastClr="000000"/>
                  </a:solidFill>
                </a:ln>
                <a:solidFill>
                  <a:sysClr val="windowText" lastClr="000000"/>
                </a:solidFill>
                <a:latin typeface="Nikosh" pitchFamily="2" charset="0"/>
                <a:cs typeface="Nikosh" pitchFamily="2" charset="0"/>
              </a:rPr>
              <a:t>বিদ্বেষী</a:t>
            </a:r>
            <a:r>
              <a:rPr lang="en-US" sz="3200" dirty="0">
                <a:ln>
                  <a:solidFill>
                    <a:sysClr val="windowText" lastClr="000000"/>
                  </a:solidFill>
                </a:ln>
                <a:solidFill>
                  <a:sysClr val="windowText" lastClr="000000"/>
                </a:solidFill>
                <a:latin typeface="Nikosh" pitchFamily="2" charset="0"/>
                <a:cs typeface="Nikosh" pitchFamily="2" charset="0"/>
              </a:rPr>
              <a:t> </a:t>
            </a:r>
            <a:r>
              <a:rPr lang="en-US" sz="3200" dirty="0" err="1">
                <a:ln>
                  <a:solidFill>
                    <a:sysClr val="windowText" lastClr="000000"/>
                  </a:solidFill>
                </a:ln>
                <a:solidFill>
                  <a:sysClr val="windowText" lastClr="000000"/>
                </a:solidFill>
                <a:latin typeface="Nikosh" pitchFamily="2" charset="0"/>
                <a:cs typeface="Nikosh" pitchFamily="2" charset="0"/>
              </a:rPr>
              <a:t>কথা</a:t>
            </a:r>
            <a:r>
              <a:rPr lang="en-US" sz="3200" dirty="0">
                <a:ln>
                  <a:solidFill>
                    <a:sysClr val="windowText" lastClr="000000"/>
                  </a:solidFill>
                </a:ln>
                <a:solidFill>
                  <a:sysClr val="windowText" lastClr="000000"/>
                </a:solidFill>
                <a:latin typeface="Nikosh" pitchFamily="2" charset="0"/>
                <a:cs typeface="Nikosh" pitchFamily="2" charset="0"/>
              </a:rPr>
              <a:t> </a:t>
            </a:r>
            <a:r>
              <a:rPr lang="en-US" sz="3200" dirty="0" err="1">
                <a:ln>
                  <a:solidFill>
                    <a:sysClr val="windowText" lastClr="000000"/>
                  </a:solidFill>
                </a:ln>
                <a:solidFill>
                  <a:sysClr val="windowText" lastClr="000000"/>
                </a:solidFill>
                <a:latin typeface="Nikosh" pitchFamily="2" charset="0"/>
                <a:cs typeface="Nikosh" pitchFamily="2" charset="0"/>
              </a:rPr>
              <a:t>বুঝিয়ে</a:t>
            </a:r>
            <a:r>
              <a:rPr lang="en-US" sz="3200" dirty="0">
                <a:ln>
                  <a:solidFill>
                    <a:sysClr val="windowText" lastClr="000000"/>
                  </a:solidFill>
                </a:ln>
                <a:solidFill>
                  <a:sysClr val="windowText" lastClr="000000"/>
                </a:solidFill>
                <a:latin typeface="Nikosh" pitchFamily="2" charset="0"/>
                <a:cs typeface="Nikosh" pitchFamily="2" charset="0"/>
              </a:rPr>
              <a:t> </a:t>
            </a:r>
            <a:r>
              <a:rPr lang="bn-BD" sz="3200" dirty="0" smtClean="0">
                <a:ln>
                  <a:solidFill>
                    <a:sysClr val="windowText" lastClr="000000"/>
                  </a:solidFill>
                </a:ln>
                <a:solidFill>
                  <a:sysClr val="windowText" lastClr="000000"/>
                </a:solidFill>
                <a:latin typeface="Nikosh" pitchFamily="2" charset="0"/>
                <a:cs typeface="Nikosh" pitchFamily="2" charset="0"/>
              </a:rPr>
              <a:t>রামুতে </a:t>
            </a:r>
            <a:r>
              <a:rPr lang="en-US" sz="3200" dirty="0" err="1" smtClean="0">
                <a:ln>
                  <a:solidFill>
                    <a:sysClr val="windowText" lastClr="000000"/>
                  </a:solidFill>
                </a:ln>
                <a:solidFill>
                  <a:sysClr val="windowText" lastClr="000000"/>
                </a:solidFill>
                <a:latin typeface="Nikosh" pitchFamily="2" charset="0"/>
                <a:cs typeface="Nikosh" pitchFamily="2" charset="0"/>
              </a:rPr>
              <a:t>কয়েকটি</a:t>
            </a:r>
            <a:r>
              <a:rPr lang="en-US" sz="3200" dirty="0" smtClean="0">
                <a:ln>
                  <a:solidFill>
                    <a:sysClr val="windowText" lastClr="000000"/>
                  </a:solidFill>
                </a:ln>
                <a:solidFill>
                  <a:sysClr val="windowText" lastClr="000000"/>
                </a:solidFill>
                <a:latin typeface="Nikosh" pitchFamily="2" charset="0"/>
                <a:cs typeface="Nikosh" pitchFamily="2" charset="0"/>
              </a:rPr>
              <a:t>  </a:t>
            </a:r>
            <a:r>
              <a:rPr lang="en-US" sz="3200" dirty="0" err="1">
                <a:ln>
                  <a:solidFill>
                    <a:sysClr val="windowText" lastClr="000000"/>
                  </a:solidFill>
                </a:ln>
                <a:solidFill>
                  <a:sysClr val="windowText" lastClr="000000"/>
                </a:solidFill>
                <a:latin typeface="Nikosh" pitchFamily="2" charset="0"/>
                <a:cs typeface="Nikosh" pitchFamily="2" charset="0"/>
              </a:rPr>
              <a:t>বৌদ্ধ</a:t>
            </a:r>
            <a:r>
              <a:rPr lang="en-US" sz="3200" dirty="0">
                <a:ln>
                  <a:solidFill>
                    <a:sysClr val="windowText" lastClr="000000"/>
                  </a:solidFill>
                </a:ln>
                <a:solidFill>
                  <a:sysClr val="windowText" lastClr="000000"/>
                </a:solidFill>
                <a:latin typeface="Nikosh" pitchFamily="2" charset="0"/>
                <a:cs typeface="Nikosh" pitchFamily="2" charset="0"/>
              </a:rPr>
              <a:t> </a:t>
            </a:r>
            <a:r>
              <a:rPr lang="en-US" sz="3200" dirty="0" err="1">
                <a:ln>
                  <a:solidFill>
                    <a:sysClr val="windowText" lastClr="000000"/>
                  </a:solidFill>
                </a:ln>
                <a:solidFill>
                  <a:sysClr val="windowText" lastClr="000000"/>
                </a:solidFill>
                <a:latin typeface="Nikosh" pitchFamily="2" charset="0"/>
                <a:cs typeface="Nikosh" pitchFamily="2" charset="0"/>
              </a:rPr>
              <a:t>বিহার</a:t>
            </a:r>
            <a:r>
              <a:rPr lang="en-US" sz="3200" dirty="0">
                <a:ln>
                  <a:solidFill>
                    <a:sysClr val="windowText" lastClr="000000"/>
                  </a:solidFill>
                </a:ln>
                <a:solidFill>
                  <a:sysClr val="windowText" lastClr="000000"/>
                </a:solidFill>
                <a:latin typeface="Nikosh" pitchFamily="2" charset="0"/>
                <a:cs typeface="Nikosh" pitchFamily="2" charset="0"/>
              </a:rPr>
              <a:t> </a:t>
            </a:r>
            <a:r>
              <a:rPr lang="en-US" sz="3200" dirty="0" err="1">
                <a:ln>
                  <a:solidFill>
                    <a:sysClr val="windowText" lastClr="000000"/>
                  </a:solidFill>
                </a:ln>
                <a:solidFill>
                  <a:sysClr val="windowText" lastClr="000000"/>
                </a:solidFill>
                <a:latin typeface="Nikosh" pitchFamily="2" charset="0"/>
                <a:cs typeface="Nikosh" pitchFamily="2" charset="0"/>
              </a:rPr>
              <a:t>পুড়িয়ে</a:t>
            </a:r>
            <a:r>
              <a:rPr lang="en-US" sz="3200" dirty="0">
                <a:ln>
                  <a:solidFill>
                    <a:sysClr val="windowText" lastClr="000000"/>
                  </a:solidFill>
                </a:ln>
                <a:solidFill>
                  <a:sysClr val="windowText" lastClr="000000"/>
                </a:solidFill>
                <a:latin typeface="Nikosh" pitchFamily="2" charset="0"/>
                <a:cs typeface="Nikosh" pitchFamily="2" charset="0"/>
              </a:rPr>
              <a:t> </a:t>
            </a:r>
            <a:r>
              <a:rPr lang="en-US" sz="3200" dirty="0" err="1">
                <a:ln>
                  <a:solidFill>
                    <a:sysClr val="windowText" lastClr="000000"/>
                  </a:solidFill>
                </a:ln>
                <a:solidFill>
                  <a:sysClr val="windowText" lastClr="000000"/>
                </a:solidFill>
                <a:latin typeface="Nikosh" pitchFamily="2" charset="0"/>
                <a:cs typeface="Nikosh" pitchFamily="2" charset="0"/>
              </a:rPr>
              <a:t>দেয়</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a:t>
            </a:r>
            <a:r>
              <a:rPr lang="en-US"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272228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TotalTime>
  <Words>475</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Corbel</vt:lpstr>
      <vt:lpstr>Nikosh</vt:lpstr>
      <vt:lpstr>NikoshBAN</vt:lpstr>
      <vt:lpstr>Times New Roman</vt:lpstr>
      <vt:lpstr>Wingdings</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two star 1</cp:lastModifiedBy>
  <cp:revision>47</cp:revision>
  <dcterms:created xsi:type="dcterms:W3CDTF">2021-06-17T09:57:13Z</dcterms:created>
  <dcterms:modified xsi:type="dcterms:W3CDTF">2021-07-12T11:47:08Z</dcterms:modified>
</cp:coreProperties>
</file>