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6" r:id="rId3"/>
    <p:sldId id="279" r:id="rId4"/>
    <p:sldId id="260" r:id="rId5"/>
    <p:sldId id="261" r:id="rId6"/>
    <p:sldId id="281" r:id="rId7"/>
    <p:sldId id="280" r:id="rId8"/>
    <p:sldId id="263" r:id="rId9"/>
    <p:sldId id="264" r:id="rId10"/>
    <p:sldId id="265" r:id="rId11"/>
    <p:sldId id="282" r:id="rId12"/>
    <p:sldId id="283" r:id="rId13"/>
    <p:sldId id="284" r:id="rId14"/>
    <p:sldId id="285" r:id="rId15"/>
    <p:sldId id="286" r:id="rId16"/>
    <p:sldId id="287" r:id="rId17"/>
    <p:sldId id="288" r:id="rId18"/>
    <p:sldId id="289" r:id="rId19"/>
    <p:sldId id="269" r:id="rId20"/>
    <p:sldId id="270" r:id="rId21"/>
    <p:sldId id="271"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0" d="100"/>
          <a:sy n="50" d="100"/>
        </p:scale>
        <p:origin x="787"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35202B-7636-4C72-B548-560AEC0C65E6}"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423501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5202B-7636-4C72-B548-560AEC0C65E6}"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29447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5202B-7636-4C72-B548-560AEC0C65E6}"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405838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5202B-7636-4C72-B548-560AEC0C65E6}"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219413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5202B-7636-4C72-B548-560AEC0C65E6}"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300669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35202B-7636-4C72-B548-560AEC0C65E6}"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395972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35202B-7636-4C72-B548-560AEC0C65E6}"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142489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35202B-7636-4C72-B548-560AEC0C65E6}"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416522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5202B-7636-4C72-B548-560AEC0C65E6}"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344385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35202B-7636-4C72-B548-560AEC0C65E6}"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278601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35202B-7636-4C72-B548-560AEC0C65E6}"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BF3E1-15F7-40AD-8603-A9A24028F8EC}" type="slidenum">
              <a:rPr lang="en-US" smtClean="0"/>
              <a:t>‹#›</a:t>
            </a:fld>
            <a:endParaRPr lang="en-US"/>
          </a:p>
        </p:txBody>
      </p:sp>
    </p:spTree>
    <p:extLst>
      <p:ext uri="{BB962C8B-B14F-4D97-AF65-F5344CB8AC3E}">
        <p14:creationId xmlns:p14="http://schemas.microsoft.com/office/powerpoint/2010/main" val="182728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5202B-7636-4C72-B548-560AEC0C65E6}" type="datetimeFigureOut">
              <a:rPr lang="en-US" smtClean="0"/>
              <a:t>7/12/2021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BF3E1-15F7-40AD-8603-A9A24028F8EC}" type="slidenum">
              <a:rPr lang="en-US" smtClean="0"/>
              <a:t>‹#›</a:t>
            </a:fld>
            <a:endParaRPr lang="en-US"/>
          </a:p>
        </p:txBody>
      </p:sp>
    </p:spTree>
    <p:extLst>
      <p:ext uri="{BB962C8B-B14F-4D97-AF65-F5344CB8AC3E}">
        <p14:creationId xmlns:p14="http://schemas.microsoft.com/office/powerpoint/2010/main" val="418752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952565" y="655320"/>
            <a:ext cx="4033381" cy="1356360"/>
          </a:xfrm>
          <a:prstGeom prst="rect">
            <a:avLst/>
          </a:prstGeom>
          <a:noFill/>
        </p:spPr>
        <p:txBody>
          <a:bodyPr wrap="square" rtlCol="0">
            <a:prstTxWarp prst="textChevron">
              <a:avLst/>
            </a:prstTxWarp>
            <a:spAutoFit/>
          </a:bodyPr>
          <a:lstStyle/>
          <a:p>
            <a:pPr algn="ctr"/>
            <a:r>
              <a:rPr lang="en-US" sz="6600" dirty="0" smtClean="0">
                <a:solidFill>
                  <a:srgbClr val="C00000"/>
                </a:solidFill>
                <a:latin typeface="NikoshBAN" panose="02000000000000000000" pitchFamily="2" charset="0"/>
                <a:cs typeface="NikoshBAN" panose="02000000000000000000" pitchFamily="2" charset="0"/>
              </a:rPr>
              <a:t>স্বাগত</a:t>
            </a:r>
            <a:endParaRPr lang="en-US" sz="66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55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 y="3063240"/>
            <a:ext cx="11932920" cy="3416320"/>
          </a:xfrm>
          <a:prstGeom prst="rect">
            <a:avLst/>
          </a:prstGeom>
          <a:noFill/>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ফেসবুক সামাজিক যোগাযোগ ব্যবস্থার একটি ওয়েবসাইট। ২০০৪ সালের ৪ঠা ফেব্রুয়ারি মার্ক জুকারবার্গ তার অন্য বন্ধুদের সাথে নিয়ে এটি  চালু করেন। বিনামূল্যে যে কেউ এর সদস্য হতে পারে। ব্যবহারকারীগণ বন্ধু সংযোজন,বার্তা প্রেরণ এবং তাদের ব্যক্তিগত তথ্যাবলি প্রকাশ, আদান-প্রদান ও হালনাগাদ করতে পারেন। এছাড়াও এতে অডিও  ও ভিডিও আদান-প্রদান করা যায়। ফেসবুকে যে কোন প্রতিষ্ঠান নিজস্ব পেজ যেমন খুলতে পারে ,তেমনি সমমনা বন্ধুরা মিলে চালু করতে পারে কোন গ্রুপ।</a:t>
            </a:r>
            <a:endParaRPr lang="en-US" sz="3600" dirty="0">
              <a:latin typeface="NikoshBAN" panose="02000000000000000000" pitchFamily="2" charset="0"/>
              <a:cs typeface="NikoshBAN" panose="02000000000000000000" pitchFamily="2" charset="0"/>
            </a:endParaRPr>
          </a:p>
        </p:txBody>
      </p:sp>
      <p:pic>
        <p:nvPicPr>
          <p:cNvPr id="5" name="Picture 4" descr="2.png"/>
          <p:cNvPicPr>
            <a:picLocks noChangeAspect="1"/>
          </p:cNvPicPr>
          <p:nvPr/>
        </p:nvPicPr>
        <p:blipFill>
          <a:blip r:embed="rId2"/>
          <a:stretch>
            <a:fillRect/>
          </a:stretch>
        </p:blipFill>
        <p:spPr>
          <a:xfrm>
            <a:off x="259080" y="2255520"/>
            <a:ext cx="1959429" cy="762000"/>
          </a:xfrm>
          <a:prstGeom prst="rect">
            <a:avLst/>
          </a:prstGeom>
        </p:spPr>
      </p:pic>
      <p:sp>
        <p:nvSpPr>
          <p:cNvPr id="7" name="Rectangle 6"/>
          <p:cNvSpPr/>
          <p:nvPr/>
        </p:nvSpPr>
        <p:spPr>
          <a:xfrm>
            <a:off x="3330521" y="259124"/>
            <a:ext cx="5908990" cy="707886"/>
          </a:xfrm>
          <a:prstGeom prst="rect">
            <a:avLst/>
          </a:prstGeom>
          <a:noFill/>
        </p:spPr>
        <p:txBody>
          <a:bodyPr wrap="none" lIns="91440" tIns="45720" rIns="91440" bIns="45720">
            <a:spAutoFit/>
          </a:bodyPr>
          <a:lstStyle/>
          <a:p>
            <a:pPr algn="ctr"/>
            <a:r>
              <a:rPr lang="en-US" altLang="en-US" sz="4000" dirty="0" smtClean="0">
                <a:ln w="0"/>
                <a:latin typeface="NikoshBAN" panose="02000000000000000000" pitchFamily="2" charset="0"/>
                <a:cs typeface="NikoshBAN" panose="02000000000000000000" pitchFamily="2" charset="0"/>
              </a:rPr>
              <a:t>জনপ্রিয় সামাজিক </a:t>
            </a:r>
            <a:r>
              <a:rPr lang="en-US" altLang="en-US" sz="4000" dirty="0">
                <a:ln w="0"/>
                <a:latin typeface="NikoshBAN" panose="02000000000000000000" pitchFamily="2" charset="0"/>
                <a:cs typeface="NikoshBAN" panose="02000000000000000000" pitchFamily="2" charset="0"/>
              </a:rPr>
              <a:t>যোগাযোগ </a:t>
            </a:r>
            <a:r>
              <a:rPr lang="en-US" altLang="en-US" sz="4000" dirty="0" smtClean="0">
                <a:ln w="0"/>
                <a:latin typeface="NikoshBAN" panose="02000000000000000000" pitchFamily="2" charset="0"/>
                <a:cs typeface="NikoshBAN" panose="02000000000000000000" pitchFamily="2" charset="0"/>
              </a:rPr>
              <a:t>সাইটঃ </a:t>
            </a:r>
            <a:endParaRPr lang="en-US" sz="4000" dirty="0">
              <a:ln w="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08" y="973090"/>
            <a:ext cx="3483583" cy="2090150"/>
          </a:xfrm>
          <a:prstGeom prst="rect">
            <a:avLst/>
          </a:prstGeom>
          <a:ln w="3175">
            <a:solidFill>
              <a:schemeClr val="tx1"/>
            </a:solidFill>
          </a:ln>
        </p:spPr>
      </p:pic>
    </p:spTree>
    <p:extLst>
      <p:ext uri="{BB962C8B-B14F-4D97-AF65-F5344CB8AC3E}">
        <p14:creationId xmlns:p14="http://schemas.microsoft.com/office/powerpoint/2010/main" val="42701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1" y="259124"/>
            <a:ext cx="5908990" cy="707886"/>
          </a:xfrm>
          <a:prstGeom prst="rect">
            <a:avLst/>
          </a:prstGeom>
          <a:noFill/>
        </p:spPr>
        <p:txBody>
          <a:bodyPr wrap="none" lIns="91440" tIns="45720" rIns="91440" bIns="45720">
            <a:spAutoFit/>
          </a:bodyPr>
          <a:lstStyle/>
          <a:p>
            <a:pPr algn="ctr"/>
            <a:r>
              <a:rPr lang="en-US" altLang="en-US" sz="4000" dirty="0" smtClean="0">
                <a:ln w="0"/>
                <a:latin typeface="NikoshBAN" panose="02000000000000000000" pitchFamily="2" charset="0"/>
                <a:cs typeface="NikoshBAN" panose="02000000000000000000" pitchFamily="2" charset="0"/>
              </a:rPr>
              <a:t>জনপ্রিয় সামাজিক </a:t>
            </a:r>
            <a:r>
              <a:rPr lang="en-US" altLang="en-US" sz="4000" dirty="0">
                <a:ln w="0"/>
                <a:latin typeface="NikoshBAN" panose="02000000000000000000" pitchFamily="2" charset="0"/>
                <a:cs typeface="NikoshBAN" panose="02000000000000000000" pitchFamily="2" charset="0"/>
              </a:rPr>
              <a:t>যোগাযোগ </a:t>
            </a:r>
            <a:r>
              <a:rPr lang="en-US" altLang="en-US" sz="4000" dirty="0" smtClean="0">
                <a:ln w="0"/>
                <a:latin typeface="NikoshBAN" panose="02000000000000000000" pitchFamily="2" charset="0"/>
                <a:cs typeface="NikoshBAN" panose="02000000000000000000" pitchFamily="2" charset="0"/>
              </a:rPr>
              <a:t>সাইটঃ </a:t>
            </a:r>
            <a:endParaRPr lang="en-US" sz="4000" dirty="0">
              <a:ln w="0"/>
            </a:endParaRPr>
          </a:p>
        </p:txBody>
      </p:sp>
      <p:pic>
        <p:nvPicPr>
          <p:cNvPr id="4" name="Picture 3" descr="1 Logo_twitter_wordmark_1000.png"/>
          <p:cNvPicPr>
            <a:picLocks noChangeAspect="1"/>
          </p:cNvPicPr>
          <p:nvPr/>
        </p:nvPicPr>
        <p:blipFill>
          <a:blip r:embed="rId2"/>
          <a:stretch>
            <a:fillRect/>
          </a:stretch>
        </p:blipFill>
        <p:spPr>
          <a:xfrm>
            <a:off x="365760" y="2562125"/>
            <a:ext cx="2286000" cy="457200"/>
          </a:xfrm>
          <a:prstGeom prst="rect">
            <a:avLst/>
          </a:prstGeom>
        </p:spPr>
      </p:pic>
      <p:sp>
        <p:nvSpPr>
          <p:cNvPr id="6" name="TextBox 5"/>
          <p:cNvSpPr txBox="1"/>
          <p:nvPr/>
        </p:nvSpPr>
        <p:spPr>
          <a:xfrm>
            <a:off x="365760" y="3165909"/>
            <a:ext cx="11826240" cy="3416320"/>
          </a:xfrm>
          <a:prstGeom prst="rect">
            <a:avLst/>
          </a:prstGeom>
          <a:noFill/>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টুইটারও একটি সামাজিক যোগাযোগ ব্যবস্থা। তবে ফেসবুকের সাথে এর একটি মৌলিক পার্থক্য রয়েছে। এটিতে ব্যবহারকারীদের সর্বোচ্চ ১৪০ Character-এর মধ্যে তাদের মনোভাব প্রকাশ ও আদান-প্রদান করতে হয়। এজন্য এটিকে মাইক্রোব্লগিং‌নংযের একটি ওয়েবসাইটও বলা হয়। ১৪০ অক্ষরের এই বার্তাকে বলা হয় টুইট। এর সদস্যদের টুইট বার্তাগুলো তাদের প্রোফাইল পাতায় দেখা যায়। সদস্যরা অন্য সদস্যদের টুইট পড়ার জন্য সে সদস্যকে follow করতে পারেন। </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456" y="997490"/>
            <a:ext cx="4083087" cy="2168419"/>
          </a:xfrm>
          <a:prstGeom prst="rect">
            <a:avLst/>
          </a:prstGeom>
          <a:ln w="3175">
            <a:solidFill>
              <a:schemeClr val="accent1"/>
            </a:solidFill>
          </a:ln>
        </p:spPr>
      </p:pic>
    </p:spTree>
    <p:extLst>
      <p:ext uri="{BB962C8B-B14F-4D97-AF65-F5344CB8AC3E}">
        <p14:creationId xmlns:p14="http://schemas.microsoft.com/office/powerpoint/2010/main" val="31939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9334" y="322778"/>
            <a:ext cx="2304906" cy="707886"/>
          </a:xfrm>
          <a:prstGeom prst="rect">
            <a:avLst/>
          </a:prstGeom>
        </p:spPr>
        <p:txBody>
          <a:bodyPr wrap="square">
            <a:prstTxWarp prst="textChevron">
              <a:avLst/>
            </a:prstTxWarp>
            <a:spAutoFit/>
          </a:bodyPr>
          <a:lstStyle/>
          <a:p>
            <a:r>
              <a:rPr lang="en-US" altLang="en-US" sz="4000" dirty="0" smtClean="0">
                <a:latin typeface="NikoshBAN" pitchFamily="2" charset="0"/>
                <a:cs typeface="NikoshBAN" pitchFamily="2" charset="0"/>
              </a:rPr>
              <a:t>জোড়ায় কাজ</a:t>
            </a:r>
          </a:p>
        </p:txBody>
      </p:sp>
      <p:sp>
        <p:nvSpPr>
          <p:cNvPr id="3" name="Rectangle 2"/>
          <p:cNvSpPr/>
          <p:nvPr/>
        </p:nvSpPr>
        <p:spPr>
          <a:xfrm>
            <a:off x="8454534" y="445889"/>
            <a:ext cx="2381106" cy="584775"/>
          </a:xfrm>
          <a:prstGeom prst="rect">
            <a:avLst/>
          </a:prstGeom>
        </p:spPr>
        <p:txBody>
          <a:bodyPr wrap="square">
            <a:spAutoFit/>
          </a:bodyPr>
          <a:lstStyle/>
          <a:p>
            <a:r>
              <a:rPr lang="en-US" altLang="en-US" sz="3200" dirty="0" smtClean="0">
                <a:latin typeface="NikoshBAN" pitchFamily="2" charset="0"/>
                <a:cs typeface="NikoshBAN" pitchFamily="2" charset="0"/>
              </a:rPr>
              <a:t>সময়-৪মিনিট</a:t>
            </a:r>
          </a:p>
        </p:txBody>
      </p:sp>
      <p:sp>
        <p:nvSpPr>
          <p:cNvPr id="4" name="Rectangle 3"/>
          <p:cNvSpPr/>
          <p:nvPr/>
        </p:nvSpPr>
        <p:spPr>
          <a:xfrm>
            <a:off x="825731" y="3075057"/>
            <a:ext cx="9552709" cy="707886"/>
          </a:xfrm>
          <a:prstGeom prst="rect">
            <a:avLst/>
          </a:prstGeom>
          <a:noFill/>
        </p:spPr>
        <p:txBody>
          <a:bodyPr wrap="square" lIns="91440" tIns="45720" rIns="91440" bIns="45720">
            <a:spAutoFit/>
          </a:bodyPr>
          <a:lstStyle/>
          <a:p>
            <a:pPr marL="571500" indent="-571500">
              <a:buFont typeface="Wingdings" panose="05000000000000000000" pitchFamily="2" charset="2"/>
              <a:buChar char="Ø"/>
            </a:pPr>
            <a:r>
              <a:rPr lang="en-US" altLang="en-US" sz="4000" dirty="0" smtClean="0">
                <a:ln w="0"/>
                <a:latin typeface="NikoshBAN" panose="02000000000000000000" pitchFamily="2" charset="0"/>
                <a:cs typeface="NikoshBAN" panose="02000000000000000000" pitchFamily="2" charset="0"/>
              </a:rPr>
              <a:t>ফেসবুক ও টুইটার এর ২ টি করে বৈশিষ্ট্য লিখ ।</a:t>
            </a:r>
            <a:endParaRPr lang="en-US" sz="4000" dirty="0">
              <a:ln w="0"/>
            </a:endParaRPr>
          </a:p>
        </p:txBody>
      </p:sp>
    </p:spTree>
    <p:extLst>
      <p:ext uri="{BB962C8B-B14F-4D97-AF65-F5344CB8AC3E}">
        <p14:creationId xmlns:p14="http://schemas.microsoft.com/office/powerpoint/2010/main" val="91635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834" y="154771"/>
            <a:ext cx="8122736" cy="707886"/>
          </a:xfrm>
          <a:prstGeom prst="rect">
            <a:avLst/>
          </a:prstGeom>
        </p:spPr>
        <p:txBody>
          <a:bodyPr wrap="none">
            <a:spAutoFit/>
          </a:bodyPr>
          <a:lstStyle/>
          <a:p>
            <a:r>
              <a:rPr lang="en-US" altLang="en-US" sz="4000" dirty="0">
                <a:ln w="0"/>
                <a:latin typeface="NikoshBAN" panose="02000000000000000000" pitchFamily="2" charset="0"/>
                <a:cs typeface="NikoshBAN" panose="02000000000000000000" pitchFamily="2" charset="0"/>
              </a:rPr>
              <a:t>বর্তমানে সামাজিক যোগাযোগ সাইটের </a:t>
            </a:r>
            <a:r>
              <a:rPr lang="en-US" altLang="en-US" sz="4000" dirty="0" smtClean="0">
                <a:ln w="0"/>
                <a:latin typeface="NikoshBAN" panose="02000000000000000000" pitchFamily="2" charset="0"/>
                <a:cs typeface="NikoshBAN" panose="02000000000000000000" pitchFamily="2" charset="0"/>
              </a:rPr>
              <a:t>প্রভাবসমূহ</a:t>
            </a:r>
            <a:r>
              <a:rPr lang="en-US" altLang="en-US" sz="4000" dirty="0">
                <a:ln w="0"/>
                <a:latin typeface="NikoshBAN" panose="02000000000000000000" pitchFamily="2" charset="0"/>
                <a:cs typeface="NikoshBAN" panose="02000000000000000000" pitchFamily="2" charset="0"/>
              </a:rPr>
              <a:t>ঃ</a:t>
            </a:r>
            <a:r>
              <a:rPr lang="en-US" altLang="en-US" sz="4000" dirty="0" smtClean="0">
                <a:ln w="0"/>
                <a:latin typeface="NikoshBAN" panose="02000000000000000000" pitchFamily="2" charset="0"/>
                <a:cs typeface="NikoshBAN" panose="02000000000000000000" pitchFamily="2" charset="0"/>
              </a:rPr>
              <a:t> </a:t>
            </a:r>
            <a:endParaRPr lang="en-US" sz="4000" dirty="0">
              <a:ln w="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12" y="1811543"/>
            <a:ext cx="3235444" cy="2814162"/>
          </a:xfrm>
          <a:prstGeom prst="rect">
            <a:avLst/>
          </a:prstGeom>
          <a:ln w="31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716" y="1811543"/>
            <a:ext cx="3111629" cy="2814162"/>
          </a:xfrm>
          <a:prstGeom prst="rect">
            <a:avLst/>
          </a:prstGeom>
          <a:ln w="3175">
            <a:solidFill>
              <a:schemeClr val="tx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5758"/>
          <a:stretch/>
        </p:blipFill>
        <p:spPr>
          <a:xfrm>
            <a:off x="8179415" y="1811543"/>
            <a:ext cx="3104515" cy="2814162"/>
          </a:xfrm>
          <a:prstGeom prst="rect">
            <a:avLst/>
          </a:prstGeom>
          <a:ln w="3175">
            <a:solidFill>
              <a:schemeClr val="tx1"/>
            </a:solidFill>
          </a:ln>
        </p:spPr>
      </p:pic>
      <p:sp>
        <p:nvSpPr>
          <p:cNvPr id="10" name="Rectangle 9"/>
          <p:cNvSpPr/>
          <p:nvPr/>
        </p:nvSpPr>
        <p:spPr>
          <a:xfrm>
            <a:off x="314260" y="5168265"/>
            <a:ext cx="10969670" cy="1200329"/>
          </a:xfrm>
          <a:prstGeom prst="rect">
            <a:avLst/>
          </a:prstGeom>
          <a:noFill/>
        </p:spPr>
        <p:txBody>
          <a:bodyPr wrap="none" lIns="91440" tIns="45720" rIns="91440" bIns="45720">
            <a:spAutoFit/>
          </a:bodyPr>
          <a:lstStyle/>
          <a:p>
            <a:r>
              <a:rPr lang="en-US" sz="3600" dirty="0" smtClean="0">
                <a:ln w="0"/>
                <a:latin typeface="NikoshBAN" panose="02000000000000000000" pitchFamily="2" charset="0"/>
                <a:cs typeface="NikoshBAN" panose="02000000000000000000" pitchFamily="2" charset="0"/>
              </a:rPr>
              <a:t> বর্তমানে সামাজিক যোগাযোগ সাইট হয়ে পড়েছে সহজ, সাশ্রয়ী এবং নিরাপ</a:t>
            </a:r>
            <a:r>
              <a:rPr lang="en-US" sz="3600" dirty="0" smtClean="0">
                <a:ln/>
                <a:solidFill>
                  <a:sysClr val="windowText" lastClr="000000"/>
                </a:solidFill>
                <a:latin typeface="NikoshBAN" panose="02000000000000000000" pitchFamily="2" charset="0"/>
                <a:cs typeface="NikoshBAN" panose="02000000000000000000" pitchFamily="2" charset="0"/>
              </a:rPr>
              <a:t>দ।</a:t>
            </a:r>
          </a:p>
          <a:p>
            <a:r>
              <a:rPr lang="en-US" sz="3600" b="1" dirty="0">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201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45" y="1778856"/>
            <a:ext cx="4278377" cy="2974809"/>
          </a:xfrm>
          <a:prstGeom prst="rect">
            <a:avLst/>
          </a:prstGeom>
          <a:ln w="31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507" y="1832196"/>
            <a:ext cx="4359788" cy="2868129"/>
          </a:xfrm>
          <a:prstGeom prst="rect">
            <a:avLst/>
          </a:prstGeom>
          <a:ln w="3175">
            <a:solidFill>
              <a:schemeClr val="tx1"/>
            </a:solidFill>
          </a:ln>
        </p:spPr>
      </p:pic>
      <p:sp>
        <p:nvSpPr>
          <p:cNvPr id="6" name="Rectangle 5"/>
          <p:cNvSpPr/>
          <p:nvPr/>
        </p:nvSpPr>
        <p:spPr>
          <a:xfrm>
            <a:off x="0" y="5418099"/>
            <a:ext cx="12435840" cy="1200329"/>
          </a:xfrm>
          <a:prstGeom prst="rect">
            <a:avLst/>
          </a:prstGeom>
          <a:noFill/>
        </p:spPr>
        <p:txBody>
          <a:bodyPr wrap="square" lIns="91440" tIns="45720" rIns="91440" bIns="45720">
            <a:spAutoFit/>
          </a:bodyPr>
          <a:lstStyle/>
          <a:p>
            <a:r>
              <a:rPr lang="en-US" sz="3600" dirty="0" smtClean="0">
                <a:ln/>
                <a:solidFill>
                  <a:sysClr val="windowText" lastClr="000000"/>
                </a:solidFill>
                <a:latin typeface="NikoshBAN" panose="02000000000000000000" pitchFamily="2" charset="0"/>
                <a:cs typeface="NikoshBAN" panose="02000000000000000000" pitchFamily="2" charset="0"/>
              </a:rPr>
              <a:t> সামাজিক যোগাযোগ সাইট সমূহ স্বল্প সময়ে ও স্বল্প খরচে যোগাযোগের অন্যতম মাধ্যম।</a:t>
            </a:r>
          </a:p>
          <a:p>
            <a:r>
              <a:rPr lang="en-US" sz="3600" b="1" dirty="0" smtClean="0">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512326" y="406537"/>
            <a:ext cx="8122736" cy="707886"/>
          </a:xfrm>
          <a:prstGeom prst="rect">
            <a:avLst/>
          </a:prstGeom>
        </p:spPr>
        <p:txBody>
          <a:bodyPr wrap="none">
            <a:spAutoFit/>
          </a:bodyPr>
          <a:lstStyle/>
          <a:p>
            <a:r>
              <a:rPr lang="en-US" altLang="en-US" sz="4000" dirty="0">
                <a:ln w="0"/>
                <a:latin typeface="NikoshBAN" panose="02000000000000000000" pitchFamily="2" charset="0"/>
                <a:cs typeface="NikoshBAN" panose="02000000000000000000" pitchFamily="2" charset="0"/>
              </a:rPr>
              <a:t>বর্তমানে সামাজিক যোগাযোগ সাইটের </a:t>
            </a:r>
            <a:r>
              <a:rPr lang="en-US" altLang="en-US" sz="4000" dirty="0" smtClean="0">
                <a:ln w="0"/>
                <a:latin typeface="NikoshBAN" panose="02000000000000000000" pitchFamily="2" charset="0"/>
                <a:cs typeface="NikoshBAN" panose="02000000000000000000" pitchFamily="2" charset="0"/>
              </a:rPr>
              <a:t>প্রভাবসমূহঃ </a:t>
            </a:r>
            <a:endParaRPr lang="en-US" sz="4000" dirty="0">
              <a:ln w="0"/>
            </a:endParaRPr>
          </a:p>
        </p:txBody>
      </p:sp>
    </p:spTree>
    <p:extLst>
      <p:ext uri="{BB962C8B-B14F-4D97-AF65-F5344CB8AC3E}">
        <p14:creationId xmlns:p14="http://schemas.microsoft.com/office/powerpoint/2010/main" val="212560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223" y="4808562"/>
            <a:ext cx="9836347" cy="646331"/>
          </a:xfrm>
          <a:prstGeom prst="rect">
            <a:avLst/>
          </a:prstGeom>
          <a:noFill/>
        </p:spPr>
        <p:txBody>
          <a:bodyPr wrap="none" lIns="91440" tIns="45720" rIns="91440" bIns="45720">
            <a:spAutoFit/>
          </a:bodyPr>
          <a:lstStyle/>
          <a:p>
            <a:r>
              <a:rPr lang="en-US" sz="3600" b="1"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a:ln/>
                <a:solidFill>
                  <a:sysClr val="windowText" lastClr="000000"/>
                </a:solidFill>
                <a:latin typeface="NikoshBAN" panose="02000000000000000000" pitchFamily="2" charset="0"/>
                <a:cs typeface="NikoshBAN" panose="02000000000000000000" pitchFamily="2" charset="0"/>
              </a:rPr>
              <a:t>সামাজিক যোগাযোগ সাইট </a:t>
            </a:r>
            <a:r>
              <a:rPr lang="en-US" sz="3600" dirty="0" smtClean="0">
                <a:ln/>
                <a:solidFill>
                  <a:sysClr val="windowText" lastClr="000000"/>
                </a:solidFill>
                <a:latin typeface="NikoshBAN" panose="02000000000000000000" pitchFamily="2" charset="0"/>
                <a:cs typeface="NikoshBAN" panose="02000000000000000000" pitchFamily="2" charset="0"/>
              </a:rPr>
              <a:t>সমূহ ব্যবসা বানিজ্যের অন্যতম হাতিয়ার।</a:t>
            </a:r>
            <a:endParaRPr lang="en-US" sz="3600" cap="none" spc="0" dirty="0">
              <a:ln w="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2540834" y="154771"/>
            <a:ext cx="8122736" cy="707886"/>
          </a:xfrm>
          <a:prstGeom prst="rect">
            <a:avLst/>
          </a:prstGeom>
        </p:spPr>
        <p:txBody>
          <a:bodyPr wrap="none">
            <a:spAutoFit/>
          </a:bodyPr>
          <a:lstStyle/>
          <a:p>
            <a:r>
              <a:rPr lang="en-US" altLang="en-US" sz="4000" dirty="0">
                <a:ln w="0"/>
                <a:latin typeface="NikoshBAN" panose="02000000000000000000" pitchFamily="2" charset="0"/>
                <a:cs typeface="NikoshBAN" panose="02000000000000000000" pitchFamily="2" charset="0"/>
              </a:rPr>
              <a:t>বর্তমানে সামাজিক যোগাযোগ সাইটের </a:t>
            </a:r>
            <a:r>
              <a:rPr lang="en-US" altLang="en-US" sz="4000" dirty="0" smtClean="0">
                <a:ln w="0"/>
                <a:latin typeface="NikoshBAN" panose="02000000000000000000" pitchFamily="2" charset="0"/>
                <a:cs typeface="NikoshBAN" panose="02000000000000000000" pitchFamily="2" charset="0"/>
              </a:rPr>
              <a:t>প্রভাবসমূহঃ </a:t>
            </a:r>
            <a:endParaRPr lang="en-US" sz="4000" dirty="0">
              <a:ln w="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314" y="1447800"/>
            <a:ext cx="4180006" cy="2942664"/>
          </a:xfrm>
          <a:prstGeom prst="rect">
            <a:avLst/>
          </a:prstGeom>
          <a:ln w="3175">
            <a:solidFill>
              <a:schemeClr val="tx1"/>
            </a:solidFill>
          </a:ln>
        </p:spPr>
      </p:pic>
    </p:spTree>
    <p:extLst>
      <p:ext uri="{BB962C8B-B14F-4D97-AF65-F5344CB8AC3E}">
        <p14:creationId xmlns:p14="http://schemas.microsoft.com/office/powerpoint/2010/main" val="32111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834" y="154771"/>
            <a:ext cx="8122736" cy="707886"/>
          </a:xfrm>
          <a:prstGeom prst="rect">
            <a:avLst/>
          </a:prstGeom>
        </p:spPr>
        <p:txBody>
          <a:bodyPr wrap="none">
            <a:spAutoFit/>
          </a:bodyPr>
          <a:lstStyle/>
          <a:p>
            <a:r>
              <a:rPr lang="en-US" altLang="en-US" sz="4000" dirty="0">
                <a:ln w="0"/>
                <a:latin typeface="NikoshBAN" panose="02000000000000000000" pitchFamily="2" charset="0"/>
                <a:cs typeface="NikoshBAN" panose="02000000000000000000" pitchFamily="2" charset="0"/>
              </a:rPr>
              <a:t>বর্তমানে সামাজিক যোগাযোগ সাইটের </a:t>
            </a:r>
            <a:r>
              <a:rPr lang="en-US" altLang="en-US" sz="4000" dirty="0" smtClean="0">
                <a:ln w="0"/>
                <a:latin typeface="NikoshBAN" panose="02000000000000000000" pitchFamily="2" charset="0"/>
                <a:cs typeface="NikoshBAN" panose="02000000000000000000" pitchFamily="2" charset="0"/>
              </a:rPr>
              <a:t>প্রভাবসমূহঃ </a:t>
            </a:r>
            <a:endParaRPr lang="en-US" sz="4000" dirty="0">
              <a:ln w="0"/>
            </a:endParaRPr>
          </a:p>
        </p:txBody>
      </p:sp>
      <p:sp>
        <p:nvSpPr>
          <p:cNvPr id="4" name="Rectangle 3"/>
          <p:cNvSpPr/>
          <p:nvPr/>
        </p:nvSpPr>
        <p:spPr>
          <a:xfrm>
            <a:off x="1050798" y="4812065"/>
            <a:ext cx="10092828" cy="646331"/>
          </a:xfrm>
          <a:prstGeom prst="rect">
            <a:avLst/>
          </a:prstGeom>
          <a:noFill/>
        </p:spPr>
        <p:txBody>
          <a:bodyPr wrap="none" lIns="91440" tIns="45720" rIns="91440" bIns="45720">
            <a:spAutoFit/>
          </a:bodyPr>
          <a:lstStyle/>
          <a:p>
            <a:r>
              <a:rPr lang="en-US" sz="3600" dirty="0">
                <a:ln w="0"/>
                <a:latin typeface="NikoshBAN" panose="02000000000000000000" pitchFamily="2" charset="0"/>
                <a:cs typeface="NikoshBAN" panose="02000000000000000000" pitchFamily="2" charset="0"/>
              </a:rPr>
              <a:t> সামাজিক যোগাযোগ সাইট </a:t>
            </a:r>
            <a:r>
              <a:rPr lang="en-US" sz="3600" dirty="0" smtClean="0">
                <a:ln w="0"/>
                <a:latin typeface="NikoshBAN" panose="02000000000000000000" pitchFamily="2" charset="0"/>
                <a:cs typeface="NikoshBAN" panose="02000000000000000000" pitchFamily="2" charset="0"/>
              </a:rPr>
              <a:t>সমূহ শিক্ষা বিস্তারের উল্যেখযোগ্য প্লাটফর্ম।</a:t>
            </a:r>
            <a:endParaRPr lang="en-US" sz="3600" dirty="0">
              <a:ln w="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77" y="1866040"/>
            <a:ext cx="3052913" cy="2349312"/>
          </a:xfrm>
          <a:prstGeom prst="rect">
            <a:avLst/>
          </a:prstGeom>
          <a:ln w="3175">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257" y="1835880"/>
            <a:ext cx="3089910" cy="2379472"/>
          </a:xfrm>
          <a:prstGeom prst="rect">
            <a:avLst/>
          </a:prstGeom>
          <a:ln w="3175">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61" t="3505" r="3033" b="5773"/>
          <a:stretch/>
        </p:blipFill>
        <p:spPr>
          <a:xfrm>
            <a:off x="8105500" y="1782536"/>
            <a:ext cx="3291571" cy="2432816"/>
          </a:xfrm>
          <a:prstGeom prst="rect">
            <a:avLst/>
          </a:prstGeom>
          <a:ln w="3175">
            <a:solidFill>
              <a:schemeClr val="tx1"/>
            </a:solidFill>
          </a:ln>
        </p:spPr>
      </p:pic>
    </p:spTree>
    <p:extLst>
      <p:ext uri="{BB962C8B-B14F-4D97-AF65-F5344CB8AC3E}">
        <p14:creationId xmlns:p14="http://schemas.microsoft.com/office/powerpoint/2010/main" val="117155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535" y="5073323"/>
            <a:ext cx="10481865" cy="646331"/>
          </a:xfrm>
          <a:prstGeom prst="rect">
            <a:avLst/>
          </a:prstGeom>
          <a:noFill/>
        </p:spPr>
        <p:txBody>
          <a:bodyPr wrap="square" lIns="91440" tIns="45720" rIns="91440" bIns="45720">
            <a:spAutoFit/>
          </a:bodyPr>
          <a:lstStyle/>
          <a:p>
            <a:r>
              <a:rPr lang="en-US" sz="3600" dirty="0">
                <a:ln/>
                <a:solidFill>
                  <a:sysClr val="windowText" lastClr="000000"/>
                </a:solidFill>
                <a:latin typeface="NikoshBAN" panose="02000000000000000000" pitchFamily="2" charset="0"/>
                <a:cs typeface="NikoshBAN" panose="02000000000000000000" pitchFamily="2" charset="0"/>
              </a:rPr>
              <a:t> সামাজিক যোগাযোগ সাইট </a:t>
            </a:r>
            <a:r>
              <a:rPr lang="en-US" sz="3600" dirty="0" smtClean="0">
                <a:ln/>
                <a:solidFill>
                  <a:sysClr val="windowText" lastClr="000000"/>
                </a:solidFill>
                <a:latin typeface="NikoshBAN" panose="02000000000000000000" pitchFamily="2" charset="0"/>
                <a:cs typeface="NikoshBAN" panose="02000000000000000000" pitchFamily="2" charset="0"/>
              </a:rPr>
              <a:t>সমূহ সুপ্ত প্রতিভা বিকাশের অন্যতম উপাদান।</a:t>
            </a:r>
            <a:r>
              <a:rPr lang="en-US" sz="3600" b="1" i="1" dirty="0" smtClean="0">
                <a:ln/>
                <a:solidFill>
                  <a:sysClr val="windowText" lastClr="000000"/>
                </a:solidFill>
                <a:latin typeface="NikoshBAN" panose="02000000000000000000" pitchFamily="2" charset="0"/>
                <a:cs typeface="NikoshBAN" panose="02000000000000000000" pitchFamily="2" charset="0"/>
              </a:rPr>
              <a:t> </a:t>
            </a:r>
            <a:endParaRPr lang="en-US" sz="3600" b="0" i="1" cap="none" spc="0" dirty="0">
              <a:ln w="0"/>
              <a:solidFill>
                <a:schemeClr val="tx1"/>
              </a:solidFill>
            </a:endParaRPr>
          </a:p>
        </p:txBody>
      </p:sp>
      <p:sp>
        <p:nvSpPr>
          <p:cNvPr id="3" name="Rectangle 2"/>
          <p:cNvSpPr/>
          <p:nvPr/>
        </p:nvSpPr>
        <p:spPr>
          <a:xfrm>
            <a:off x="2540834" y="154771"/>
            <a:ext cx="8122736" cy="707886"/>
          </a:xfrm>
          <a:prstGeom prst="rect">
            <a:avLst/>
          </a:prstGeom>
        </p:spPr>
        <p:txBody>
          <a:bodyPr wrap="none">
            <a:spAutoFit/>
          </a:bodyPr>
          <a:lstStyle/>
          <a:p>
            <a:r>
              <a:rPr lang="en-US" altLang="en-US" sz="4000" dirty="0">
                <a:ln w="0"/>
                <a:latin typeface="NikoshBAN" panose="02000000000000000000" pitchFamily="2" charset="0"/>
                <a:cs typeface="NikoshBAN" panose="02000000000000000000" pitchFamily="2" charset="0"/>
              </a:rPr>
              <a:t>বর্তমানে সামাজিক যোগাযোগ সাইটের </a:t>
            </a:r>
            <a:r>
              <a:rPr lang="en-US" altLang="en-US" sz="4000" dirty="0" smtClean="0">
                <a:ln w="0"/>
                <a:latin typeface="NikoshBAN" panose="02000000000000000000" pitchFamily="2" charset="0"/>
                <a:cs typeface="NikoshBAN" panose="02000000000000000000" pitchFamily="2" charset="0"/>
              </a:rPr>
              <a:t>প্রভাবসমূহঃ </a:t>
            </a:r>
            <a:endParaRPr lang="en-US" sz="4000" dirty="0">
              <a:ln w="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209" y="1501140"/>
            <a:ext cx="4182083" cy="2933700"/>
          </a:xfrm>
          <a:prstGeom prst="rect">
            <a:avLst/>
          </a:prstGeom>
          <a:ln w="31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245" y="1562100"/>
            <a:ext cx="4171148" cy="2872740"/>
          </a:xfrm>
          <a:prstGeom prst="rect">
            <a:avLst/>
          </a:prstGeom>
          <a:ln w="3175">
            <a:solidFill>
              <a:schemeClr val="tx1"/>
            </a:solidFill>
          </a:ln>
        </p:spPr>
      </p:pic>
    </p:spTree>
    <p:extLst>
      <p:ext uri="{BB962C8B-B14F-4D97-AF65-F5344CB8AC3E}">
        <p14:creationId xmlns:p14="http://schemas.microsoft.com/office/powerpoint/2010/main" val="21895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231" y="5074478"/>
            <a:ext cx="9736961" cy="646331"/>
          </a:xfrm>
          <a:prstGeom prst="rect">
            <a:avLst/>
          </a:prstGeom>
          <a:noFill/>
        </p:spPr>
        <p:txBody>
          <a:bodyPr wrap="none" lIns="91440" tIns="45720" rIns="91440" bIns="45720">
            <a:spAutoFit/>
          </a:bodyPr>
          <a:lstStyle/>
          <a:p>
            <a:r>
              <a:rPr lang="en-US" sz="3600" b="1" dirty="0">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ln w="0"/>
                <a:latin typeface="NikoshBAN" panose="02000000000000000000" pitchFamily="2" charset="0"/>
                <a:cs typeface="NikoshBAN" panose="02000000000000000000" pitchFamily="2" charset="0"/>
              </a:rPr>
              <a:t>সামাজিক যোগাযোগ সাইট </a:t>
            </a:r>
            <a:r>
              <a:rPr lang="en-US" sz="3600" dirty="0" smtClean="0">
                <a:ln w="0"/>
                <a:latin typeface="NikoshBAN" panose="02000000000000000000" pitchFamily="2" charset="0"/>
                <a:cs typeface="NikoshBAN" panose="02000000000000000000" pitchFamily="2" charset="0"/>
              </a:rPr>
              <a:t>সমূহ কর্ম সংস্থানের বিশেষ এক বাজার। </a:t>
            </a:r>
            <a:endParaRPr lang="en-US" sz="3600" b="0" cap="none" spc="0" dirty="0">
              <a:ln w="0"/>
              <a:solidFill>
                <a:schemeClr val="tx1"/>
              </a:solidFill>
            </a:endParaRPr>
          </a:p>
        </p:txBody>
      </p:sp>
      <p:sp>
        <p:nvSpPr>
          <p:cNvPr id="3" name="Rectangle 2"/>
          <p:cNvSpPr/>
          <p:nvPr/>
        </p:nvSpPr>
        <p:spPr>
          <a:xfrm>
            <a:off x="2540834" y="154771"/>
            <a:ext cx="8122736" cy="707886"/>
          </a:xfrm>
          <a:prstGeom prst="rect">
            <a:avLst/>
          </a:prstGeom>
        </p:spPr>
        <p:txBody>
          <a:bodyPr wrap="none">
            <a:spAutoFit/>
          </a:bodyPr>
          <a:lstStyle/>
          <a:p>
            <a:r>
              <a:rPr lang="en-US" altLang="en-US" sz="4000" dirty="0">
                <a:ln w="0"/>
                <a:latin typeface="NikoshBAN" panose="02000000000000000000" pitchFamily="2" charset="0"/>
                <a:cs typeface="NikoshBAN" panose="02000000000000000000" pitchFamily="2" charset="0"/>
              </a:rPr>
              <a:t>বর্তমানে সামাজিক যোগাযোগ সাইটের </a:t>
            </a:r>
            <a:r>
              <a:rPr lang="en-US" altLang="en-US" sz="4000" dirty="0" smtClean="0">
                <a:ln w="0"/>
                <a:latin typeface="NikoshBAN" panose="02000000000000000000" pitchFamily="2" charset="0"/>
                <a:cs typeface="NikoshBAN" panose="02000000000000000000" pitchFamily="2" charset="0"/>
              </a:rPr>
              <a:t>প্রভাবসমূহঃ </a:t>
            </a:r>
            <a:endParaRPr lang="en-US" sz="4000" dirty="0">
              <a:ln w="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120" y="1456576"/>
            <a:ext cx="4065648" cy="3023983"/>
          </a:xfrm>
          <a:prstGeom prst="rect">
            <a:avLst/>
          </a:prstGeom>
          <a:ln w="3175">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1130" y="1456576"/>
            <a:ext cx="4043030" cy="3032273"/>
          </a:xfrm>
          <a:prstGeom prst="rect">
            <a:avLst/>
          </a:prstGeom>
          <a:ln w="3175">
            <a:solidFill>
              <a:schemeClr val="tx1"/>
            </a:solidFill>
          </a:ln>
        </p:spPr>
      </p:pic>
    </p:spTree>
    <p:extLst>
      <p:ext uri="{BB962C8B-B14F-4D97-AF65-F5344CB8AC3E}">
        <p14:creationId xmlns:p14="http://schemas.microsoft.com/office/powerpoint/2010/main" val="26061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1041" y="325867"/>
            <a:ext cx="3398453" cy="76944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prstTxWarp prst="textChevron">
              <a:avLst/>
            </a:prstTxWarp>
            <a:spAutoFit/>
          </a:bodyPr>
          <a:lstStyle/>
          <a:p>
            <a:pPr algn="ctr">
              <a:buNone/>
            </a:pPr>
            <a:r>
              <a:rPr lang="en-US" sz="4400" dirty="0" smtClean="0">
                <a:ln w="0"/>
                <a:solidFill>
                  <a:schemeClr val="tx1"/>
                </a:solidFill>
                <a:latin typeface="NikoshBAN" pitchFamily="2" charset="0"/>
                <a:cs typeface="NikoshBAN" pitchFamily="2" charset="0"/>
              </a:rPr>
              <a:t>দলীয় </a:t>
            </a:r>
            <a:r>
              <a:rPr lang="bn-BD" sz="4400" dirty="0" smtClean="0">
                <a:ln w="0"/>
                <a:solidFill>
                  <a:schemeClr val="tx1"/>
                </a:solidFill>
                <a:latin typeface="NikoshBAN" pitchFamily="2" charset="0"/>
                <a:cs typeface="NikoshBAN" pitchFamily="2" charset="0"/>
              </a:rPr>
              <a:t>কাজ </a:t>
            </a:r>
            <a:endParaRPr lang="en-US" sz="4400" dirty="0">
              <a:ln w="0"/>
              <a:solidFill>
                <a:schemeClr val="tx1"/>
              </a:solidFill>
              <a:latin typeface="NikoshBAN" pitchFamily="2" charset="0"/>
              <a:cs typeface="NikoshBAN" pitchFamily="2" charset="0"/>
            </a:endParaRPr>
          </a:p>
        </p:txBody>
      </p:sp>
      <p:sp>
        <p:nvSpPr>
          <p:cNvPr id="3" name="Rectangle 2"/>
          <p:cNvSpPr/>
          <p:nvPr/>
        </p:nvSpPr>
        <p:spPr>
          <a:xfrm>
            <a:off x="8942086" y="418199"/>
            <a:ext cx="2385026" cy="584775"/>
          </a:xfrm>
          <a:prstGeom prst="rect">
            <a:avLst/>
          </a:prstGeom>
        </p:spPr>
        <p:txBody>
          <a:bodyPr wrap="square">
            <a:spAutoFit/>
          </a:bodyPr>
          <a:lstStyle/>
          <a:p>
            <a:pPr algn="ctr"/>
            <a:r>
              <a:rPr lang="en-US" sz="3200" dirty="0" smtClean="0">
                <a:ln w="0"/>
                <a:latin typeface="NikoshBAN" pitchFamily="2" charset="0"/>
                <a:cs typeface="NikoshBAN" pitchFamily="2" charset="0"/>
              </a:rPr>
              <a:t>সময়-৫ মিনিট</a:t>
            </a:r>
            <a:endParaRPr lang="en-US" sz="3200" dirty="0">
              <a:ln w="0"/>
              <a:latin typeface="NikoshBAN" pitchFamily="2" charset="0"/>
              <a:cs typeface="NikoshBAN" pitchFamily="2" charset="0"/>
            </a:endParaRPr>
          </a:p>
        </p:txBody>
      </p:sp>
      <p:sp>
        <p:nvSpPr>
          <p:cNvPr id="4" name="Rectangle 3"/>
          <p:cNvSpPr/>
          <p:nvPr/>
        </p:nvSpPr>
        <p:spPr>
          <a:xfrm>
            <a:off x="1564624" y="3429000"/>
            <a:ext cx="8569975" cy="646331"/>
          </a:xfrm>
          <a:prstGeom prst="rect">
            <a:avLst/>
          </a:prstGeom>
        </p:spPr>
        <p:txBody>
          <a:bodyPr wrap="none">
            <a:spAutoFit/>
          </a:bodyPr>
          <a:lstStyle/>
          <a:p>
            <a:pPr marL="571500" indent="-571500">
              <a:buFont typeface="Wingdings" panose="05000000000000000000" pitchFamily="2" charset="2"/>
              <a:buChar char="Ø"/>
            </a:pPr>
            <a:r>
              <a:rPr lang="en-US" altLang="en-US" sz="3600" dirty="0">
                <a:ln w="0"/>
                <a:latin typeface="NikoshBAN" panose="02000000000000000000" pitchFamily="2" charset="0"/>
                <a:cs typeface="NikoshBAN" panose="02000000000000000000" pitchFamily="2" charset="0"/>
              </a:rPr>
              <a:t>বর্তমানে সামাজিক যোগাযোগ সাইটের </a:t>
            </a:r>
            <a:r>
              <a:rPr lang="en-US" altLang="en-US" sz="3600" dirty="0" smtClean="0">
                <a:ln w="0"/>
                <a:latin typeface="NikoshBAN" panose="02000000000000000000" pitchFamily="2" charset="0"/>
                <a:cs typeface="NikoshBAN" panose="02000000000000000000" pitchFamily="2" charset="0"/>
              </a:rPr>
              <a:t>প্রভাবসমূহ লেখ। </a:t>
            </a:r>
            <a:endParaRPr lang="en-US" sz="3600" dirty="0"/>
          </a:p>
        </p:txBody>
      </p:sp>
    </p:spTree>
    <p:extLst>
      <p:ext uri="{BB962C8B-B14F-4D97-AF65-F5344CB8AC3E}">
        <p14:creationId xmlns:p14="http://schemas.microsoft.com/office/powerpoint/2010/main" val="116779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7448" y="548640"/>
            <a:ext cx="3197104" cy="52468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prstTxWarp prst="textChevron">
              <a:avLst/>
            </a:prstTxWarp>
            <a:spAutoFit/>
          </a:bodyPr>
          <a:lstStyle/>
          <a:p>
            <a:pPr algn="ctr"/>
            <a:r>
              <a:rPr lang="bn-IN" sz="6000" dirty="0"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grpSp>
        <p:nvGrpSpPr>
          <p:cNvPr id="3" name="Group 2"/>
          <p:cNvGrpSpPr/>
          <p:nvPr/>
        </p:nvGrpSpPr>
        <p:grpSpPr>
          <a:xfrm>
            <a:off x="1698901" y="753835"/>
            <a:ext cx="2576211" cy="1845129"/>
            <a:chOff x="990600" y="584351"/>
            <a:chExt cx="2904251" cy="2885997"/>
          </a:xfrm>
        </p:grpSpPr>
        <p:pic>
          <p:nvPicPr>
            <p:cNvPr id="4" name="Picture 3" descr="28.jpg"/>
            <p:cNvPicPr>
              <a:picLocks noChangeAspect="1"/>
            </p:cNvPicPr>
            <p:nvPr/>
          </p:nvPicPr>
          <p:blipFill>
            <a:blip r:embed="rId2"/>
            <a:stretch>
              <a:fillRect/>
            </a:stretch>
          </p:blipFill>
          <p:spPr>
            <a:xfrm>
              <a:off x="990600" y="584351"/>
              <a:ext cx="2904251" cy="28859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633" y="1084065"/>
              <a:ext cx="1905000" cy="1828800"/>
            </a:xfrm>
            <a:prstGeom prst="ellipse">
              <a:avLst/>
            </a:prstGeom>
          </p:spPr>
        </p:pic>
      </p:grpSp>
      <p:sp>
        <p:nvSpPr>
          <p:cNvPr id="6" name="Rectangle 5"/>
          <p:cNvSpPr/>
          <p:nvPr/>
        </p:nvSpPr>
        <p:spPr>
          <a:xfrm>
            <a:off x="215694" y="2394943"/>
            <a:ext cx="6845870" cy="4031873"/>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হোসনেয়ারা (লাকী)</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এম,এস,এস, এম এড</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(আই সি টি)</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রায়পুর স্কুল এন্ড কলেজ ,</a:t>
            </a:r>
          </a:p>
          <a:p>
            <a:pPr algn="ctr"/>
            <a:r>
              <a:rPr lang="en-US" sz="3600" dirty="0" smtClean="0">
                <a:ln w="0"/>
                <a:solidFill>
                  <a:schemeClr val="tx1"/>
                </a:solidFill>
                <a:latin typeface="NikoshBAN" panose="02000000000000000000" pitchFamily="2" charset="0"/>
                <a:cs typeface="NikoshBAN" panose="02000000000000000000" pitchFamily="2" charset="0"/>
              </a:rPr>
              <a:t>বাঘারপাড়া</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,যশোর । </a:t>
            </a:r>
          </a:p>
          <a:p>
            <a:pPr algn="ct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01712333017</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Mail-lucky</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333017</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@gmail.com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880" y="1073321"/>
            <a:ext cx="2001732" cy="2133084"/>
          </a:xfrm>
          <a:prstGeom prst="rect">
            <a:avLst/>
          </a:prstGeom>
          <a:ln>
            <a:noFill/>
          </a:ln>
          <a:effectLst>
            <a:outerShdw blurRad="190500" algn="tl" rotWithShape="0">
              <a:srgbClr val="000000">
                <a:alpha val="70000"/>
              </a:srgbClr>
            </a:outerShdw>
          </a:effectLst>
        </p:spPr>
      </p:pic>
      <p:sp>
        <p:nvSpPr>
          <p:cNvPr id="8" name="Rectangle 7"/>
          <p:cNvSpPr/>
          <p:nvPr/>
        </p:nvSpPr>
        <p:spPr>
          <a:xfrm>
            <a:off x="7569220" y="3429000"/>
            <a:ext cx="4226539" cy="264072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bn-BD" sz="4000" dirty="0">
                <a:latin typeface="NikoshBAN" panose="02000000000000000000" pitchFamily="2" charset="0"/>
                <a:cs typeface="NikoshBAN" panose="02000000000000000000" pitchFamily="2" charset="0"/>
              </a:rPr>
              <a:t>তথ্য ও যোগাযোগ </a:t>
            </a:r>
            <a:r>
              <a:rPr lang="bn-BD" sz="4000" dirty="0" smtClean="0">
                <a:latin typeface="NikoshBAN" panose="02000000000000000000" pitchFamily="2" charset="0"/>
                <a:cs typeface="NikoshBAN" panose="02000000000000000000" pitchFamily="2" charset="0"/>
              </a:rPr>
              <a:t>প্রযুক্তি</a:t>
            </a:r>
            <a:endParaRPr lang="en-US" sz="4000" dirty="0" smtClean="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নবম-দশম</a:t>
            </a:r>
            <a:endParaRPr lang="en-US" sz="3600" dirty="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অধ্যায়</a:t>
            </a:r>
            <a:r>
              <a:rPr lang="en-US" sz="3600" dirty="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০১</a:t>
            </a:r>
          </a:p>
          <a:p>
            <a:pPr algn="ctr">
              <a:lnSpc>
                <a:spcPct val="90000"/>
              </a:lnSpc>
            </a:pPr>
            <a:r>
              <a:rPr lang="en-US" sz="3600" dirty="0" smtClean="0">
                <a:latin typeface="NikoshBAN" panose="02000000000000000000" pitchFamily="2" charset="0"/>
                <a:cs typeface="NikoshBAN" panose="02000000000000000000" pitchFamily="2" charset="0"/>
              </a:rPr>
              <a:t>*সামাজিক যোগাযোগ ও আইসিটি*</a:t>
            </a:r>
            <a:endParaRPr lang="en-US" sz="3600" dirty="0">
              <a:latin typeface="NikoshBAN" panose="02000000000000000000" pitchFamily="2" charset="0"/>
              <a:cs typeface="NikoshBAN" panose="02000000000000000000" pitchFamily="2" charset="0"/>
            </a:endParaRPr>
          </a:p>
        </p:txBody>
      </p:sp>
      <p:cxnSp>
        <p:nvCxnSpPr>
          <p:cNvPr id="11" name="Straight Connector 10"/>
          <p:cNvCxnSpPr/>
          <p:nvPr/>
        </p:nvCxnSpPr>
        <p:spPr>
          <a:xfrm>
            <a:off x="5623560" y="1524000"/>
            <a:ext cx="248412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75960" y="1676400"/>
            <a:ext cx="248412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28360" y="1828800"/>
            <a:ext cx="248412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939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8868" y="1981232"/>
            <a:ext cx="4467890" cy="1200329"/>
          </a:xfrm>
          <a:prstGeom prst="rect">
            <a:avLst/>
          </a:prstGeom>
          <a:noFill/>
        </p:spPr>
        <p:txBody>
          <a:bodyPr wrap="none" lIns="91440" tIns="45720" rIns="91440" bIns="45720">
            <a:spAutoFit/>
          </a:bodyPr>
          <a:lstStyle/>
          <a:p>
            <a:pPr marL="685800" indent="-685800">
              <a:buFont typeface="Arial" panose="020B0604020202020204" pitchFamily="34" charset="0"/>
              <a:buChar char="•"/>
            </a:pPr>
            <a:r>
              <a:rPr lang="en-US" sz="3600" dirty="0" smtClean="0">
                <a:ln w="0"/>
                <a:latin typeface="NikoshBAN" panose="02000000000000000000" pitchFamily="2" charset="0"/>
                <a:cs typeface="NikoshBAN" panose="02000000000000000000" pitchFamily="2" charset="0"/>
              </a:rPr>
              <a:t>ফেসবুকের প্রতিষ্ঠাতা কে?</a:t>
            </a:r>
          </a:p>
          <a:p>
            <a:r>
              <a:rPr lang="en-US" sz="3600" b="1" dirty="0" smtClean="0">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218868" y="3181561"/>
            <a:ext cx="5091458" cy="646331"/>
          </a:xfrm>
          <a:prstGeom prst="rect">
            <a:avLst/>
          </a:prstGeom>
          <a:noFill/>
        </p:spPr>
        <p:txBody>
          <a:bodyPr wrap="none" lIns="91440" tIns="45720" rIns="91440" bIns="45720">
            <a:spAutoFit/>
          </a:bodyPr>
          <a:lstStyle/>
          <a:p>
            <a:pPr marL="685800" indent="-685800">
              <a:buFont typeface="Arial" panose="020B0604020202020204" pitchFamily="34" charset="0"/>
              <a:buChar char="•"/>
            </a:pPr>
            <a:r>
              <a:rPr lang="en-US" sz="3600" dirty="0" smtClean="0">
                <a:ln w="0"/>
                <a:latin typeface="NikoshBAN" panose="02000000000000000000" pitchFamily="2" charset="0"/>
                <a:cs typeface="NikoshBAN" panose="02000000000000000000" pitchFamily="2" charset="0"/>
              </a:rPr>
              <a:t>কতো সালে ফেসবুক চালু হয়?</a:t>
            </a:r>
            <a:endParaRPr lang="en-US" sz="3600" dirty="0">
              <a:ln w="0"/>
              <a:latin typeface="NikoshBAN" panose="02000000000000000000" pitchFamily="2" charset="0"/>
              <a:cs typeface="NikoshBAN" panose="02000000000000000000" pitchFamily="2" charset="0"/>
            </a:endParaRPr>
          </a:p>
        </p:txBody>
      </p:sp>
      <p:sp>
        <p:nvSpPr>
          <p:cNvPr id="5" name="Rectangle 4"/>
          <p:cNvSpPr/>
          <p:nvPr/>
        </p:nvSpPr>
        <p:spPr>
          <a:xfrm>
            <a:off x="1218868" y="4448626"/>
            <a:ext cx="8222123" cy="646331"/>
          </a:xfrm>
          <a:prstGeom prst="rect">
            <a:avLst/>
          </a:prstGeom>
          <a:noFill/>
        </p:spPr>
        <p:txBody>
          <a:bodyPr wrap="none" lIns="91440" tIns="45720" rIns="91440" bIns="45720">
            <a:spAutoFit/>
          </a:bodyPr>
          <a:lstStyle/>
          <a:p>
            <a:pPr marL="685800" indent="-685800">
              <a:buFont typeface="Arial" panose="020B0604020202020204" pitchFamily="34" charset="0"/>
              <a:buChar char="•"/>
            </a:pPr>
            <a:r>
              <a:rPr lang="en-US" sz="3600" dirty="0" smtClean="0">
                <a:ln/>
                <a:solidFill>
                  <a:sysClr val="windowText" lastClr="000000"/>
                </a:solidFill>
                <a:latin typeface="NikoshBAN" panose="02000000000000000000" pitchFamily="2" charset="0"/>
                <a:cs typeface="NikoshBAN" panose="02000000000000000000" pitchFamily="2" charset="0"/>
              </a:rPr>
              <a:t>টুইটারে এক সাথে সর্বোচ্চ কয়টি বর্ণ টুইট করা যায় ?</a:t>
            </a:r>
            <a:endParaRPr lang="en-US" sz="3600" cap="none" spc="0" dirty="0">
              <a:ln w="0"/>
              <a:solidFill>
                <a:schemeClr val="tx1"/>
              </a:solidFill>
            </a:endParaRPr>
          </a:p>
        </p:txBody>
      </p:sp>
      <p:sp>
        <p:nvSpPr>
          <p:cNvPr id="6" name="Rectangle 5"/>
          <p:cNvSpPr/>
          <p:nvPr/>
        </p:nvSpPr>
        <p:spPr>
          <a:xfrm>
            <a:off x="4652026" y="555804"/>
            <a:ext cx="2644107" cy="6481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prstTxWarp prst="textChevron">
              <a:avLst/>
            </a:prstTxWarp>
            <a:spAutoFit/>
          </a:bodyPr>
          <a:lstStyle/>
          <a:p>
            <a:pPr algn="ctr">
              <a:buNone/>
            </a:pPr>
            <a:r>
              <a:rPr lang="en-US" sz="4400" dirty="0" smtClean="0">
                <a:ln w="0"/>
                <a:solidFill>
                  <a:schemeClr val="tx1"/>
                </a:solidFill>
                <a:latin typeface="NikoshBAN" pitchFamily="2" charset="0"/>
                <a:cs typeface="NikoshBAN" pitchFamily="2" charset="0"/>
              </a:rPr>
              <a:t>মূল্যায়ন</a:t>
            </a:r>
            <a:endParaRPr lang="en-US" sz="4400" dirty="0">
              <a:ln w="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7226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1723" y="3206931"/>
            <a:ext cx="9137438" cy="1200329"/>
          </a:xfrm>
          <a:prstGeom prst="rect">
            <a:avLst/>
          </a:prstGeom>
          <a:noFill/>
        </p:spPr>
        <p:txBody>
          <a:bodyPr wrap="none" lIns="91440" tIns="45720" rIns="91440" bIns="45720">
            <a:spAutoFit/>
          </a:bodyPr>
          <a:lstStyle/>
          <a:p>
            <a:pPr marL="571500" indent="-571500">
              <a:buFont typeface="Wingdings" panose="05000000000000000000" pitchFamily="2" charset="2"/>
              <a:buChar char="q"/>
            </a:pPr>
            <a:r>
              <a:rPr lang="en-US" sz="3600" dirty="0" smtClean="0">
                <a:ln w="0"/>
                <a:latin typeface="NikoshBAN" panose="02000000000000000000" pitchFamily="2" charset="0"/>
                <a:cs typeface="NikoshBAN" panose="02000000000000000000" pitchFamily="2" charset="0"/>
              </a:rPr>
              <a:t> </a:t>
            </a:r>
            <a:r>
              <a:rPr lang="en-US" sz="3600" dirty="0">
                <a:ln w="0"/>
                <a:latin typeface="NikoshBAN" panose="02000000000000000000" pitchFamily="2" charset="0"/>
                <a:cs typeface="NikoshBAN" panose="02000000000000000000" pitchFamily="2" charset="0"/>
              </a:rPr>
              <a:t>সামাজিক যোগাযোগ </a:t>
            </a:r>
            <a:r>
              <a:rPr lang="en-US" sz="3600" dirty="0" smtClean="0">
                <a:ln w="0"/>
                <a:latin typeface="NikoshBAN" panose="02000000000000000000" pitchFamily="2" charset="0"/>
                <a:cs typeface="NikoshBAN" panose="02000000000000000000" pitchFamily="2" charset="0"/>
              </a:rPr>
              <a:t>সাইটসমূহের ভালো ও মন্দ দিক নিয়ে </a:t>
            </a:r>
          </a:p>
          <a:p>
            <a:r>
              <a:rPr lang="en-US" sz="3600" dirty="0" smtClean="0">
                <a:ln w="0"/>
                <a:latin typeface="NikoshBAN" panose="02000000000000000000" pitchFamily="2" charset="0"/>
                <a:cs typeface="NikoshBAN" panose="02000000000000000000" pitchFamily="2" charset="0"/>
              </a:rPr>
              <a:t>      একটি প্রতিবেদন রচনা কর </a:t>
            </a:r>
            <a:r>
              <a:rPr lang="en-US" sz="3600" dirty="0">
                <a:ln w="0"/>
                <a:latin typeface="NikoshBAN" panose="02000000000000000000" pitchFamily="2" charset="0"/>
                <a:cs typeface="NikoshBAN" panose="02000000000000000000" pitchFamily="2" charset="0"/>
              </a:rPr>
              <a:t>।</a:t>
            </a:r>
          </a:p>
        </p:txBody>
      </p:sp>
      <p:sp>
        <p:nvSpPr>
          <p:cNvPr id="4" name="Rectangle 3"/>
          <p:cNvSpPr/>
          <p:nvPr/>
        </p:nvSpPr>
        <p:spPr>
          <a:xfrm>
            <a:off x="4918726" y="537845"/>
            <a:ext cx="2354547" cy="76944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prstTxWarp prst="textChevron">
              <a:avLst/>
            </a:prstTxWarp>
            <a:spAutoFit/>
          </a:bodyPr>
          <a:lstStyle/>
          <a:p>
            <a:pPr algn="ctr">
              <a:buNone/>
            </a:pPr>
            <a:r>
              <a:rPr lang="en-US" sz="4400" dirty="0" smtClean="0">
                <a:ln w="0"/>
                <a:solidFill>
                  <a:schemeClr val="tx1"/>
                </a:solidFill>
                <a:latin typeface="NikoshBAN" pitchFamily="2" charset="0"/>
                <a:cs typeface="NikoshBAN" pitchFamily="2" charset="0"/>
              </a:rPr>
              <a:t>বাড়ীর </a:t>
            </a:r>
            <a:r>
              <a:rPr lang="bn-BD" sz="4400" dirty="0" smtClean="0">
                <a:ln w="0"/>
                <a:solidFill>
                  <a:schemeClr val="tx1"/>
                </a:solidFill>
                <a:latin typeface="NikoshBAN" pitchFamily="2" charset="0"/>
                <a:cs typeface="NikoshBAN" pitchFamily="2" charset="0"/>
              </a:rPr>
              <a:t>কাজ </a:t>
            </a:r>
            <a:endParaRPr lang="en-US" sz="4400" dirty="0">
              <a:ln w="0"/>
              <a:solidFill>
                <a:schemeClr val="tx1"/>
              </a:solidFill>
              <a:latin typeface="NikoshBAN" pitchFamily="2" charset="0"/>
              <a:cs typeface="NikoshBAN" pitchFamily="2" charset="0"/>
            </a:endParaRPr>
          </a:p>
        </p:txBody>
      </p:sp>
      <p:pic>
        <p:nvPicPr>
          <p:cNvPr id="5" name="Picture 5" descr="E:\MOTIAR\D,contennt Picture 2\ho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6167"/>
            <a:ext cx="2905125" cy="2143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51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644141" y="1993673"/>
            <a:ext cx="7597140" cy="1862048"/>
          </a:xfrm>
          <a:prstGeom prst="rect">
            <a:avLst/>
          </a:prstGeom>
          <a:noFill/>
        </p:spPr>
        <p:txBody>
          <a:bodyPr wrap="squar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115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ধন্যবাদ</a:t>
            </a:r>
            <a:r>
              <a:rPr lang="en-US" sz="115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115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সবাইকে</a:t>
            </a:r>
            <a:endParaRPr lang="en-US" sz="115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3076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732" y="377107"/>
            <a:ext cx="6507480" cy="769441"/>
          </a:xfrm>
          <a:prstGeom prst="rect">
            <a:avLst/>
          </a:prstGeom>
          <a:noFill/>
        </p:spPr>
        <p:txBody>
          <a:bodyPr wrap="square" rtlCol="0">
            <a:spAutoFit/>
          </a:bodyPr>
          <a:lstStyle/>
          <a:p>
            <a:r>
              <a:rPr lang="en-US" sz="4400" dirty="0" smtClean="0">
                <a:latin typeface="NikoshBAN"/>
              </a:rPr>
              <a:t>তোমরা কী বলতে পার ছবিটি কার?</a:t>
            </a:r>
            <a:endParaRPr lang="en-US" sz="4400" dirty="0">
              <a:latin typeface="NikoshB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864" y="1587858"/>
            <a:ext cx="3563216" cy="3563216"/>
          </a:xfrm>
          <a:prstGeom prst="rect">
            <a:avLst/>
          </a:prstGeom>
        </p:spPr>
      </p:pic>
      <p:sp>
        <p:nvSpPr>
          <p:cNvPr id="5" name="TextBox 4"/>
          <p:cNvSpPr txBox="1"/>
          <p:nvPr/>
        </p:nvSpPr>
        <p:spPr>
          <a:xfrm>
            <a:off x="5099252" y="5714258"/>
            <a:ext cx="2444548" cy="646331"/>
          </a:xfrm>
          <a:prstGeom prst="rect">
            <a:avLst/>
          </a:prstGeom>
          <a:noFill/>
        </p:spPr>
        <p:txBody>
          <a:bodyPr wrap="square" rtlCol="0">
            <a:spAutoFit/>
          </a:bodyPr>
          <a:lstStyle/>
          <a:p>
            <a:r>
              <a:rPr lang="en-US" sz="3600" dirty="0" smtClean="0">
                <a:latin typeface="NikoshBAN"/>
              </a:rPr>
              <a:t>মার্ক জুকারবার্গ</a:t>
            </a:r>
            <a:endParaRPr lang="en-US" sz="3600" dirty="0">
              <a:latin typeface="NikoshBAN"/>
            </a:endParaRPr>
          </a:p>
        </p:txBody>
      </p:sp>
    </p:spTree>
    <p:extLst>
      <p:ext uri="{BB962C8B-B14F-4D97-AF65-F5344CB8AC3E}">
        <p14:creationId xmlns:p14="http://schemas.microsoft.com/office/powerpoint/2010/main" val="12663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5617" y="388267"/>
            <a:ext cx="2502608" cy="769441"/>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4400" dirty="0" smtClean="0">
                <a:ln w="0"/>
                <a:effectLst>
                  <a:outerShdw blurRad="38100" dist="19050" dir="2700000" algn="tl" rotWithShape="0">
                    <a:schemeClr val="dk1">
                      <a:alpha val="40000"/>
                    </a:schemeClr>
                  </a:outerShdw>
                </a:effectLst>
                <a:latin typeface="NikoshBAN" pitchFamily="2" charset="0"/>
                <a:cs typeface="NikoshBAN" pitchFamily="2" charset="0"/>
              </a:rPr>
              <a:t>আজকের </a:t>
            </a:r>
            <a:r>
              <a:rPr lang="bn-BD" sz="4400" dirty="0" smtClean="0">
                <a:ln w="0"/>
                <a:effectLst>
                  <a:outerShdw blurRad="38100" dist="19050" dir="2700000" algn="tl" rotWithShape="0">
                    <a:schemeClr val="dk1">
                      <a:alpha val="40000"/>
                    </a:schemeClr>
                  </a:outerShdw>
                </a:effectLst>
                <a:latin typeface="NikoshBAN" pitchFamily="2" charset="0"/>
                <a:cs typeface="NikoshBAN" pitchFamily="2" charset="0"/>
              </a:rPr>
              <a:t>পাঠ</a:t>
            </a:r>
            <a:endParaRPr lang="en-US" sz="4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Rectangle 2"/>
          <p:cNvSpPr/>
          <p:nvPr/>
        </p:nvSpPr>
        <p:spPr>
          <a:xfrm>
            <a:off x="1287780" y="1377437"/>
            <a:ext cx="9616439" cy="707886"/>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সামাজিক যোগাযোগ সাইট ও আইসিটি</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476" y="2305052"/>
            <a:ext cx="5129048" cy="2788920"/>
          </a:xfrm>
          <a:prstGeom prst="rect">
            <a:avLst/>
          </a:prstGeom>
        </p:spPr>
      </p:pic>
    </p:spTree>
    <p:extLst>
      <p:ext uri="{BB962C8B-B14F-4D97-AF65-F5344CB8AC3E}">
        <p14:creationId xmlns:p14="http://schemas.microsoft.com/office/powerpoint/2010/main" val="10673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2585" y="452624"/>
            <a:ext cx="1766830" cy="769441"/>
          </a:xfrm>
          <a:prstGeom prst="rect">
            <a:avLst/>
          </a:prstGeom>
          <a:noFill/>
        </p:spPr>
        <p:txBody>
          <a:bodyPr wrap="none" lIns="91440" tIns="45720" rIns="91440" bIns="45720">
            <a:prstTxWarp prst="textChevron">
              <a:avLst/>
            </a:prstTxWarp>
            <a:spAutoFit/>
          </a:bodyPr>
          <a:lstStyle/>
          <a:p>
            <a:r>
              <a:rPr lang="bn-IN" sz="4400" dirty="0" smtClean="0">
                <a:latin typeface="NikoshBAN" panose="02000000000000000000" pitchFamily="2" charset="0"/>
                <a:cs typeface="NikoshBAN" panose="02000000000000000000" pitchFamily="2" charset="0"/>
              </a:rPr>
              <a:t>শিখনফল</a:t>
            </a:r>
            <a:endParaRPr lang="en-US" sz="4400" dirty="0">
              <a:latin typeface="NikoshBAN" panose="02000000000000000000" pitchFamily="2" charset="0"/>
              <a:cs typeface="NikoshBAN" panose="02000000000000000000" pitchFamily="2" charset="0"/>
            </a:endParaRPr>
          </a:p>
        </p:txBody>
      </p:sp>
      <p:sp>
        <p:nvSpPr>
          <p:cNvPr id="4" name="TextBox 5"/>
          <p:cNvSpPr txBox="1">
            <a:spLocks noChangeArrowheads="1"/>
          </p:cNvSpPr>
          <p:nvPr/>
        </p:nvSpPr>
        <p:spPr bwMode="auto">
          <a:xfrm>
            <a:off x="635344" y="2274838"/>
            <a:ext cx="1114517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3600" dirty="0" smtClean="0">
                <a:ln w="0"/>
                <a:latin typeface="NikoshBAN" panose="02000000000000000000" pitchFamily="2" charset="0"/>
                <a:cs typeface="NikoshBAN" panose="02000000000000000000" pitchFamily="2" charset="0"/>
              </a:rPr>
              <a:t>এ পাঠ থেকে শিক্ষার্থীরা---------</a:t>
            </a:r>
          </a:p>
          <a:p>
            <a:pPr eaLnBrk="1" hangingPunct="1">
              <a:spcBef>
                <a:spcPct val="0"/>
              </a:spcBef>
              <a:buClrTx/>
              <a:buFontTx/>
              <a:buNone/>
            </a:pPr>
            <a:r>
              <a:rPr lang="bn-BD" altLang="en-US" sz="3600" dirty="0" smtClean="0">
                <a:ln w="0"/>
                <a:latin typeface="NikoshBAN" panose="02000000000000000000" pitchFamily="2" charset="0"/>
                <a:cs typeface="NikoshBAN" panose="02000000000000000000" pitchFamily="2" charset="0"/>
              </a:rPr>
              <a:t>১।</a:t>
            </a:r>
            <a:r>
              <a:rPr lang="bn-IN" altLang="en-US" sz="3600" dirty="0" smtClean="0">
                <a:ln w="0"/>
                <a:latin typeface="NikoshBAN" panose="02000000000000000000" pitchFamily="2" charset="0"/>
                <a:cs typeface="NikoshBAN" panose="02000000000000000000" pitchFamily="2" charset="0"/>
              </a:rPr>
              <a:t> </a:t>
            </a:r>
            <a:r>
              <a:rPr lang="en-US" altLang="en-US" sz="3600" dirty="0" smtClean="0">
                <a:ln w="0"/>
                <a:latin typeface="NikoshBAN" panose="02000000000000000000" pitchFamily="2" charset="0"/>
                <a:cs typeface="NikoshBAN" panose="02000000000000000000" pitchFamily="2" charset="0"/>
              </a:rPr>
              <a:t>সামাজিক যোগাযোগ সাইট কি তা করতে পারবে;</a:t>
            </a:r>
            <a:endParaRPr lang="bn-BD" altLang="en-US" sz="3600" dirty="0">
              <a:ln w="0"/>
              <a:latin typeface="NikoshBAN" panose="02000000000000000000" pitchFamily="2" charset="0"/>
              <a:cs typeface="NikoshBAN" panose="02000000000000000000" pitchFamily="2" charset="0"/>
            </a:endParaRPr>
          </a:p>
          <a:p>
            <a:pPr eaLnBrk="1" hangingPunct="1">
              <a:spcBef>
                <a:spcPct val="0"/>
              </a:spcBef>
              <a:buClrTx/>
              <a:buFontTx/>
              <a:buNone/>
            </a:pPr>
            <a:r>
              <a:rPr lang="bn-BD" altLang="en-US" sz="3600" dirty="0">
                <a:ln w="0"/>
                <a:latin typeface="NikoshBAN" panose="02000000000000000000" pitchFamily="2" charset="0"/>
                <a:cs typeface="NikoshBAN" panose="02000000000000000000" pitchFamily="2" charset="0"/>
              </a:rPr>
              <a:t>২</a:t>
            </a:r>
            <a:r>
              <a:rPr lang="bn-BD" altLang="en-US" sz="3600" dirty="0" smtClean="0">
                <a:ln w="0"/>
                <a:latin typeface="NikoshBAN" panose="02000000000000000000" pitchFamily="2" charset="0"/>
                <a:cs typeface="NikoshBAN" panose="02000000000000000000" pitchFamily="2" charset="0"/>
              </a:rPr>
              <a:t>।</a:t>
            </a:r>
            <a:r>
              <a:rPr lang="en-US" altLang="en-US" sz="3600" dirty="0" smtClean="0">
                <a:ln w="0"/>
                <a:latin typeface="NikoshBAN" panose="02000000000000000000" pitchFamily="2" charset="0"/>
                <a:cs typeface="NikoshBAN" panose="02000000000000000000" pitchFamily="2" charset="0"/>
              </a:rPr>
              <a:t> ইন্টারনেট ভিত্তিক সামাজিক যোগাযোগ সাইট </a:t>
            </a:r>
            <a:r>
              <a:rPr lang="en-US" altLang="en-US" sz="3600" dirty="0">
                <a:ln w="0"/>
                <a:latin typeface="NikoshBAN" panose="02000000000000000000" pitchFamily="2" charset="0"/>
                <a:cs typeface="NikoshBAN" panose="02000000000000000000" pitchFamily="2" charset="0"/>
              </a:rPr>
              <a:t>চিহ্নিত </a:t>
            </a:r>
            <a:r>
              <a:rPr lang="en-US" sz="3600" dirty="0">
                <a:ln w="0"/>
                <a:latin typeface="NikoshBAN" pitchFamily="2" charset="0"/>
                <a:cs typeface="NikoshBAN" pitchFamily="2" charset="0"/>
              </a:rPr>
              <a:t>করতে</a:t>
            </a:r>
            <a:r>
              <a:rPr lang="bn-IN" sz="3600" dirty="0">
                <a:ln w="0"/>
                <a:latin typeface="NikoshBAN" pitchFamily="2" charset="0"/>
                <a:cs typeface="NikoshBAN" pitchFamily="2" charset="0"/>
              </a:rPr>
              <a:t> </a:t>
            </a:r>
            <a:r>
              <a:rPr lang="bn-BD" altLang="en-US" sz="3600" dirty="0" smtClean="0">
                <a:ln w="0"/>
                <a:latin typeface="NikoshBAN" panose="02000000000000000000" pitchFamily="2" charset="0"/>
                <a:cs typeface="NikoshBAN" panose="02000000000000000000" pitchFamily="2" charset="0"/>
              </a:rPr>
              <a:t>পারবে </a:t>
            </a:r>
            <a:r>
              <a:rPr lang="en-US" altLang="en-US" sz="3600" dirty="0" smtClean="0">
                <a:ln w="0"/>
                <a:latin typeface="NikoshBAN" panose="02000000000000000000" pitchFamily="2" charset="0"/>
                <a:cs typeface="NikoshBAN" panose="02000000000000000000" pitchFamily="2" charset="0"/>
              </a:rPr>
              <a:t>;</a:t>
            </a:r>
          </a:p>
          <a:p>
            <a:pPr eaLnBrk="1" hangingPunct="1">
              <a:spcBef>
                <a:spcPct val="0"/>
              </a:spcBef>
              <a:buClrTx/>
              <a:buNone/>
            </a:pPr>
            <a:r>
              <a:rPr lang="bn-BD" altLang="en-US" sz="3600" dirty="0" smtClean="0">
                <a:ln w="0"/>
                <a:latin typeface="NikoshBAN" panose="02000000000000000000" pitchFamily="2" charset="0"/>
                <a:cs typeface="NikoshBAN" panose="02000000000000000000" pitchFamily="2" charset="0"/>
              </a:rPr>
              <a:t>৩।</a:t>
            </a:r>
            <a:r>
              <a:rPr lang="en-US" altLang="en-US" sz="3600" dirty="0">
                <a:ln w="0"/>
                <a:latin typeface="NikoshBAN" panose="02000000000000000000" pitchFamily="2" charset="0"/>
                <a:cs typeface="NikoshBAN" panose="02000000000000000000" pitchFamily="2" charset="0"/>
              </a:rPr>
              <a:t> </a:t>
            </a:r>
            <a:r>
              <a:rPr lang="en-US" altLang="en-US" sz="3600" dirty="0" smtClean="0">
                <a:ln w="0"/>
                <a:latin typeface="NikoshBAN" panose="02000000000000000000" pitchFamily="2" charset="0"/>
                <a:cs typeface="NikoshBAN" panose="02000000000000000000" pitchFamily="2" charset="0"/>
              </a:rPr>
              <a:t>বর্তমানে সামাজিক যোগাযোগ সাইটের প্রভাবসমূহ </a:t>
            </a:r>
            <a:r>
              <a:rPr lang="en-US" altLang="en-US" sz="3600" dirty="0">
                <a:ln w="0"/>
                <a:latin typeface="NikoshBAN" panose="02000000000000000000" pitchFamily="2" charset="0"/>
                <a:cs typeface="NikoshBAN" panose="02000000000000000000" pitchFamily="2" charset="0"/>
              </a:rPr>
              <a:t>ব্যাখ্যা </a:t>
            </a:r>
            <a:r>
              <a:rPr lang="en-US" sz="3600" dirty="0">
                <a:ln w="0"/>
                <a:latin typeface="NikoshBAN" pitchFamily="2" charset="0"/>
                <a:cs typeface="NikoshBAN" pitchFamily="2" charset="0"/>
              </a:rPr>
              <a:t>করতে </a:t>
            </a:r>
            <a:r>
              <a:rPr lang="en-US" sz="3600" dirty="0" smtClean="0">
                <a:ln w="0"/>
                <a:latin typeface="NikoshBAN" pitchFamily="2" charset="0"/>
                <a:cs typeface="NikoshBAN" pitchFamily="2" charset="0"/>
              </a:rPr>
              <a:t>পারবে।</a:t>
            </a:r>
            <a:endParaRPr lang="bn-BD" altLang="en-US" sz="3600" dirty="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070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7807" y="191745"/>
            <a:ext cx="6082146" cy="769441"/>
          </a:xfrm>
          <a:prstGeom prst="rect">
            <a:avLst/>
          </a:prstGeom>
          <a:solidFill>
            <a:schemeClr val="bg1"/>
          </a:solidFill>
        </p:spPr>
        <p:txBody>
          <a:bodyPr wrap="square">
            <a:spAutoFit/>
          </a:bodyPr>
          <a:lstStyle/>
          <a:p>
            <a:r>
              <a:rPr lang="en-US" altLang="en-US" sz="4400" dirty="0" smtClean="0">
                <a:ln w="0"/>
                <a:latin typeface="NikoshBAN" pitchFamily="2" charset="0"/>
                <a:cs typeface="NikoshBAN" pitchFamily="2" charset="0"/>
              </a:rPr>
              <a:t> </a:t>
            </a:r>
            <a:r>
              <a:rPr lang="en-US" altLang="en-US" sz="4000" dirty="0" smtClean="0">
                <a:ln w="0"/>
                <a:latin typeface="NikoshBAN" pitchFamily="2" charset="0"/>
                <a:cs typeface="NikoshBAN" pitchFamily="2" charset="0"/>
              </a:rPr>
              <a:t>সামাজিক যোগাযোগ সাইট কি?</a:t>
            </a:r>
          </a:p>
        </p:txBody>
      </p:sp>
      <p:sp>
        <p:nvSpPr>
          <p:cNvPr id="3" name="Rectangle 2"/>
          <p:cNvSpPr/>
          <p:nvPr/>
        </p:nvSpPr>
        <p:spPr>
          <a:xfrm>
            <a:off x="4175760" y="1191637"/>
            <a:ext cx="7787640" cy="4524315"/>
          </a:xfrm>
          <a:prstGeom prst="rect">
            <a:avLst/>
          </a:prstGeom>
        </p:spPr>
        <p:txBody>
          <a:bodyPr wrap="square">
            <a:spAutoFit/>
          </a:bodyPr>
          <a:lstStyle/>
          <a:p>
            <a:pPr algn="just"/>
            <a:r>
              <a:rPr lang="en-US" altLang="en-US" sz="3200" dirty="0" smtClean="0">
                <a:latin typeface="NikoshBAN" pitchFamily="2" charset="0"/>
                <a:cs typeface="NikoshBAN" pitchFamily="2" charset="0"/>
              </a:rPr>
              <a:t>মানুষ সমাজবদ্ধ জীব। সমাজে চলাফেরা ও বিকাশের জন্য প্রযুক্তি নির্ভর এই আধুনিক সমাজে মানুষে মানুষে যোগাযোগের প্রয়োজন। এবং আইসিটিতে সামাজিক যোগাযোগ বলতে নেটওয়ার্কের মাধ্যমে মানুষে মানুষে মিথস্ক্রিয়াকেই বোঝায়। অর্থাৎ আইসিটি</a:t>
            </a:r>
            <a:r>
              <a:rPr lang="as-IN" altLang="en-US" sz="3200" dirty="0" smtClean="0">
                <a:latin typeface="NikoshBAN" pitchFamily="2" charset="0"/>
                <a:cs typeface="NikoshBAN" pitchFamily="2" charset="0"/>
              </a:rPr>
              <a:t>র</a:t>
            </a:r>
            <a:r>
              <a:rPr lang="en-US" altLang="en-US" sz="3200" dirty="0" smtClean="0">
                <a:latin typeface="NikoshBAN" pitchFamily="2" charset="0"/>
                <a:cs typeface="NikoshBAN" pitchFamily="2" charset="0"/>
              </a:rPr>
              <a:t> ব্যবহার করে মানুষ যোগাযোগ ও ভাবপ্রকাশের জন্য বা ছবি, অডিও, ভিডিয়ো ইত্যাদি</a:t>
            </a:r>
            <a:r>
              <a:rPr lang="en-US" altLang="en-US" sz="3200" dirty="0">
                <a:latin typeface="NikoshBAN" pitchFamily="2" charset="0"/>
                <a:cs typeface="NikoshBAN" pitchFamily="2" charset="0"/>
              </a:rPr>
              <a:t> </a:t>
            </a:r>
            <a:r>
              <a:rPr lang="en-US" altLang="en-US" sz="3200" dirty="0" smtClean="0">
                <a:latin typeface="NikoshBAN" pitchFamily="2" charset="0"/>
                <a:cs typeface="NikoshBAN" pitchFamily="2" charset="0"/>
              </a:rPr>
              <a:t>আদান-প্রদানের জন্য যা কিছু সৃষ্টি করে তাই সামাজিক যোগাযোগ।আইসিটি</a:t>
            </a:r>
            <a:r>
              <a:rPr lang="as-IN" altLang="en-US" sz="3200" dirty="0" smtClean="0">
                <a:latin typeface="NikoshBAN" pitchFamily="2" charset="0"/>
                <a:cs typeface="NikoshBAN" pitchFamily="2" charset="0"/>
              </a:rPr>
              <a:t>র</a:t>
            </a:r>
            <a:r>
              <a:rPr lang="en-US" altLang="en-US" sz="3200" dirty="0" smtClean="0">
                <a:latin typeface="NikoshBAN" pitchFamily="2" charset="0"/>
                <a:cs typeface="NikoshBAN" pitchFamily="2" charset="0"/>
              </a:rPr>
              <a:t> বিকাশের ফলে বর্তমানে এই যোগাযোগ হয়ে পড়েছে সহজ,সাশ্রায়ী এবং অনেক ক্ষেত্রে নিরাপদ।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76" y="1851350"/>
            <a:ext cx="3721418" cy="3727812"/>
          </a:xfrm>
          <a:prstGeom prst="rect">
            <a:avLst/>
          </a:prstGeom>
        </p:spPr>
      </p:pic>
    </p:spTree>
    <p:extLst>
      <p:ext uri="{BB962C8B-B14F-4D97-AF65-F5344CB8AC3E}">
        <p14:creationId xmlns:p14="http://schemas.microsoft.com/office/powerpoint/2010/main" val="40086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4927" y="220162"/>
            <a:ext cx="6082146" cy="769441"/>
          </a:xfrm>
          <a:prstGeom prst="rect">
            <a:avLst/>
          </a:prstGeom>
          <a:solidFill>
            <a:schemeClr val="bg1"/>
          </a:solidFill>
        </p:spPr>
        <p:txBody>
          <a:bodyPr wrap="square">
            <a:spAutoFit/>
          </a:bodyPr>
          <a:lstStyle/>
          <a:p>
            <a:r>
              <a:rPr lang="en-US" altLang="en-US" sz="4400" dirty="0" smtClean="0">
                <a:ln w="0"/>
                <a:latin typeface="NikoshBAN" pitchFamily="2" charset="0"/>
                <a:cs typeface="NikoshBAN" pitchFamily="2" charset="0"/>
              </a:rPr>
              <a:t> </a:t>
            </a:r>
            <a:r>
              <a:rPr lang="en-US" altLang="en-US" sz="4000" dirty="0" smtClean="0">
                <a:ln w="0"/>
                <a:latin typeface="NikoshBAN" pitchFamily="2" charset="0"/>
                <a:cs typeface="NikoshBAN" pitchFamily="2" charset="0"/>
              </a:rPr>
              <a:t>সামাজিক যোগাযোগ সাইটসমূহঃ</a:t>
            </a:r>
          </a:p>
        </p:txBody>
      </p:sp>
      <p:sp>
        <p:nvSpPr>
          <p:cNvPr id="4" name="Rectangle 3"/>
          <p:cNvSpPr/>
          <p:nvPr/>
        </p:nvSpPr>
        <p:spPr>
          <a:xfrm>
            <a:off x="1238250" y="4039596"/>
            <a:ext cx="9585960" cy="1754326"/>
          </a:xfrm>
          <a:prstGeom prst="rect">
            <a:avLst/>
          </a:prstGeom>
        </p:spPr>
        <p:txBody>
          <a:bodyPr wrap="square">
            <a:spAutoFit/>
          </a:bodyPr>
          <a:lstStyle/>
          <a:p>
            <a:pPr algn="just"/>
            <a:r>
              <a:rPr lang="en-US" altLang="en-US" sz="3600" dirty="0" smtClean="0">
                <a:latin typeface="NikoshBAN" pitchFamily="2" charset="0"/>
                <a:cs typeface="NikoshBAN" pitchFamily="2" charset="0"/>
              </a:rPr>
              <a:t>যেমন-ইন্টারনেটের</a:t>
            </a:r>
            <a:r>
              <a:rPr lang="en-US" altLang="en-US" sz="3600" dirty="0">
                <a:latin typeface="NikoshBAN" pitchFamily="2" charset="0"/>
                <a:cs typeface="NikoshBAN" pitchFamily="2" charset="0"/>
              </a:rPr>
              <a:t> </a:t>
            </a:r>
            <a:r>
              <a:rPr lang="en-US" altLang="en-US" sz="3600" dirty="0" smtClean="0">
                <a:latin typeface="NikoshBAN" pitchFamily="2" charset="0"/>
                <a:cs typeface="NikoshBAN" pitchFamily="2" charset="0"/>
              </a:rPr>
              <a:t>ব্যবহার,ই-মেইল, মোবাইল</a:t>
            </a:r>
            <a:r>
              <a:rPr lang="en-US" altLang="en-US" sz="3600" dirty="0">
                <a:latin typeface="NikoshBAN" pitchFamily="2" charset="0"/>
                <a:cs typeface="NikoshBAN" pitchFamily="2" charset="0"/>
              </a:rPr>
              <a:t> </a:t>
            </a:r>
            <a:r>
              <a:rPr lang="en-US" altLang="en-US" sz="3600" dirty="0" smtClean="0">
                <a:latin typeface="NikoshBAN" pitchFamily="2" charset="0"/>
                <a:cs typeface="NikoshBAN" pitchFamily="2" charset="0"/>
              </a:rPr>
              <a:t>ফোন,ম্যাসেজিং, ব্লগিং এবং সামাজিক যোগাযোগ প্ল্যাটফর্মসমূহ ব্যবহার করে আইসিটি</a:t>
            </a:r>
            <a:r>
              <a:rPr lang="as-IN" altLang="en-US" sz="3600" dirty="0" smtClean="0">
                <a:latin typeface="NikoshBAN" pitchFamily="2" charset="0"/>
                <a:cs typeface="NikoshBAN" pitchFamily="2" charset="0"/>
              </a:rPr>
              <a:t>র</a:t>
            </a:r>
            <a:r>
              <a:rPr lang="en-US" altLang="en-US" sz="3600" dirty="0" smtClean="0">
                <a:latin typeface="NikoshBAN" pitchFamily="2" charset="0"/>
                <a:cs typeface="NikoshBAN" pitchFamily="2" charset="0"/>
              </a:rPr>
              <a:t> ভিত্তিক সামাজিক যোগাযোগ  অনেক সহজ।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250" y="1600200"/>
            <a:ext cx="2251710" cy="1828800"/>
          </a:xfrm>
          <a:prstGeom prst="rect">
            <a:avLst/>
          </a:prstGeom>
          <a:ln w="31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670" y="1600200"/>
            <a:ext cx="2397970" cy="1828800"/>
          </a:xfrm>
          <a:prstGeom prst="rect">
            <a:avLst/>
          </a:prstGeom>
          <a:ln w="31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106" y="1578634"/>
            <a:ext cx="2256214" cy="1850365"/>
          </a:xfrm>
          <a:prstGeom prst="rect">
            <a:avLst/>
          </a:prstGeom>
          <a:ln w="3175">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5350" y="1578634"/>
            <a:ext cx="2135943" cy="1850366"/>
          </a:xfrm>
          <a:prstGeom prst="rect">
            <a:avLst/>
          </a:prstGeom>
          <a:ln w="3175">
            <a:solidFill>
              <a:schemeClr val="tx1"/>
            </a:solidFill>
          </a:ln>
        </p:spPr>
      </p:pic>
    </p:spTree>
    <p:extLst>
      <p:ext uri="{BB962C8B-B14F-4D97-AF65-F5344CB8AC3E}">
        <p14:creationId xmlns:p14="http://schemas.microsoft.com/office/powerpoint/2010/main" val="41258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9334" y="322778"/>
            <a:ext cx="2304906" cy="707886"/>
          </a:xfrm>
          <a:prstGeom prst="rect">
            <a:avLst/>
          </a:prstGeom>
        </p:spPr>
        <p:txBody>
          <a:bodyPr wrap="square">
            <a:prstTxWarp prst="textChevron">
              <a:avLst/>
            </a:prstTxWarp>
            <a:spAutoFit/>
          </a:bodyPr>
          <a:lstStyle/>
          <a:p>
            <a:r>
              <a:rPr lang="en-US" altLang="en-US" sz="4000" dirty="0" smtClean="0">
                <a:latin typeface="NikoshBAN" pitchFamily="2" charset="0"/>
                <a:cs typeface="NikoshBAN" pitchFamily="2" charset="0"/>
              </a:rPr>
              <a:t>একক কাজ</a:t>
            </a:r>
          </a:p>
        </p:txBody>
      </p:sp>
      <p:sp>
        <p:nvSpPr>
          <p:cNvPr id="3" name="Rectangle 2"/>
          <p:cNvSpPr/>
          <p:nvPr/>
        </p:nvSpPr>
        <p:spPr>
          <a:xfrm>
            <a:off x="8454534" y="445889"/>
            <a:ext cx="2381106" cy="584775"/>
          </a:xfrm>
          <a:prstGeom prst="rect">
            <a:avLst/>
          </a:prstGeom>
        </p:spPr>
        <p:txBody>
          <a:bodyPr wrap="square">
            <a:spAutoFit/>
          </a:bodyPr>
          <a:lstStyle/>
          <a:p>
            <a:r>
              <a:rPr lang="en-US" altLang="en-US" sz="3200" dirty="0" smtClean="0">
                <a:latin typeface="NikoshBAN" pitchFamily="2" charset="0"/>
                <a:cs typeface="NikoshBAN" pitchFamily="2" charset="0"/>
              </a:rPr>
              <a:t>সময়-3মিনিট</a:t>
            </a:r>
          </a:p>
        </p:txBody>
      </p:sp>
      <p:sp>
        <p:nvSpPr>
          <p:cNvPr id="5" name="Rectangle 4"/>
          <p:cNvSpPr/>
          <p:nvPr/>
        </p:nvSpPr>
        <p:spPr>
          <a:xfrm>
            <a:off x="1883619" y="3167390"/>
            <a:ext cx="7391767"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685800" indent="-685800" algn="ctr">
              <a:buFont typeface="Wingdings" panose="05000000000000000000" pitchFamily="2" charset="2"/>
              <a:buChar char="Ø"/>
            </a:pPr>
            <a:r>
              <a:rPr lang="en-US" sz="3600" dirty="0" smtClean="0">
                <a:ln/>
                <a:latin typeface="NikoshBAN" panose="02000000000000000000" pitchFamily="2" charset="0"/>
                <a:cs typeface="NikoshBAN" panose="02000000000000000000" pitchFamily="2" charset="0"/>
              </a:rPr>
              <a:t>সামাজিক যোগাযোগ সাইট বলতে কী বোঝায় ।</a:t>
            </a:r>
            <a:endParaRPr lang="en-US" sz="3600" cap="none" spc="0" dirty="0">
              <a:ln/>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69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94223" y="1486275"/>
            <a:ext cx="1765804" cy="1805812"/>
            <a:chOff x="2679757" y="1242427"/>
            <a:chExt cx="1765804" cy="1805812"/>
          </a:xfrm>
        </p:grpSpPr>
        <p:sp>
          <p:nvSpPr>
            <p:cNvPr id="3" name="Round Diagonal Corner Rectangle 2"/>
            <p:cNvSpPr/>
            <p:nvPr/>
          </p:nvSpPr>
          <p:spPr>
            <a:xfrm rot="2552923">
              <a:off x="2679757" y="1242427"/>
              <a:ext cx="1765804" cy="1805812"/>
            </a:xfrm>
            <a:prstGeom prst="round2DiagRect">
              <a:avLst>
                <a:gd name="adj1" fmla="val 12837"/>
                <a:gd name="adj2" fmla="val 15151"/>
              </a:avLst>
            </a:prstGeom>
            <a:solidFill>
              <a:schemeClr val="accent4">
                <a:lumMod val="60000"/>
                <a:lumOff val="40000"/>
              </a:schemeClr>
            </a:solidFill>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962172" y="1555373"/>
              <a:ext cx="1200971" cy="1293666"/>
              <a:chOff x="2962172" y="1638503"/>
              <a:chExt cx="1200971" cy="129366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829" y="1638503"/>
                <a:ext cx="1013659" cy="1013659"/>
              </a:xfrm>
              <a:prstGeom prst="rect">
                <a:avLst/>
              </a:prstGeom>
              <a:ln w="3175">
                <a:solidFill>
                  <a:schemeClr val="tx1"/>
                </a:solidFill>
              </a:ln>
            </p:spPr>
          </p:pic>
          <p:sp>
            <p:nvSpPr>
              <p:cNvPr id="6" name="Rectangle 5"/>
              <p:cNvSpPr/>
              <p:nvPr/>
            </p:nvSpPr>
            <p:spPr>
              <a:xfrm>
                <a:off x="2962172" y="2562837"/>
                <a:ext cx="1200971" cy="369332"/>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latin typeface="NikoshBAN" panose="02000000000000000000" pitchFamily="2" charset="0"/>
                    <a:cs typeface="NikoshBAN" panose="02000000000000000000" pitchFamily="2" charset="0"/>
                  </a:rPr>
                  <a:t>মোবাইল </a:t>
                </a:r>
                <a:r>
                  <a:rPr lang="en-US" b="1" dirty="0" err="1" smtClean="0">
                    <a:ln/>
                    <a:latin typeface="NikoshBAN" panose="02000000000000000000" pitchFamily="2" charset="0"/>
                    <a:cs typeface="NikoshBAN" panose="02000000000000000000" pitchFamily="2" charset="0"/>
                  </a:rPr>
                  <a:t>ফোন</a:t>
                </a:r>
                <a:endParaRPr lang="en-US" b="1" cap="none" spc="0" dirty="0">
                  <a:ln/>
                  <a:effectLst/>
                  <a:latin typeface="NikoshBAN" panose="02000000000000000000" pitchFamily="2" charset="0"/>
                  <a:cs typeface="NikoshBAN" panose="02000000000000000000" pitchFamily="2" charset="0"/>
                </a:endParaRPr>
              </a:p>
            </p:txBody>
          </p:sp>
        </p:grpSp>
      </p:grpSp>
      <p:sp>
        <p:nvSpPr>
          <p:cNvPr id="7" name="Rectangle 6"/>
          <p:cNvSpPr/>
          <p:nvPr/>
        </p:nvSpPr>
        <p:spPr>
          <a:xfrm>
            <a:off x="1151238" y="259124"/>
            <a:ext cx="10267554" cy="707886"/>
          </a:xfrm>
          <a:prstGeom prst="rect">
            <a:avLst/>
          </a:prstGeom>
          <a:noFill/>
        </p:spPr>
        <p:txBody>
          <a:bodyPr wrap="none" lIns="91440" tIns="45720" rIns="91440" bIns="45720">
            <a:spAutoFit/>
          </a:bodyPr>
          <a:lstStyle/>
          <a:p>
            <a:pPr algn="ctr"/>
            <a:r>
              <a:rPr lang="en-US" altLang="en-US" sz="4000" dirty="0" smtClean="0">
                <a:ln w="0"/>
                <a:latin typeface="NikoshBAN" panose="02000000000000000000" pitchFamily="2" charset="0"/>
                <a:cs typeface="NikoshBAN" panose="02000000000000000000" pitchFamily="2" charset="0"/>
              </a:rPr>
              <a:t>ইন্টারনেট ভিত্তিক উল্যেখযোগ্য </a:t>
            </a:r>
            <a:r>
              <a:rPr lang="en-US" altLang="en-US" sz="4000" dirty="0">
                <a:ln w="0"/>
                <a:latin typeface="NikoshBAN" panose="02000000000000000000" pitchFamily="2" charset="0"/>
                <a:cs typeface="NikoshBAN" panose="02000000000000000000" pitchFamily="2" charset="0"/>
              </a:rPr>
              <a:t>কিছু সামাজিক যোগাযোগ </a:t>
            </a:r>
            <a:r>
              <a:rPr lang="en-US" altLang="en-US" sz="4000" dirty="0" smtClean="0">
                <a:ln w="0"/>
                <a:latin typeface="NikoshBAN" panose="02000000000000000000" pitchFamily="2" charset="0"/>
                <a:cs typeface="NikoshBAN" panose="02000000000000000000" pitchFamily="2" charset="0"/>
              </a:rPr>
              <a:t>সাইটঃ </a:t>
            </a:r>
            <a:endParaRPr lang="en-US" sz="4000" dirty="0">
              <a:ln w="0"/>
            </a:endParaRPr>
          </a:p>
        </p:txBody>
      </p:sp>
      <p:grpSp>
        <p:nvGrpSpPr>
          <p:cNvPr id="8" name="Group 7"/>
          <p:cNvGrpSpPr/>
          <p:nvPr/>
        </p:nvGrpSpPr>
        <p:grpSpPr>
          <a:xfrm>
            <a:off x="4114641" y="2857296"/>
            <a:ext cx="1786029" cy="1832172"/>
            <a:chOff x="4042063" y="2535864"/>
            <a:chExt cx="1786029" cy="1832172"/>
          </a:xfrm>
        </p:grpSpPr>
        <p:sp>
          <p:nvSpPr>
            <p:cNvPr id="9" name="Round Diagonal Corner Rectangle 8"/>
            <p:cNvSpPr/>
            <p:nvPr/>
          </p:nvSpPr>
          <p:spPr>
            <a:xfrm rot="2552923">
              <a:off x="4042063" y="2535864"/>
              <a:ext cx="1786029" cy="1832172"/>
            </a:xfrm>
            <a:prstGeom prst="round2DiagRect">
              <a:avLst>
                <a:gd name="adj1" fmla="val 12837"/>
                <a:gd name="adj2" fmla="val 15151"/>
              </a:avLst>
            </a:prstGeom>
            <a:solidFill>
              <a:schemeClr val="bg1">
                <a:lumMod val="50000"/>
              </a:schemeClr>
            </a:solidFill>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279976" y="2808105"/>
              <a:ext cx="1274709" cy="1247107"/>
              <a:chOff x="4279976" y="2808105"/>
              <a:chExt cx="1274709" cy="1247107"/>
            </a:xfrm>
          </p:grpSpPr>
          <p:grpSp>
            <p:nvGrpSpPr>
              <p:cNvPr id="11" name="Group 10"/>
              <p:cNvGrpSpPr/>
              <p:nvPr/>
            </p:nvGrpSpPr>
            <p:grpSpPr>
              <a:xfrm>
                <a:off x="4391892" y="2808105"/>
                <a:ext cx="1111287" cy="895867"/>
                <a:chOff x="4391892" y="2808105"/>
                <a:chExt cx="1111287" cy="89586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9769" y="2808105"/>
                  <a:ext cx="529684" cy="413742"/>
                </a:xfrm>
                <a:prstGeom prst="rect">
                  <a:avLst/>
                </a:prstGeom>
                <a:ln w="3175">
                  <a:solidFill>
                    <a:schemeClr val="tx1"/>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7576" t="29293" r="6566" b="28687"/>
                <a:stretch/>
              </p:blipFill>
              <p:spPr>
                <a:xfrm>
                  <a:off x="5004835" y="2808106"/>
                  <a:ext cx="498344" cy="413742"/>
                </a:xfrm>
                <a:prstGeom prst="rect">
                  <a:avLst/>
                </a:prstGeom>
                <a:ln w="3175">
                  <a:solidFill>
                    <a:schemeClr val="tx1"/>
                  </a:solidFill>
                </a:ln>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0586" r="20263"/>
                <a:stretch/>
              </p:blipFill>
              <p:spPr>
                <a:xfrm>
                  <a:off x="4391892" y="3277682"/>
                  <a:ext cx="537561" cy="426290"/>
                </a:xfrm>
                <a:prstGeom prst="rect">
                  <a:avLst/>
                </a:prstGeom>
                <a:ln w="3175">
                  <a:solidFill>
                    <a:schemeClr val="tx1"/>
                  </a:solidFill>
                </a:ln>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3064" t="5274" r="23064" b="5274"/>
                <a:stretch/>
              </p:blipFill>
              <p:spPr>
                <a:xfrm>
                  <a:off x="5004835" y="3277681"/>
                  <a:ext cx="493483" cy="408199"/>
                </a:xfrm>
                <a:prstGeom prst="rect">
                  <a:avLst/>
                </a:prstGeom>
                <a:ln w="3175">
                  <a:solidFill>
                    <a:schemeClr val="tx1"/>
                  </a:solidFill>
                </a:ln>
              </p:spPr>
            </p:pic>
          </p:grpSp>
          <p:sp>
            <p:nvSpPr>
              <p:cNvPr id="12" name="Rectangle 11"/>
              <p:cNvSpPr/>
              <p:nvPr/>
            </p:nvSpPr>
            <p:spPr>
              <a:xfrm>
                <a:off x="4279976" y="3685880"/>
                <a:ext cx="1274709" cy="369332"/>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smtClean="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ম্যাসেজিং</a:t>
                </a:r>
                <a:r>
                  <a:rPr lang="en-US" b="1" dirty="0" smtClean="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এ্যাপ</a:t>
                </a:r>
                <a:endParaRPr lang="en-US" b="1" cap="none" spc="0"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grpSp>
        <p:nvGrpSpPr>
          <p:cNvPr id="17" name="Group 16"/>
          <p:cNvGrpSpPr/>
          <p:nvPr/>
        </p:nvGrpSpPr>
        <p:grpSpPr>
          <a:xfrm>
            <a:off x="2814119" y="4194546"/>
            <a:ext cx="1765804" cy="1815178"/>
            <a:chOff x="2735822" y="3933415"/>
            <a:chExt cx="1765804" cy="1815178"/>
          </a:xfrm>
        </p:grpSpPr>
        <p:sp>
          <p:nvSpPr>
            <p:cNvPr id="18" name="Round Diagonal Corner Rectangle 17"/>
            <p:cNvSpPr/>
            <p:nvPr/>
          </p:nvSpPr>
          <p:spPr>
            <a:xfrm rot="2552923">
              <a:off x="2735822" y="3933415"/>
              <a:ext cx="1765804" cy="1805812"/>
            </a:xfrm>
            <a:prstGeom prst="round2DiagRect">
              <a:avLst>
                <a:gd name="adj1" fmla="val 12837"/>
                <a:gd name="adj2" fmla="val 15151"/>
              </a:avLst>
            </a:prstGeom>
            <a:solidFill>
              <a:srgbClr val="00B050"/>
            </a:solidFill>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6442" y="4178647"/>
              <a:ext cx="1149757" cy="658176"/>
            </a:xfrm>
            <a:prstGeom prst="rect">
              <a:avLst/>
            </a:prstGeom>
            <a:ln w="3175">
              <a:solidFill>
                <a:schemeClr val="tx1"/>
              </a:solidFill>
            </a:ln>
          </p:spPr>
        </p:pic>
        <p:sp>
          <p:nvSpPr>
            <p:cNvPr id="20" name="Rectangle 19"/>
            <p:cNvSpPr/>
            <p:nvPr/>
          </p:nvSpPr>
          <p:spPr>
            <a:xfrm>
              <a:off x="3104000" y="4825263"/>
              <a:ext cx="1029448" cy="923330"/>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a:t>
              </a:r>
              <a:r>
                <a:rPr lang="en-US" b="1" dirty="0"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ব্লগ</a:t>
              </a:r>
              <a:r>
                <a:rPr lang="en-US" b="1" dirty="0"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b="1" dirty="0"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a:t>
              </a:r>
            </a:p>
            <a:p>
              <a:pPr algn="ctr"/>
              <a:r>
                <a:rPr lang="en-US" b="1" dirty="0"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ব্লগিং সাইট</a:t>
              </a:r>
              <a:endParaRPr lang="en-US" b="1" cap="none" spc="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21" name="Group 20"/>
          <p:cNvGrpSpPr/>
          <p:nvPr/>
        </p:nvGrpSpPr>
        <p:grpSpPr>
          <a:xfrm>
            <a:off x="1439882" y="2932339"/>
            <a:ext cx="1765804" cy="1805812"/>
            <a:chOff x="1363058" y="2671208"/>
            <a:chExt cx="1765804" cy="1805812"/>
          </a:xfrm>
        </p:grpSpPr>
        <p:sp>
          <p:nvSpPr>
            <p:cNvPr id="22" name="Round Diagonal Corner Rectangle 21"/>
            <p:cNvSpPr/>
            <p:nvPr/>
          </p:nvSpPr>
          <p:spPr>
            <a:xfrm rot="2552923">
              <a:off x="1363058" y="2671208"/>
              <a:ext cx="1765804" cy="1805812"/>
            </a:xfrm>
            <a:prstGeom prst="round2DiagRect">
              <a:avLst>
                <a:gd name="adj1" fmla="val 12837"/>
                <a:gd name="adj2" fmla="val 15151"/>
              </a:avLst>
            </a:prstGeom>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715742" y="3038208"/>
              <a:ext cx="1037047" cy="1042735"/>
              <a:chOff x="1715742" y="3038208"/>
              <a:chExt cx="1037047" cy="1042735"/>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9130" y="3067284"/>
                <a:ext cx="1013659" cy="1013659"/>
              </a:xfrm>
              <a:prstGeom prst="rect">
                <a:avLst/>
              </a:prstGeom>
              <a:ln w="3175">
                <a:solidFill>
                  <a:schemeClr val="tx1"/>
                </a:solidFill>
              </a:ln>
            </p:spPr>
          </p:pic>
          <p:sp>
            <p:nvSpPr>
              <p:cNvPr id="25" name="Rectangle 24"/>
              <p:cNvSpPr/>
              <p:nvPr/>
            </p:nvSpPr>
            <p:spPr>
              <a:xfrm>
                <a:off x="1715742" y="3038208"/>
                <a:ext cx="764953" cy="369332"/>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solidFill>
                      <a:sysClr val="windowText" lastClr="000000"/>
                    </a:solidFill>
                    <a:latin typeface="NikoshBAN" panose="02000000000000000000" pitchFamily="2" charset="0"/>
                    <a:cs typeface="NikoshBAN" panose="02000000000000000000" pitchFamily="2" charset="0"/>
                  </a:rPr>
                  <a:t>ই-</a:t>
                </a:r>
                <a:r>
                  <a:rPr lang="en-US" b="1" dirty="0" err="1" smtClean="0">
                    <a:ln/>
                    <a:solidFill>
                      <a:sysClr val="windowText" lastClr="000000"/>
                    </a:solidFill>
                    <a:latin typeface="NikoshBAN" panose="02000000000000000000" pitchFamily="2" charset="0"/>
                    <a:cs typeface="NikoshBAN" panose="02000000000000000000" pitchFamily="2" charset="0"/>
                  </a:rPr>
                  <a:t>মেইল</a:t>
                </a:r>
                <a:endParaRPr lang="en-US" b="1" cap="none" spc="0" dirty="0">
                  <a:ln/>
                  <a:solidFill>
                    <a:sysClr val="windowText" lastClr="000000"/>
                  </a:solidFill>
                  <a:effectLst/>
                  <a:latin typeface="NikoshBAN" panose="02000000000000000000" pitchFamily="2" charset="0"/>
                  <a:cs typeface="NikoshBAN" panose="02000000000000000000" pitchFamily="2" charset="0"/>
                </a:endParaRPr>
              </a:p>
            </p:txBody>
          </p:sp>
        </p:grpSp>
      </p:grpSp>
      <p:grpSp>
        <p:nvGrpSpPr>
          <p:cNvPr id="26" name="Group 25"/>
          <p:cNvGrpSpPr/>
          <p:nvPr/>
        </p:nvGrpSpPr>
        <p:grpSpPr>
          <a:xfrm>
            <a:off x="7950487" y="1552708"/>
            <a:ext cx="1765804" cy="1805812"/>
            <a:chOff x="7906480" y="1125582"/>
            <a:chExt cx="1765804" cy="1805812"/>
          </a:xfrm>
        </p:grpSpPr>
        <p:sp>
          <p:nvSpPr>
            <p:cNvPr id="27" name="Round Diagonal Corner Rectangle 26"/>
            <p:cNvSpPr/>
            <p:nvPr/>
          </p:nvSpPr>
          <p:spPr>
            <a:xfrm rot="2552923">
              <a:off x="7906480" y="1125582"/>
              <a:ext cx="1765804" cy="1805812"/>
            </a:xfrm>
            <a:prstGeom prst="round2DiagRect">
              <a:avLst>
                <a:gd name="adj1" fmla="val 12837"/>
                <a:gd name="adj2" fmla="val 15151"/>
              </a:avLst>
            </a:prstGeom>
            <a:solidFill>
              <a:schemeClr val="accent6">
                <a:lumMod val="20000"/>
                <a:lumOff val="80000"/>
              </a:schemeClr>
            </a:solidFill>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6345" y="1321265"/>
              <a:ext cx="986073" cy="918538"/>
            </a:xfrm>
            <a:prstGeom prst="ellipse">
              <a:avLst/>
            </a:prstGeom>
            <a:ln w="3175"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Rectangle 28"/>
            <p:cNvSpPr/>
            <p:nvPr/>
          </p:nvSpPr>
          <p:spPr>
            <a:xfrm>
              <a:off x="8452637" y="2295041"/>
              <a:ext cx="756938" cy="369332"/>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ইউটিউব</a:t>
              </a:r>
              <a:endParaRPr lang="en-US" b="1" cap="none" spc="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30" name="Group 29"/>
          <p:cNvGrpSpPr/>
          <p:nvPr/>
        </p:nvGrpSpPr>
        <p:grpSpPr>
          <a:xfrm>
            <a:off x="9257550" y="2822302"/>
            <a:ext cx="1765804" cy="1805812"/>
            <a:chOff x="9285931" y="2428695"/>
            <a:chExt cx="1765804" cy="1805812"/>
          </a:xfrm>
        </p:grpSpPr>
        <p:sp>
          <p:nvSpPr>
            <p:cNvPr id="31" name="Round Diagonal Corner Rectangle 30"/>
            <p:cNvSpPr/>
            <p:nvPr/>
          </p:nvSpPr>
          <p:spPr>
            <a:xfrm rot="2552923">
              <a:off x="9285931" y="2428695"/>
              <a:ext cx="1765804" cy="1805812"/>
            </a:xfrm>
            <a:prstGeom prst="round2DiagRect">
              <a:avLst>
                <a:gd name="adj1" fmla="val 12837"/>
                <a:gd name="adj2" fmla="val 15151"/>
              </a:avLst>
            </a:prstGeom>
            <a:solidFill>
              <a:schemeClr val="tx2">
                <a:lumMod val="60000"/>
                <a:lumOff val="40000"/>
              </a:schemeClr>
            </a:solidFill>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00636" y="2617960"/>
              <a:ext cx="986073" cy="924207"/>
            </a:xfrm>
            <a:prstGeom prst="ellipse">
              <a:avLst/>
            </a:prstGeom>
            <a:ln w="3175" cap="rnd">
              <a:solidFill>
                <a:schemeClr val="bg1">
                  <a:lumMod val="6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Rectangle 32"/>
            <p:cNvSpPr/>
            <p:nvPr/>
          </p:nvSpPr>
          <p:spPr>
            <a:xfrm>
              <a:off x="9744672" y="3608974"/>
              <a:ext cx="898003" cy="369332"/>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ইন্সট্যাগ্রাম</a:t>
              </a:r>
              <a:endParaRPr lang="en-US" b="1" cap="none" spc="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34" name="Group 33"/>
          <p:cNvGrpSpPr/>
          <p:nvPr/>
        </p:nvGrpSpPr>
        <p:grpSpPr>
          <a:xfrm>
            <a:off x="7958916" y="4241083"/>
            <a:ext cx="1765804" cy="1805812"/>
            <a:chOff x="7970144" y="3861990"/>
            <a:chExt cx="1765804" cy="1805812"/>
          </a:xfrm>
        </p:grpSpPr>
        <p:sp>
          <p:nvSpPr>
            <p:cNvPr id="35" name="Round Diagonal Corner Rectangle 34"/>
            <p:cNvSpPr/>
            <p:nvPr/>
          </p:nvSpPr>
          <p:spPr>
            <a:xfrm rot="2552923">
              <a:off x="7970144" y="3861990"/>
              <a:ext cx="1765804" cy="1805812"/>
            </a:xfrm>
            <a:prstGeom prst="round2DiagRect">
              <a:avLst>
                <a:gd name="adj1" fmla="val 12837"/>
                <a:gd name="adj2" fmla="val 15151"/>
              </a:avLst>
            </a:prstGeom>
            <a:solidFill>
              <a:srgbClr val="002060"/>
            </a:solidFill>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6413" y="4038824"/>
              <a:ext cx="959041" cy="947558"/>
            </a:xfrm>
            <a:prstGeom prst="ellipse">
              <a:avLst/>
            </a:prstGeom>
            <a:ln w="3175"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8545172" y="5013710"/>
              <a:ext cx="641522" cy="369332"/>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টুইটার</a:t>
              </a:r>
              <a:endParaRPr lang="en-US" b="1" cap="none" spc="0"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38" name="Group 37"/>
          <p:cNvGrpSpPr/>
          <p:nvPr/>
        </p:nvGrpSpPr>
        <p:grpSpPr>
          <a:xfrm>
            <a:off x="6557530" y="2972476"/>
            <a:ext cx="1765804" cy="1805812"/>
            <a:chOff x="6590064" y="2585928"/>
            <a:chExt cx="1765804" cy="1805812"/>
          </a:xfrm>
        </p:grpSpPr>
        <p:sp>
          <p:nvSpPr>
            <p:cNvPr id="39" name="Round Diagonal Corner Rectangle 38"/>
            <p:cNvSpPr/>
            <p:nvPr/>
          </p:nvSpPr>
          <p:spPr>
            <a:xfrm rot="2552923">
              <a:off x="6590064" y="2585928"/>
              <a:ext cx="1765804" cy="1805812"/>
            </a:xfrm>
            <a:prstGeom prst="round2DiagRect">
              <a:avLst>
                <a:gd name="adj1" fmla="val 12837"/>
                <a:gd name="adj2" fmla="val 15151"/>
              </a:avLst>
            </a:prstGeom>
            <a:solidFill>
              <a:schemeClr val="accent6">
                <a:lumMod val="60000"/>
                <a:lumOff val="40000"/>
              </a:schemeClr>
            </a:solidFill>
            <a:ln w="31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l="12728" t="11061" r="21818" b="20455"/>
            <a:stretch/>
          </p:blipFill>
          <p:spPr>
            <a:xfrm>
              <a:off x="6995867" y="2906338"/>
              <a:ext cx="959041" cy="895867"/>
            </a:xfrm>
            <a:prstGeom prst="ellipse">
              <a:avLst/>
            </a:prstGeom>
            <a:ln w="31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 name="Rectangle 40"/>
            <p:cNvSpPr/>
            <p:nvPr/>
          </p:nvSpPr>
          <p:spPr>
            <a:xfrm>
              <a:off x="7077923" y="3793640"/>
              <a:ext cx="736099" cy="369332"/>
            </a:xfrm>
            <a:prstGeom prst="rect">
              <a:avLst/>
            </a:prstGeom>
            <a:noFill/>
            <a:ln w="3175">
              <a:solidFill>
                <a:schemeClr val="tx1"/>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ফেসবুক</a:t>
              </a:r>
              <a:endParaRPr lang="en-US" b="1" cap="none" spc="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662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552</Words>
  <Application>Microsoft Office PowerPoint</Application>
  <PresentationFormat>Widescreen</PresentationFormat>
  <Paragraphs>73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147</cp:revision>
  <dcterms:created xsi:type="dcterms:W3CDTF">2021-06-30T15:55:53Z</dcterms:created>
  <dcterms:modified xsi:type="dcterms:W3CDTF">2021-07-12T15:13:24Z</dcterms:modified>
</cp:coreProperties>
</file>