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2" r:id="rId2"/>
    <p:sldId id="274" r:id="rId3"/>
    <p:sldId id="275" r:id="rId4"/>
    <p:sldId id="256" r:id="rId5"/>
    <p:sldId id="281" r:id="rId6"/>
    <p:sldId id="257" r:id="rId7"/>
    <p:sldId id="259" r:id="rId8"/>
    <p:sldId id="276" r:id="rId9"/>
    <p:sldId id="277" r:id="rId10"/>
    <p:sldId id="279" r:id="rId11"/>
    <p:sldId id="260" r:id="rId12"/>
    <p:sldId id="278" r:id="rId13"/>
    <p:sldId id="284" r:id="rId14"/>
    <p:sldId id="285" r:id="rId15"/>
    <p:sldId id="286" r:id="rId16"/>
    <p:sldId id="287" r:id="rId17"/>
    <p:sldId id="282" r:id="rId18"/>
    <p:sldId id="270" r:id="rId19"/>
    <p:sldId id="290" r:id="rId20"/>
    <p:sldId id="271" r:id="rId21"/>
    <p:sldId id="288" r:id="rId22"/>
    <p:sldId id="292" r:id="rId23"/>
    <p:sldId id="289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28C196-0F39-40E8-AF45-F92259459E45}" type="doc">
      <dgm:prSet loTypeId="urn:microsoft.com/office/officeart/2005/8/layout/target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C3C013-406D-40E9-8FBC-D690A7BEE99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    </a:t>
          </a:r>
          <a:r>
            <a:rPr lang="en-US" i="1" u="sng" dirty="0" err="1" smtClean="0">
              <a:solidFill>
                <a:schemeClr val="tx1"/>
              </a:solidFill>
            </a:rPr>
            <a:t>ম্যাক্স</a:t>
          </a:r>
          <a:r>
            <a:rPr lang="en-US" i="1" u="sng" dirty="0" smtClean="0">
              <a:solidFill>
                <a:schemeClr val="tx1"/>
              </a:solidFill>
            </a:rPr>
            <a:t> </a:t>
          </a:r>
          <a:r>
            <a:rPr lang="en-US" i="1" u="sng" dirty="0" err="1" smtClean="0">
              <a:solidFill>
                <a:schemeClr val="tx1"/>
              </a:solidFill>
            </a:rPr>
            <a:t>ওয়েবার</a:t>
          </a:r>
          <a:r>
            <a:rPr lang="en-US" i="1" u="sng" dirty="0" smtClean="0">
              <a:solidFill>
                <a:schemeClr val="tx1"/>
              </a:solidFill>
            </a:rPr>
            <a:t> </a:t>
          </a:r>
          <a:r>
            <a:rPr lang="en-US" i="1" u="sng" dirty="0" err="1" smtClean="0">
              <a:solidFill>
                <a:schemeClr val="tx1"/>
              </a:solidFill>
            </a:rPr>
            <a:t>এর</a:t>
          </a:r>
          <a:r>
            <a:rPr lang="en-US" i="1" u="sng" dirty="0" smtClean="0">
              <a:solidFill>
                <a:schemeClr val="tx1"/>
              </a:solidFill>
            </a:rPr>
            <a:t> </a:t>
          </a:r>
          <a:r>
            <a:rPr lang="en-US" i="1" u="sng" dirty="0" err="1" smtClean="0">
              <a:solidFill>
                <a:schemeClr val="tx1"/>
              </a:solidFill>
            </a:rPr>
            <a:t>রচনাবলি</a:t>
          </a:r>
          <a:endParaRPr lang="en-US" i="1" u="sng" dirty="0">
            <a:solidFill>
              <a:schemeClr val="tx1"/>
            </a:solidFill>
          </a:endParaRPr>
        </a:p>
      </dgm:t>
    </dgm:pt>
    <dgm:pt modelId="{9D0A0904-D256-4CAD-B88B-885AF027549E}" type="parTrans" cxnId="{50F3BB3A-CACE-4C99-A037-6CF548C41470}">
      <dgm:prSet/>
      <dgm:spPr/>
      <dgm:t>
        <a:bodyPr/>
        <a:lstStyle/>
        <a:p>
          <a:endParaRPr lang="en-US"/>
        </a:p>
      </dgm:t>
    </dgm:pt>
    <dgm:pt modelId="{55EFCB6A-AE76-4685-89B2-AF2084A7B1C7}" type="sibTrans" cxnId="{50F3BB3A-CACE-4C99-A037-6CF548C41470}">
      <dgm:prSet/>
      <dgm:spPr/>
      <dgm:t>
        <a:bodyPr/>
        <a:lstStyle/>
        <a:p>
          <a:endParaRPr lang="en-US"/>
        </a:p>
      </dgm:t>
    </dgm:pt>
    <dgm:pt modelId="{16C66BBC-BA90-4644-B292-26B92C095151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sz="1600" dirty="0" err="1" smtClean="0">
              <a:solidFill>
                <a:schemeClr val="tx1"/>
              </a:solidFill>
            </a:rPr>
            <a:t>ম্যাক্স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ওয়েবারের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উল্লেখযোগ্য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গ্রন্থগুলো</a:t>
          </a:r>
          <a:r>
            <a:rPr lang="en-US" sz="1600" dirty="0" smtClean="0">
              <a:solidFill>
                <a:schemeClr val="tx1"/>
              </a:solidFill>
            </a:rPr>
            <a:t> </a:t>
          </a:r>
          <a:r>
            <a:rPr lang="en-US" sz="1600" dirty="0" err="1" smtClean="0">
              <a:solidFill>
                <a:schemeClr val="tx1"/>
              </a:solidFill>
            </a:rPr>
            <a:t>হলো</a:t>
          </a:r>
          <a:r>
            <a:rPr lang="en-US" sz="1600" dirty="0" smtClean="0">
              <a:solidFill>
                <a:schemeClr val="tx1"/>
              </a:solidFill>
            </a:rPr>
            <a:t> -</a:t>
          </a:r>
          <a:endParaRPr lang="en-US" sz="1600" dirty="0">
            <a:solidFill>
              <a:schemeClr val="tx1"/>
            </a:solidFill>
          </a:endParaRPr>
        </a:p>
      </dgm:t>
    </dgm:pt>
    <dgm:pt modelId="{5A4B0B78-ABE1-4C40-92E4-D50F496781A7}" type="parTrans" cxnId="{1F0F83F0-B305-4A66-AF09-5469EF639BB2}">
      <dgm:prSet/>
      <dgm:spPr/>
      <dgm:t>
        <a:bodyPr/>
        <a:lstStyle/>
        <a:p>
          <a:endParaRPr lang="en-US"/>
        </a:p>
      </dgm:t>
    </dgm:pt>
    <dgm:pt modelId="{ED7D181D-280A-4EFE-86BB-41EB937826F0}" type="sibTrans" cxnId="{1F0F83F0-B305-4A66-AF09-5469EF639BB2}">
      <dgm:prSet/>
      <dgm:spPr/>
      <dgm:t>
        <a:bodyPr/>
        <a:lstStyle/>
        <a:p>
          <a:endParaRPr lang="en-US"/>
        </a:p>
      </dgm:t>
    </dgm:pt>
    <dgm:pt modelId="{346C9C2E-FB27-42A8-874B-401386D396AB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Economy and society </a:t>
          </a:r>
          <a:endParaRPr lang="en-US" dirty="0">
            <a:solidFill>
              <a:srgbClr val="002060"/>
            </a:solidFill>
          </a:endParaRPr>
        </a:p>
      </dgm:t>
    </dgm:pt>
    <dgm:pt modelId="{772D97F1-F7E0-4A60-B97E-6A205B710EF3}" type="parTrans" cxnId="{29B0F869-3FCD-44A6-B89D-9BBE246EB83F}">
      <dgm:prSet/>
      <dgm:spPr/>
      <dgm:t>
        <a:bodyPr/>
        <a:lstStyle/>
        <a:p>
          <a:endParaRPr lang="en-US"/>
        </a:p>
      </dgm:t>
    </dgm:pt>
    <dgm:pt modelId="{75315CA9-54FC-4C9F-8FDE-5F7FB4FA938A}" type="sibTrans" cxnId="{29B0F869-3FCD-44A6-B89D-9BBE246EB83F}">
      <dgm:prSet/>
      <dgm:spPr/>
      <dgm:t>
        <a:bodyPr/>
        <a:lstStyle/>
        <a:p>
          <a:endParaRPr lang="en-US"/>
        </a:p>
      </dgm:t>
    </dgm:pt>
    <dgm:pt modelId="{6E287E21-8711-4D4B-85A0-081FB40FE84B}">
      <dgm:prSet phldrT="[Text]" custT="1"/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r>
            <a:rPr lang="en-US" sz="3200" dirty="0" smtClean="0"/>
            <a:t>General Economic History </a:t>
          </a:r>
          <a:endParaRPr lang="en-US" sz="3200" dirty="0"/>
        </a:p>
      </dgm:t>
    </dgm:pt>
    <dgm:pt modelId="{D985D6A6-ADC5-4E18-BE63-359321567287}" type="parTrans" cxnId="{C02DA74E-A744-44B1-86F7-61717DE406BA}">
      <dgm:prSet/>
      <dgm:spPr/>
      <dgm:t>
        <a:bodyPr/>
        <a:lstStyle/>
        <a:p>
          <a:endParaRPr lang="en-US"/>
        </a:p>
      </dgm:t>
    </dgm:pt>
    <dgm:pt modelId="{7EB5A01B-8A9A-4A1F-BA12-B80F690AC25E}" type="sibTrans" cxnId="{C02DA74E-A744-44B1-86F7-61717DE406BA}">
      <dgm:prSet/>
      <dgm:spPr/>
      <dgm:t>
        <a:bodyPr/>
        <a:lstStyle/>
        <a:p>
          <a:endParaRPr lang="en-US"/>
        </a:p>
      </dgm:t>
    </dgm:pt>
    <dgm:pt modelId="{6D388E10-6EE3-4F7A-9FFA-F446E8878460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3600" dirty="0" smtClean="0"/>
            <a:t>The Religion of India </a:t>
          </a:r>
          <a:endParaRPr lang="en-US" sz="3600" dirty="0"/>
        </a:p>
      </dgm:t>
    </dgm:pt>
    <dgm:pt modelId="{A03F8C5B-14C1-4FD1-9DB4-5C960C8DB5D5}" type="parTrans" cxnId="{DFEC1C23-0A16-42EB-822C-806C1CBE5A12}">
      <dgm:prSet/>
      <dgm:spPr/>
      <dgm:t>
        <a:bodyPr/>
        <a:lstStyle/>
        <a:p>
          <a:endParaRPr lang="en-US"/>
        </a:p>
      </dgm:t>
    </dgm:pt>
    <dgm:pt modelId="{4ED95D50-104E-482D-8F37-9A393AF8FECA}" type="sibTrans" cxnId="{DFEC1C23-0A16-42EB-822C-806C1CBE5A12}">
      <dgm:prSet/>
      <dgm:spPr/>
      <dgm:t>
        <a:bodyPr/>
        <a:lstStyle/>
        <a:p>
          <a:endParaRPr lang="en-US"/>
        </a:p>
      </dgm:t>
    </dgm:pt>
    <dgm:pt modelId="{13A9C097-B58A-4DEA-BC6F-A3F32A117D5F}">
      <dgm:prSet phldrT="[Text]" phldr="1"/>
      <dgm:spPr/>
      <dgm:t>
        <a:bodyPr/>
        <a:lstStyle/>
        <a:p>
          <a:endParaRPr lang="en-US"/>
        </a:p>
      </dgm:t>
    </dgm:pt>
    <dgm:pt modelId="{87BDDEC1-4642-4E6E-B8D2-DD4CA97E779F}" type="parTrans" cxnId="{0E8F3A47-5443-412F-A76A-42B4DD78EB03}">
      <dgm:prSet/>
      <dgm:spPr/>
      <dgm:t>
        <a:bodyPr/>
        <a:lstStyle/>
        <a:p>
          <a:endParaRPr lang="en-US"/>
        </a:p>
      </dgm:t>
    </dgm:pt>
    <dgm:pt modelId="{0FC6607B-C7EC-4DAC-AD42-94E4CA4C738B}" type="sibTrans" cxnId="{0E8F3A47-5443-412F-A76A-42B4DD78EB03}">
      <dgm:prSet/>
      <dgm:spPr/>
      <dgm:t>
        <a:bodyPr/>
        <a:lstStyle/>
        <a:p>
          <a:endParaRPr lang="en-US"/>
        </a:p>
      </dgm:t>
    </dgm:pt>
    <dgm:pt modelId="{F79CF8FB-7300-40F1-BE9A-3E47EA05E9C4}">
      <dgm:prSet phldrT="[Text]" phldr="1"/>
      <dgm:spPr/>
      <dgm:t>
        <a:bodyPr/>
        <a:lstStyle/>
        <a:p>
          <a:endParaRPr lang="en-US"/>
        </a:p>
      </dgm:t>
    </dgm:pt>
    <dgm:pt modelId="{D922B851-4491-44AD-B20E-CC6A24668591}" type="parTrans" cxnId="{FE92DB9F-3812-49D9-9A46-06E2B9A5C159}">
      <dgm:prSet/>
      <dgm:spPr/>
      <dgm:t>
        <a:bodyPr/>
        <a:lstStyle/>
        <a:p>
          <a:endParaRPr lang="en-US"/>
        </a:p>
      </dgm:t>
    </dgm:pt>
    <dgm:pt modelId="{B1D9AA9E-4BA2-4412-B147-EB032F34C4D0}" type="sibTrans" cxnId="{FE92DB9F-3812-49D9-9A46-06E2B9A5C159}">
      <dgm:prSet/>
      <dgm:spPr/>
      <dgm:t>
        <a:bodyPr/>
        <a:lstStyle/>
        <a:p>
          <a:endParaRPr lang="en-US"/>
        </a:p>
      </dgm:t>
    </dgm:pt>
    <dgm:pt modelId="{1098AE68-2C23-4C04-92FB-0ED258C972BA}">
      <dgm:prSet phldrT="[Text]" phldr="1"/>
      <dgm:spPr/>
      <dgm:t>
        <a:bodyPr/>
        <a:lstStyle/>
        <a:p>
          <a:endParaRPr lang="en-US"/>
        </a:p>
      </dgm:t>
    </dgm:pt>
    <dgm:pt modelId="{5125D9E0-7A5A-4B9F-BF74-B9356BF1339B}" type="parTrans" cxnId="{9280241D-3397-4A72-9917-9A3ED733FB2A}">
      <dgm:prSet/>
      <dgm:spPr/>
      <dgm:t>
        <a:bodyPr/>
        <a:lstStyle/>
        <a:p>
          <a:endParaRPr lang="en-US"/>
        </a:p>
      </dgm:t>
    </dgm:pt>
    <dgm:pt modelId="{D0E2F564-0B8E-4564-84F2-620D95ACF06A}" type="sibTrans" cxnId="{9280241D-3397-4A72-9917-9A3ED733FB2A}">
      <dgm:prSet/>
      <dgm:spPr/>
      <dgm:t>
        <a:bodyPr/>
        <a:lstStyle/>
        <a:p>
          <a:endParaRPr lang="en-US"/>
        </a:p>
      </dgm:t>
    </dgm:pt>
    <dgm:pt modelId="{C77AF78A-ED8A-4B42-B840-19366291F8EC}">
      <dgm:prSet/>
      <dgm:spPr/>
      <dgm:t>
        <a:bodyPr/>
        <a:lstStyle/>
        <a:p>
          <a:endParaRPr lang="en-US" dirty="0"/>
        </a:p>
      </dgm:t>
    </dgm:pt>
    <dgm:pt modelId="{7EFD37FD-8442-4417-8316-2885089B26F5}" type="parTrans" cxnId="{70A2777B-CD7D-4888-9F17-C6817F19A2DE}">
      <dgm:prSet/>
      <dgm:spPr/>
      <dgm:t>
        <a:bodyPr/>
        <a:lstStyle/>
        <a:p>
          <a:endParaRPr lang="en-US"/>
        </a:p>
      </dgm:t>
    </dgm:pt>
    <dgm:pt modelId="{7623AA4F-6D30-4A6C-A663-FE51957887E8}" type="sibTrans" cxnId="{70A2777B-CD7D-4888-9F17-C6817F19A2DE}">
      <dgm:prSet/>
      <dgm:spPr/>
      <dgm:t>
        <a:bodyPr/>
        <a:lstStyle/>
        <a:p>
          <a:endParaRPr lang="en-US"/>
        </a:p>
      </dgm:t>
    </dgm:pt>
    <dgm:pt modelId="{30B9B56B-9DE5-441D-A8C0-C2EC87C9B0F4}" type="pres">
      <dgm:prSet presAssocID="{0028C196-0F39-40E8-AF45-F92259459E4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EF1F07-78C7-4092-814D-1277FB99BAC5}" type="pres">
      <dgm:prSet presAssocID="{0028C196-0F39-40E8-AF45-F92259459E45}" presName="outerBox" presStyleCnt="0"/>
      <dgm:spPr/>
    </dgm:pt>
    <dgm:pt modelId="{5978CE3C-F198-43C2-A89B-6073D2401059}" type="pres">
      <dgm:prSet presAssocID="{0028C196-0F39-40E8-AF45-F92259459E45}" presName="outerBoxParent" presStyleLbl="node1" presStyleIdx="0" presStyleCnt="3" custLinFactNeighborX="909"/>
      <dgm:spPr/>
      <dgm:t>
        <a:bodyPr/>
        <a:lstStyle/>
        <a:p>
          <a:endParaRPr lang="en-US"/>
        </a:p>
      </dgm:t>
    </dgm:pt>
    <dgm:pt modelId="{EC6E6CB0-8AFA-465F-B27A-D29FAAAF9E07}" type="pres">
      <dgm:prSet presAssocID="{0028C196-0F39-40E8-AF45-F92259459E45}" presName="outerBoxChildren" presStyleCnt="0"/>
      <dgm:spPr/>
    </dgm:pt>
    <dgm:pt modelId="{CCE5CAD4-B446-44D0-B286-8EDD373D3480}" type="pres">
      <dgm:prSet presAssocID="{16C66BBC-BA90-4644-B292-26B92C095151}" presName="oChild" presStyleLbl="fgAcc1" presStyleIdx="0" presStyleCnt="3" custScaleY="234693" custLinFactNeighborX="-16667" custLinFactNeighborY="1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7F7DB-D692-4D7C-8766-B2FD273AA6CF}" type="pres">
      <dgm:prSet presAssocID="{0028C196-0F39-40E8-AF45-F92259459E45}" presName="middleBox" presStyleCnt="0"/>
      <dgm:spPr/>
    </dgm:pt>
    <dgm:pt modelId="{8AEA14BF-1BF7-4D7F-AB38-EE67E09AB838}" type="pres">
      <dgm:prSet presAssocID="{0028C196-0F39-40E8-AF45-F92259459E45}" presName="middleBoxParent" presStyleLbl="node1" presStyleIdx="1" presStyleCnt="3" custScaleY="112698" custLinFactNeighborY="2381"/>
      <dgm:spPr/>
      <dgm:t>
        <a:bodyPr/>
        <a:lstStyle/>
        <a:p>
          <a:endParaRPr lang="en-US"/>
        </a:p>
      </dgm:t>
    </dgm:pt>
    <dgm:pt modelId="{E4D7108D-D006-473D-91CB-984125F7AD2C}" type="pres">
      <dgm:prSet presAssocID="{0028C196-0F39-40E8-AF45-F92259459E45}" presName="middleBoxChildren" presStyleCnt="0"/>
      <dgm:spPr/>
    </dgm:pt>
    <dgm:pt modelId="{6885264E-510D-4161-84E8-09D293417E05}" type="pres">
      <dgm:prSet presAssocID="{0028C196-0F39-40E8-AF45-F92259459E45}" presName="centerBox" presStyleCnt="0"/>
      <dgm:spPr/>
    </dgm:pt>
    <dgm:pt modelId="{BE1ED5B8-2571-45B0-AAF7-9EEAA1353A86}" type="pres">
      <dgm:prSet presAssocID="{0028C196-0F39-40E8-AF45-F92259459E45}" presName="centerBoxParent" presStyleLbl="node1" presStyleIdx="2" presStyleCnt="3" custScaleX="97701" custScaleY="94444"/>
      <dgm:spPr/>
      <dgm:t>
        <a:bodyPr/>
        <a:lstStyle/>
        <a:p>
          <a:endParaRPr lang="en-US"/>
        </a:p>
      </dgm:t>
    </dgm:pt>
    <dgm:pt modelId="{DAA7A509-3AA8-4259-85FA-752B9B2DEC11}" type="pres">
      <dgm:prSet presAssocID="{0028C196-0F39-40E8-AF45-F92259459E45}" presName="centerBoxChildren" presStyleCnt="0"/>
      <dgm:spPr/>
    </dgm:pt>
    <dgm:pt modelId="{8ACC5E1E-ACEE-4DFC-B7D0-C33D335764AA}" type="pres">
      <dgm:prSet presAssocID="{6E287E21-8711-4D4B-85A0-081FB40FE84B}" presName="c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460EA-69E0-42FF-B017-BE3073DAA322}" type="pres">
      <dgm:prSet presAssocID="{7EB5A01B-8A9A-4A1F-BA12-B80F690AC25E}" presName="centerSibTrans" presStyleCnt="0"/>
      <dgm:spPr/>
    </dgm:pt>
    <dgm:pt modelId="{50A0E12D-907C-451B-815B-E946ED04369A}" type="pres">
      <dgm:prSet presAssocID="{6D388E10-6EE3-4F7A-9FFA-F446E8878460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0F83F0-B305-4A66-AF09-5469EF639BB2}" srcId="{37C3C013-406D-40E9-8FBC-D690A7BEE991}" destId="{16C66BBC-BA90-4644-B292-26B92C095151}" srcOrd="0" destOrd="0" parTransId="{5A4B0B78-ABE1-4C40-92E4-D50F496781A7}" sibTransId="{ED7D181D-280A-4EFE-86BB-41EB937826F0}"/>
    <dgm:cxn modelId="{9C6EC6DF-7B2C-422A-801E-A81669ABF155}" type="presOf" srcId="{6E287E21-8711-4D4B-85A0-081FB40FE84B}" destId="{8ACC5E1E-ACEE-4DFC-B7D0-C33D335764AA}" srcOrd="0" destOrd="0" presId="urn:microsoft.com/office/officeart/2005/8/layout/target2"/>
    <dgm:cxn modelId="{D2EC3A33-C6AB-45ED-8286-88C29CCBC47F}" type="presOf" srcId="{0028C196-0F39-40E8-AF45-F92259459E45}" destId="{30B9B56B-9DE5-441D-A8C0-C2EC87C9B0F4}" srcOrd="0" destOrd="0" presId="urn:microsoft.com/office/officeart/2005/8/layout/target2"/>
    <dgm:cxn modelId="{50F3BB3A-CACE-4C99-A037-6CF548C41470}" srcId="{0028C196-0F39-40E8-AF45-F92259459E45}" destId="{37C3C013-406D-40E9-8FBC-D690A7BEE991}" srcOrd="0" destOrd="0" parTransId="{9D0A0904-D256-4CAD-B88B-885AF027549E}" sibTransId="{55EFCB6A-AE76-4685-89B2-AF2084A7B1C7}"/>
    <dgm:cxn modelId="{B6D6A356-4468-44D8-89C5-C74F2B5122B2}" type="presOf" srcId="{C77AF78A-ED8A-4B42-B840-19366291F8EC}" destId="{8AEA14BF-1BF7-4D7F-AB38-EE67E09AB838}" srcOrd="0" destOrd="0" presId="urn:microsoft.com/office/officeart/2005/8/layout/target2"/>
    <dgm:cxn modelId="{87BC789E-9216-47E2-A480-2026BC07811A}" type="presOf" srcId="{346C9C2E-FB27-42A8-874B-401386D396AB}" destId="{BE1ED5B8-2571-45B0-AAF7-9EEAA1353A86}" srcOrd="0" destOrd="0" presId="urn:microsoft.com/office/officeart/2005/8/layout/target2"/>
    <dgm:cxn modelId="{20F8E4AB-51BE-44C5-B9ED-B4C49E4D6150}" type="presOf" srcId="{16C66BBC-BA90-4644-B292-26B92C095151}" destId="{CCE5CAD4-B446-44D0-B286-8EDD373D3480}" srcOrd="0" destOrd="0" presId="urn:microsoft.com/office/officeart/2005/8/layout/target2"/>
    <dgm:cxn modelId="{C02DA74E-A744-44B1-86F7-61717DE406BA}" srcId="{346C9C2E-FB27-42A8-874B-401386D396AB}" destId="{6E287E21-8711-4D4B-85A0-081FB40FE84B}" srcOrd="0" destOrd="0" parTransId="{D985D6A6-ADC5-4E18-BE63-359321567287}" sibTransId="{7EB5A01B-8A9A-4A1F-BA12-B80F690AC25E}"/>
    <dgm:cxn modelId="{73ADCA0B-6AEE-4BB9-8BEF-E6B4C4C80094}" type="presOf" srcId="{37C3C013-406D-40E9-8FBC-D690A7BEE991}" destId="{5978CE3C-F198-43C2-A89B-6073D2401059}" srcOrd="0" destOrd="0" presId="urn:microsoft.com/office/officeart/2005/8/layout/target2"/>
    <dgm:cxn modelId="{70A2777B-CD7D-4888-9F17-C6817F19A2DE}" srcId="{0028C196-0F39-40E8-AF45-F92259459E45}" destId="{C77AF78A-ED8A-4B42-B840-19366291F8EC}" srcOrd="1" destOrd="0" parTransId="{7EFD37FD-8442-4417-8316-2885089B26F5}" sibTransId="{7623AA4F-6D30-4A6C-A663-FE51957887E8}"/>
    <dgm:cxn modelId="{0E8F3A47-5443-412F-A76A-42B4DD78EB03}" srcId="{0028C196-0F39-40E8-AF45-F92259459E45}" destId="{13A9C097-B58A-4DEA-BC6F-A3F32A117D5F}" srcOrd="3" destOrd="0" parTransId="{87BDDEC1-4642-4E6E-B8D2-DD4CA97E779F}" sibTransId="{0FC6607B-C7EC-4DAC-AD42-94E4CA4C738B}"/>
    <dgm:cxn modelId="{29B0F869-3FCD-44A6-B89D-9BBE246EB83F}" srcId="{0028C196-0F39-40E8-AF45-F92259459E45}" destId="{346C9C2E-FB27-42A8-874B-401386D396AB}" srcOrd="2" destOrd="0" parTransId="{772D97F1-F7E0-4A60-B97E-6A205B710EF3}" sibTransId="{75315CA9-54FC-4C9F-8FDE-5F7FB4FA938A}"/>
    <dgm:cxn modelId="{CB385969-D7A9-42C2-AFD4-EBCCBADF2A1D}" type="presOf" srcId="{6D388E10-6EE3-4F7A-9FFA-F446E8878460}" destId="{50A0E12D-907C-451B-815B-E946ED04369A}" srcOrd="0" destOrd="0" presId="urn:microsoft.com/office/officeart/2005/8/layout/target2"/>
    <dgm:cxn modelId="{9280241D-3397-4A72-9917-9A3ED733FB2A}" srcId="{13A9C097-B58A-4DEA-BC6F-A3F32A117D5F}" destId="{1098AE68-2C23-4C04-92FB-0ED258C972BA}" srcOrd="1" destOrd="0" parTransId="{5125D9E0-7A5A-4B9F-BF74-B9356BF1339B}" sibTransId="{D0E2F564-0B8E-4564-84F2-620D95ACF06A}"/>
    <dgm:cxn modelId="{FE92DB9F-3812-49D9-9A46-06E2B9A5C159}" srcId="{13A9C097-B58A-4DEA-BC6F-A3F32A117D5F}" destId="{F79CF8FB-7300-40F1-BE9A-3E47EA05E9C4}" srcOrd="0" destOrd="0" parTransId="{D922B851-4491-44AD-B20E-CC6A24668591}" sibTransId="{B1D9AA9E-4BA2-4412-B147-EB032F34C4D0}"/>
    <dgm:cxn modelId="{DFEC1C23-0A16-42EB-822C-806C1CBE5A12}" srcId="{346C9C2E-FB27-42A8-874B-401386D396AB}" destId="{6D388E10-6EE3-4F7A-9FFA-F446E8878460}" srcOrd="1" destOrd="0" parTransId="{A03F8C5B-14C1-4FD1-9DB4-5C960C8DB5D5}" sibTransId="{4ED95D50-104E-482D-8F37-9A393AF8FECA}"/>
    <dgm:cxn modelId="{10B1EC18-507D-4BC0-916B-196794951E0A}" type="presParOf" srcId="{30B9B56B-9DE5-441D-A8C0-C2EC87C9B0F4}" destId="{DDEF1F07-78C7-4092-814D-1277FB99BAC5}" srcOrd="0" destOrd="0" presId="urn:microsoft.com/office/officeart/2005/8/layout/target2"/>
    <dgm:cxn modelId="{E9DCAFBC-7DDA-418B-BC5F-D103A3CEBA07}" type="presParOf" srcId="{DDEF1F07-78C7-4092-814D-1277FB99BAC5}" destId="{5978CE3C-F198-43C2-A89B-6073D2401059}" srcOrd="0" destOrd="0" presId="urn:microsoft.com/office/officeart/2005/8/layout/target2"/>
    <dgm:cxn modelId="{3E0491F0-3870-4DFB-ABB3-E9EB19F3CAEE}" type="presParOf" srcId="{DDEF1F07-78C7-4092-814D-1277FB99BAC5}" destId="{EC6E6CB0-8AFA-465F-B27A-D29FAAAF9E07}" srcOrd="1" destOrd="0" presId="urn:microsoft.com/office/officeart/2005/8/layout/target2"/>
    <dgm:cxn modelId="{0FBABEC3-3168-4345-A07A-96C697A06FFF}" type="presParOf" srcId="{EC6E6CB0-8AFA-465F-B27A-D29FAAAF9E07}" destId="{CCE5CAD4-B446-44D0-B286-8EDD373D3480}" srcOrd="0" destOrd="0" presId="urn:microsoft.com/office/officeart/2005/8/layout/target2"/>
    <dgm:cxn modelId="{EC59CD3B-3778-42FF-BD3B-A04A44E465FC}" type="presParOf" srcId="{30B9B56B-9DE5-441D-A8C0-C2EC87C9B0F4}" destId="{E597F7DB-D692-4D7C-8766-B2FD273AA6CF}" srcOrd="1" destOrd="0" presId="urn:microsoft.com/office/officeart/2005/8/layout/target2"/>
    <dgm:cxn modelId="{F40BA4F1-7536-4740-8B3E-73D6AA9C5231}" type="presParOf" srcId="{E597F7DB-D692-4D7C-8766-B2FD273AA6CF}" destId="{8AEA14BF-1BF7-4D7F-AB38-EE67E09AB838}" srcOrd="0" destOrd="0" presId="urn:microsoft.com/office/officeart/2005/8/layout/target2"/>
    <dgm:cxn modelId="{95296027-2EB7-4FAD-A1A1-BB0DF361D677}" type="presParOf" srcId="{E597F7DB-D692-4D7C-8766-B2FD273AA6CF}" destId="{E4D7108D-D006-473D-91CB-984125F7AD2C}" srcOrd="1" destOrd="0" presId="urn:microsoft.com/office/officeart/2005/8/layout/target2"/>
    <dgm:cxn modelId="{86F5ED71-BE02-453C-9D88-FDA5D2CED8BC}" type="presParOf" srcId="{30B9B56B-9DE5-441D-A8C0-C2EC87C9B0F4}" destId="{6885264E-510D-4161-84E8-09D293417E05}" srcOrd="2" destOrd="0" presId="urn:microsoft.com/office/officeart/2005/8/layout/target2"/>
    <dgm:cxn modelId="{1AFB0F1E-94E6-4418-8ADC-67A21153C1F1}" type="presParOf" srcId="{6885264E-510D-4161-84E8-09D293417E05}" destId="{BE1ED5B8-2571-45B0-AAF7-9EEAA1353A86}" srcOrd="0" destOrd="0" presId="urn:microsoft.com/office/officeart/2005/8/layout/target2"/>
    <dgm:cxn modelId="{75B23FC2-2CC1-4702-9116-43F0DEB2A554}" type="presParOf" srcId="{6885264E-510D-4161-84E8-09D293417E05}" destId="{DAA7A509-3AA8-4259-85FA-752B9B2DEC11}" srcOrd="1" destOrd="0" presId="urn:microsoft.com/office/officeart/2005/8/layout/target2"/>
    <dgm:cxn modelId="{36716C9F-03ED-44B7-8592-F96AF6D57B78}" type="presParOf" srcId="{DAA7A509-3AA8-4259-85FA-752B9B2DEC11}" destId="{8ACC5E1E-ACEE-4DFC-B7D0-C33D335764AA}" srcOrd="0" destOrd="0" presId="urn:microsoft.com/office/officeart/2005/8/layout/target2"/>
    <dgm:cxn modelId="{F1855ACC-1A7A-4509-B4E7-F8997530524A}" type="presParOf" srcId="{DAA7A509-3AA8-4259-85FA-752B9B2DEC11}" destId="{C28460EA-69E0-42FF-B017-BE3073DAA322}" srcOrd="1" destOrd="0" presId="urn:microsoft.com/office/officeart/2005/8/layout/target2"/>
    <dgm:cxn modelId="{D1E85358-AB88-43ED-B348-13B55BB1451E}" type="presParOf" srcId="{DAA7A509-3AA8-4259-85FA-752B9B2DEC11}" destId="{50A0E12D-907C-451B-815B-E946ED04369A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8CE3C-F198-43C2-A89B-6073D2401059}">
      <dsp:nvSpPr>
        <dsp:cNvPr id="0" name=""/>
        <dsp:cNvSpPr/>
      </dsp:nvSpPr>
      <dsp:spPr>
        <a:xfrm>
          <a:off x="0" y="0"/>
          <a:ext cx="9144000" cy="6858000"/>
        </a:xfrm>
        <a:prstGeom prst="roundRect">
          <a:avLst>
            <a:gd name="adj" fmla="val 85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532257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chemeClr val="tx1"/>
              </a:solidFill>
            </a:rPr>
            <a:t>    </a:t>
          </a:r>
          <a:r>
            <a:rPr lang="en-US" sz="4400" i="1" u="sng" kern="1200" dirty="0" err="1" smtClean="0">
              <a:solidFill>
                <a:schemeClr val="tx1"/>
              </a:solidFill>
            </a:rPr>
            <a:t>ম্যাক্স</a:t>
          </a:r>
          <a:r>
            <a:rPr lang="en-US" sz="4400" i="1" u="sng" kern="1200" dirty="0" smtClean="0">
              <a:solidFill>
                <a:schemeClr val="tx1"/>
              </a:solidFill>
            </a:rPr>
            <a:t> </a:t>
          </a:r>
          <a:r>
            <a:rPr lang="en-US" sz="4400" i="1" u="sng" kern="1200" dirty="0" err="1" smtClean="0">
              <a:solidFill>
                <a:schemeClr val="tx1"/>
              </a:solidFill>
            </a:rPr>
            <a:t>ওয়েবার</a:t>
          </a:r>
          <a:r>
            <a:rPr lang="en-US" sz="4400" i="1" u="sng" kern="1200" dirty="0" smtClean="0">
              <a:solidFill>
                <a:schemeClr val="tx1"/>
              </a:solidFill>
            </a:rPr>
            <a:t> </a:t>
          </a:r>
          <a:r>
            <a:rPr lang="en-US" sz="4400" i="1" u="sng" kern="1200" dirty="0" err="1" smtClean="0">
              <a:solidFill>
                <a:schemeClr val="tx1"/>
              </a:solidFill>
            </a:rPr>
            <a:t>এর</a:t>
          </a:r>
          <a:r>
            <a:rPr lang="en-US" sz="4400" i="1" u="sng" kern="1200" dirty="0" smtClean="0">
              <a:solidFill>
                <a:schemeClr val="tx1"/>
              </a:solidFill>
            </a:rPr>
            <a:t> </a:t>
          </a:r>
          <a:r>
            <a:rPr lang="en-US" sz="4400" i="1" u="sng" kern="1200" dirty="0" err="1" smtClean="0">
              <a:solidFill>
                <a:schemeClr val="tx1"/>
              </a:solidFill>
            </a:rPr>
            <a:t>রচনাবলি</a:t>
          </a:r>
          <a:endParaRPr lang="en-US" sz="4400" i="1" u="sng" kern="1200" dirty="0">
            <a:solidFill>
              <a:schemeClr val="tx1"/>
            </a:solidFill>
          </a:endParaRPr>
        </a:p>
      </dsp:txBody>
      <dsp:txXfrm>
        <a:off x="170734" y="170734"/>
        <a:ext cx="8802532" cy="6516532"/>
      </dsp:txXfrm>
    </dsp:sp>
    <dsp:sp modelId="{CCE5CAD4-B446-44D0-B286-8EDD373D3480}">
      <dsp:nvSpPr>
        <dsp:cNvPr id="0" name=""/>
        <dsp:cNvSpPr/>
      </dsp:nvSpPr>
      <dsp:spPr>
        <a:xfrm>
          <a:off x="0" y="1752600"/>
          <a:ext cx="1371600" cy="4797137"/>
        </a:xfrm>
        <a:prstGeom prst="roundRect">
          <a:avLst>
            <a:gd name="adj" fmla="val 10500"/>
          </a:avLst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solidFill>
                <a:schemeClr val="tx1"/>
              </a:solidFill>
            </a:rPr>
            <a:t>ম্যাক্স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ওয়েবারের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উল্লেখযোগ্য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গ্রন্থগুলো</a:t>
          </a:r>
          <a:r>
            <a:rPr lang="en-US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err="1" smtClean="0">
              <a:solidFill>
                <a:schemeClr val="tx1"/>
              </a:solidFill>
            </a:rPr>
            <a:t>হলো</a:t>
          </a:r>
          <a:r>
            <a:rPr lang="en-US" sz="1600" kern="1200" dirty="0" smtClean="0">
              <a:solidFill>
                <a:schemeClr val="tx1"/>
              </a:solidFill>
            </a:rPr>
            <a:t> -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2181" y="1794781"/>
        <a:ext cx="1287238" cy="4712775"/>
      </dsp:txXfrm>
    </dsp:sp>
    <dsp:sp modelId="{8AEA14BF-1BF7-4D7F-AB38-EE67E09AB838}">
      <dsp:nvSpPr>
        <dsp:cNvPr id="0" name=""/>
        <dsp:cNvSpPr/>
      </dsp:nvSpPr>
      <dsp:spPr>
        <a:xfrm>
          <a:off x="1828800" y="1447819"/>
          <a:ext cx="7086600" cy="5410180"/>
        </a:xfrm>
        <a:prstGeom prst="roundRect">
          <a:avLst>
            <a:gd name="adj" fmla="val 10500"/>
          </a:avLst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3048381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/>
        </a:p>
      </dsp:txBody>
      <dsp:txXfrm>
        <a:off x="1995182" y="1614201"/>
        <a:ext cx="6753836" cy="5077416"/>
      </dsp:txXfrm>
    </dsp:sp>
    <dsp:sp modelId="{BE1ED5B8-2571-45B0-AAF7-9EEAA1353A86}">
      <dsp:nvSpPr>
        <dsp:cNvPr id="0" name=""/>
        <dsp:cNvSpPr/>
      </dsp:nvSpPr>
      <dsp:spPr>
        <a:xfrm>
          <a:off x="2133604" y="3505206"/>
          <a:ext cx="6476990" cy="2590787"/>
        </a:xfrm>
        <a:prstGeom prst="roundRect">
          <a:avLst>
            <a:gd name="adj" fmla="val 1050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548384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002060"/>
              </a:solidFill>
            </a:rPr>
            <a:t>Economy and society </a:t>
          </a:r>
          <a:endParaRPr lang="en-US" sz="4400" kern="1200" dirty="0">
            <a:solidFill>
              <a:srgbClr val="002060"/>
            </a:solidFill>
          </a:endParaRPr>
        </a:p>
      </dsp:txBody>
      <dsp:txXfrm>
        <a:off x="2213280" y="3584882"/>
        <a:ext cx="6317638" cy="2431435"/>
      </dsp:txXfrm>
    </dsp:sp>
    <dsp:sp modelId="{8ACC5E1E-ACEE-4DFC-B7D0-C33D335764AA}">
      <dsp:nvSpPr>
        <dsp:cNvPr id="0" name=""/>
        <dsp:cNvSpPr/>
      </dsp:nvSpPr>
      <dsp:spPr>
        <a:xfrm>
          <a:off x="2223135" y="4663440"/>
          <a:ext cx="3112063" cy="1234440"/>
        </a:xfrm>
        <a:prstGeom prst="roundRect">
          <a:avLst>
            <a:gd name="adj" fmla="val 10500"/>
          </a:avLst>
        </a:prstGeom>
        <a:solidFill>
          <a:schemeClr val="accent6">
            <a:lumMod val="75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General Economic History </a:t>
          </a:r>
          <a:endParaRPr lang="en-US" sz="3200" kern="1200" dirty="0"/>
        </a:p>
      </dsp:txBody>
      <dsp:txXfrm>
        <a:off x="2261098" y="4701403"/>
        <a:ext cx="3036137" cy="1158514"/>
      </dsp:txXfrm>
    </dsp:sp>
    <dsp:sp modelId="{50A0E12D-907C-451B-815B-E946ED04369A}">
      <dsp:nvSpPr>
        <dsp:cNvPr id="0" name=""/>
        <dsp:cNvSpPr/>
      </dsp:nvSpPr>
      <dsp:spPr>
        <a:xfrm>
          <a:off x="5402974" y="4663440"/>
          <a:ext cx="3112063" cy="1234440"/>
        </a:xfrm>
        <a:prstGeom prst="roundRect">
          <a:avLst>
            <a:gd name="adj" fmla="val 10500"/>
          </a:avLst>
        </a:prstGeom>
        <a:solidFill>
          <a:schemeClr val="accent2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Religion of India </a:t>
          </a:r>
          <a:endParaRPr lang="en-US" sz="3600" kern="1200" dirty="0"/>
        </a:p>
      </dsp:txBody>
      <dsp:txXfrm>
        <a:off x="5440937" y="4701403"/>
        <a:ext cx="3036137" cy="1158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2ED8-69ED-40EE-B965-0BE69B23DF4C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853CD-D29C-4820-9617-C8729E756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8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853CD-D29C-4820-9617-C8729E756D3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184ED8-DC52-4190-8DFF-C7E54A5FB745}" type="datetimeFigureOut">
              <a:rPr lang="en-US" smtClean="0"/>
              <a:pPr/>
              <a:t>07-07-21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F93901-B926-40C1-8E01-775537665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75"/>
            <a:ext cx="91440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86422" y="3458228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66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/>
              <a:t>Max Weber –</a:t>
            </a:r>
            <a:r>
              <a:rPr lang="en-US" dirty="0" err="1" smtClean="0"/>
              <a:t>জার্মানির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প্রাতিষ্ঠানিক</a:t>
            </a:r>
            <a:r>
              <a:rPr lang="en-US" dirty="0" smtClean="0"/>
              <a:t> </a:t>
            </a:r>
            <a:r>
              <a:rPr lang="en-US" dirty="0" err="1" smtClean="0"/>
              <a:t>সমাজবিজ্ঞানী</a:t>
            </a:r>
            <a:r>
              <a:rPr lang="en-US" dirty="0" smtClean="0"/>
              <a:t> </a:t>
            </a:r>
            <a:r>
              <a:rPr lang="en-US" dirty="0" err="1" smtClean="0"/>
              <a:t>জার্মানির</a:t>
            </a:r>
            <a:r>
              <a:rPr lang="en-US" dirty="0" smtClean="0"/>
              <a:t> </a:t>
            </a:r>
            <a:r>
              <a:rPr lang="en-US" dirty="0" err="1" smtClean="0"/>
              <a:t>বার্লিন</a:t>
            </a:r>
            <a:r>
              <a:rPr lang="en-US" dirty="0" smtClean="0"/>
              <a:t> </a:t>
            </a:r>
            <a:r>
              <a:rPr lang="en-US" dirty="0" err="1" smtClean="0"/>
              <a:t>ইরফাট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শহরের</a:t>
            </a:r>
            <a:r>
              <a:rPr lang="en-US" dirty="0" smtClean="0">
                <a:solidFill>
                  <a:srgbClr val="FFFF00"/>
                </a:solidFill>
              </a:rPr>
              <a:t>  ১৮৬৪ </a:t>
            </a:r>
            <a:r>
              <a:rPr lang="en-US" dirty="0" err="1" smtClean="0">
                <a:solidFill>
                  <a:srgbClr val="FFFF00"/>
                </a:solidFill>
              </a:rPr>
              <a:t>সালে</a:t>
            </a:r>
            <a:r>
              <a:rPr lang="en-US" dirty="0" smtClean="0">
                <a:solidFill>
                  <a:srgbClr val="FFFF00"/>
                </a:solidFill>
              </a:rPr>
              <a:t> ২১ </a:t>
            </a:r>
            <a:r>
              <a:rPr lang="en-US" dirty="0" err="1" smtClean="0">
                <a:solidFill>
                  <a:srgbClr val="FFFF00"/>
                </a:solidFill>
              </a:rPr>
              <a:t>এপ্রিল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জন্মগ্রহণ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করেন।তাঁর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পিতা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ছিলেন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লিলেন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ব্যবসায়ী</a:t>
            </a:r>
            <a:r>
              <a:rPr lang="en-US" dirty="0" smtClean="0">
                <a:solidFill>
                  <a:srgbClr val="FFFF00"/>
                </a:solidFill>
              </a:rPr>
              <a:t> ,</a:t>
            </a:r>
            <a:r>
              <a:rPr lang="en-US" dirty="0" err="1" smtClean="0">
                <a:solidFill>
                  <a:srgbClr val="FFFF00"/>
                </a:solidFill>
              </a:rPr>
              <a:t>রাজনীতিবিদ</a:t>
            </a:r>
            <a:r>
              <a:rPr lang="en-US" dirty="0" smtClean="0">
                <a:solidFill>
                  <a:srgbClr val="FFFF00"/>
                </a:solidFill>
              </a:rPr>
              <a:t> ও </a:t>
            </a:r>
            <a:r>
              <a:rPr lang="en-US" dirty="0" err="1" smtClean="0">
                <a:solidFill>
                  <a:srgbClr val="FFFF00"/>
                </a:solidFill>
              </a:rPr>
              <a:t>প্রশিক্ষণ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dirty="0" err="1" smtClean="0">
                <a:solidFill>
                  <a:srgbClr val="FFFF00"/>
                </a:solidFill>
              </a:rPr>
              <a:t>প্রাপ্ত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জুরী</a:t>
            </a:r>
            <a:r>
              <a:rPr lang="en-US" dirty="0" smtClean="0">
                <a:solidFill>
                  <a:srgbClr val="FFFF00"/>
                </a:solidFill>
              </a:rPr>
              <a:t> । </a:t>
            </a:r>
            <a:r>
              <a:rPr lang="en-US" dirty="0" err="1" smtClean="0">
                <a:solidFill>
                  <a:srgbClr val="FFFF00"/>
                </a:solidFill>
              </a:rPr>
              <a:t>ওয়েবারের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বুদ্ধিবৃত্তিক</a:t>
            </a:r>
            <a:r>
              <a:rPr lang="en-US" dirty="0" smtClean="0">
                <a:solidFill>
                  <a:srgbClr val="FFFF00"/>
                </a:solidFill>
              </a:rPr>
              <a:t> ও  </a:t>
            </a:r>
            <a:r>
              <a:rPr lang="en-US" dirty="0" err="1" smtClean="0">
                <a:solidFill>
                  <a:srgbClr val="FFFF00"/>
                </a:solidFill>
              </a:rPr>
              <a:t>মনস্তাত্ত্বিক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বিকাশে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তাঁর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পিতার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চিন্তাধারার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প্রভাব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ছিল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লক্ষণীয়</a:t>
            </a:r>
            <a:r>
              <a:rPr lang="en-US" dirty="0" smtClean="0">
                <a:solidFill>
                  <a:srgbClr val="FFFF0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dirty="0" err="1" smtClean="0">
                <a:solidFill>
                  <a:srgbClr val="FFFF00"/>
                </a:solidFill>
              </a:rPr>
              <a:t>তিনি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বহুগ্রন্থ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লিখে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গেছেন</a:t>
            </a:r>
            <a:r>
              <a:rPr lang="en-US" dirty="0" smtClean="0">
                <a:solidFill>
                  <a:srgbClr val="FFFF00"/>
                </a:solidFill>
              </a:rPr>
              <a:t> । ১৯২০ </a:t>
            </a:r>
            <a:r>
              <a:rPr lang="en-US" dirty="0" err="1" smtClean="0">
                <a:solidFill>
                  <a:srgbClr val="FFFF00"/>
                </a:solidFill>
              </a:rPr>
              <a:t>সালে</a:t>
            </a:r>
            <a:r>
              <a:rPr lang="en-US" dirty="0" smtClean="0">
                <a:solidFill>
                  <a:srgbClr val="FFFF00"/>
                </a:solidFill>
              </a:rPr>
              <a:t> ১৪ </a:t>
            </a:r>
            <a:r>
              <a:rPr lang="en-US" dirty="0" err="1" smtClean="0">
                <a:solidFill>
                  <a:srgbClr val="FFFF00"/>
                </a:solidFill>
              </a:rPr>
              <a:t>জুন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নিউমোনিয়া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রোগে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আক্রান্ত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হয়ে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মৃত্যুবরণ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করেন</a:t>
            </a:r>
            <a:r>
              <a:rPr lang="en-US" dirty="0" smtClean="0">
                <a:solidFill>
                  <a:srgbClr val="FFFF00"/>
                </a:solidFill>
              </a:rPr>
              <a:t> ।.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“The History of the Trading </a:t>
            </a: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Companis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During the Middle Ages “ </a:t>
            </a:r>
            <a:r>
              <a:rPr lang="en-US" dirty="0" err="1" smtClean="0">
                <a:solidFill>
                  <a:srgbClr val="FFFF00"/>
                </a:solidFill>
              </a:rPr>
              <a:t>অভিসন্দর্ভের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জন্য</a:t>
            </a:r>
            <a:r>
              <a:rPr lang="en-US" dirty="0" smtClean="0">
                <a:solidFill>
                  <a:srgbClr val="FFFF00"/>
                </a:solidFill>
              </a:rPr>
              <a:t> ১৮৮৯সালে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পি,এইচ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,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ডি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ডিগ্রি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লাভ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করেন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।</a:t>
            </a: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</a:rPr>
              <a:t>সামাজিক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ক্রিয়া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unicom\Pictures\Saved Pictures\D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52006" y="1704975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300" i="1" dirty="0" smtClean="0"/>
              <a:t>Weber</a:t>
            </a:r>
            <a:r>
              <a:rPr lang="en-US" i="1" dirty="0" smtClean="0"/>
              <a:t> </a:t>
            </a:r>
            <a:r>
              <a:rPr lang="en-US" i="1" dirty="0" err="1" smtClean="0"/>
              <a:t>এর</a:t>
            </a:r>
            <a:r>
              <a:rPr lang="en-US" i="1" dirty="0" smtClean="0"/>
              <a:t> </a:t>
            </a:r>
            <a:r>
              <a:rPr lang="en-US" i="1" dirty="0" err="1" smtClean="0"/>
              <a:t>সমাজবিজ্ঞানের</a:t>
            </a:r>
            <a:r>
              <a:rPr lang="en-US" i="1" dirty="0" smtClean="0"/>
              <a:t> </a:t>
            </a:r>
            <a:r>
              <a:rPr lang="en-US" i="1" dirty="0" err="1" smtClean="0"/>
              <a:t>মূল</a:t>
            </a:r>
            <a:r>
              <a:rPr lang="en-US" i="1" dirty="0" smtClean="0"/>
              <a:t> </a:t>
            </a:r>
            <a:r>
              <a:rPr lang="en-US" i="1" dirty="0" err="1" smtClean="0"/>
              <a:t>প্রতিপ্রাদ্য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               </a:t>
            </a:r>
            <a:r>
              <a:rPr lang="en-US" sz="12800" dirty="0" err="1" smtClean="0"/>
              <a:t>তিনি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সমাজবিজ্ঞানকে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সামাজিক</a:t>
            </a:r>
            <a:r>
              <a:rPr lang="en-US" sz="12800" dirty="0" smtClean="0"/>
              <a:t> </a:t>
            </a:r>
            <a:r>
              <a:rPr lang="en-US" sz="12800" dirty="0" err="1" smtClean="0"/>
              <a:t>ক্রিয়া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প্রতিক্রিয়া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বিজ্ঞান</a:t>
            </a:r>
            <a:r>
              <a:rPr lang="en-US" sz="12800" dirty="0" smtClean="0"/>
              <a:t> </a:t>
            </a:r>
            <a:r>
              <a:rPr lang="en-US" sz="12800" dirty="0" err="1" smtClean="0"/>
              <a:t>হিসেবে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সংজ্ঞায়িত</a:t>
            </a:r>
            <a:r>
              <a:rPr lang="en-US" sz="12800" dirty="0" smtClean="0"/>
              <a:t> </a:t>
            </a:r>
            <a:r>
              <a:rPr lang="en-US" sz="12800" dirty="0" err="1" smtClean="0"/>
              <a:t>করেছেন</a:t>
            </a:r>
            <a:r>
              <a:rPr lang="en-US" sz="12800" dirty="0" smtClean="0"/>
              <a:t> । </a:t>
            </a:r>
            <a:r>
              <a:rPr lang="en-US" sz="12800" dirty="0" err="1" smtClean="0"/>
              <a:t>ওয়েবারের</a:t>
            </a:r>
            <a:r>
              <a:rPr lang="en-US" sz="12800" dirty="0" smtClean="0"/>
              <a:t> </a:t>
            </a:r>
            <a:r>
              <a:rPr lang="en-US" sz="12800" dirty="0" err="1" smtClean="0"/>
              <a:t>মতে</a:t>
            </a:r>
            <a:r>
              <a:rPr lang="en-US" sz="12800" dirty="0" smtClean="0"/>
              <a:t> ,</a:t>
            </a:r>
            <a:r>
              <a:rPr lang="en-US" sz="12800" dirty="0" err="1" smtClean="0"/>
              <a:t>সমাজকে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বুঝতে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হলে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গভীর</a:t>
            </a:r>
            <a:r>
              <a:rPr lang="en-US" sz="12800" dirty="0" smtClean="0"/>
              <a:t> </a:t>
            </a:r>
            <a:r>
              <a:rPr lang="en-US" sz="12800" dirty="0" err="1" smtClean="0"/>
              <a:t>ভাবে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পর্যবেক্ষণ</a:t>
            </a:r>
            <a:endParaRPr lang="en-US" sz="12800" dirty="0" smtClean="0"/>
          </a:p>
          <a:p>
            <a:pPr>
              <a:buNone/>
            </a:pPr>
            <a:r>
              <a:rPr lang="en-US" sz="12800" dirty="0" smtClean="0"/>
              <a:t>   </a:t>
            </a:r>
            <a:r>
              <a:rPr lang="en-US" sz="12800" dirty="0" err="1" smtClean="0"/>
              <a:t>প্রয়োজন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সামাজিক</a:t>
            </a:r>
            <a:r>
              <a:rPr lang="en-US" sz="12800" dirty="0" smtClean="0"/>
              <a:t> </a:t>
            </a:r>
            <a:r>
              <a:rPr lang="en-US" sz="12800" dirty="0" err="1" smtClean="0"/>
              <a:t>ক্রিয়ার</a:t>
            </a:r>
            <a:r>
              <a:rPr lang="en-US" sz="12800" dirty="0" smtClean="0"/>
              <a:t> </a:t>
            </a:r>
            <a:r>
              <a:rPr lang="en-US" sz="12800" dirty="0" err="1" smtClean="0"/>
              <a:t>উপলদ্ধি</a:t>
            </a:r>
            <a:r>
              <a:rPr lang="en-US" sz="12800" dirty="0" smtClean="0"/>
              <a:t> </a:t>
            </a:r>
            <a:r>
              <a:rPr lang="en-US" sz="12800" dirty="0" err="1" smtClean="0"/>
              <a:t>মাধ্যমেই</a:t>
            </a:r>
            <a:r>
              <a:rPr lang="en-US" sz="12800" dirty="0" smtClean="0"/>
              <a:t> </a:t>
            </a:r>
          </a:p>
          <a:p>
            <a:pPr>
              <a:buNone/>
            </a:pPr>
            <a:r>
              <a:rPr lang="en-US" sz="12800" dirty="0" smtClean="0"/>
              <a:t>   </a:t>
            </a:r>
            <a:r>
              <a:rPr lang="en-US" sz="12800" dirty="0" err="1" smtClean="0"/>
              <a:t>পর্যবেক্ষণযোগ্য</a:t>
            </a:r>
            <a:r>
              <a:rPr lang="en-US" sz="12800" dirty="0" smtClean="0"/>
              <a:t> ।</a:t>
            </a:r>
            <a:r>
              <a:rPr lang="en-US" sz="12800" dirty="0" err="1" smtClean="0"/>
              <a:t>সামাজিক</a:t>
            </a:r>
            <a:r>
              <a:rPr lang="en-US" sz="12800" dirty="0" smtClean="0"/>
              <a:t> </a:t>
            </a:r>
            <a:r>
              <a:rPr lang="en-US" sz="12800" dirty="0" err="1" smtClean="0"/>
              <a:t>ক্রিয়া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বলতে</a:t>
            </a:r>
            <a:r>
              <a:rPr lang="en-US" sz="12800" dirty="0" smtClean="0"/>
              <a:t> Weber </a:t>
            </a:r>
            <a:r>
              <a:rPr lang="en-US" sz="12800" dirty="0" err="1" smtClean="0"/>
              <a:t>মানুষের</a:t>
            </a:r>
            <a:r>
              <a:rPr lang="en-US" sz="12800" dirty="0" smtClean="0"/>
              <a:t> </a:t>
            </a:r>
            <a:r>
              <a:rPr lang="en-US" sz="12800" dirty="0" err="1" smtClean="0"/>
              <a:t>অতীত</a:t>
            </a:r>
            <a:r>
              <a:rPr lang="en-US" sz="12800" dirty="0" smtClean="0"/>
              <a:t> ,</a:t>
            </a:r>
            <a:r>
              <a:rPr lang="en-US" sz="12800" dirty="0" err="1" smtClean="0"/>
              <a:t>বর্তমান</a:t>
            </a:r>
            <a:r>
              <a:rPr lang="en-US" sz="12800" dirty="0" smtClean="0"/>
              <a:t> ,ও </a:t>
            </a:r>
            <a:r>
              <a:rPr lang="en-US" sz="12800" dirty="0" err="1" smtClean="0"/>
              <a:t>ভবিষ্য</a:t>
            </a:r>
            <a:r>
              <a:rPr lang="en-US" sz="12800" dirty="0" smtClean="0"/>
              <a:t>ৎ </a:t>
            </a:r>
            <a:r>
              <a:rPr lang="en-US" sz="12800" dirty="0" err="1" smtClean="0"/>
              <a:t>ক্রিয়াকে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বুঝিয়াছেন।সামাজিক</a:t>
            </a:r>
            <a:r>
              <a:rPr lang="en-US" sz="12800" dirty="0" smtClean="0"/>
              <a:t> </a:t>
            </a:r>
            <a:r>
              <a:rPr lang="en-US" sz="12800" dirty="0" err="1" smtClean="0"/>
              <a:t>ক্রিয়া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হলো</a:t>
            </a:r>
            <a:r>
              <a:rPr lang="en-US" sz="12800" dirty="0" smtClean="0"/>
              <a:t> </a:t>
            </a:r>
            <a:r>
              <a:rPr lang="en-US" sz="12800" dirty="0" err="1" smtClean="0"/>
              <a:t>কোনো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বিশেষ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বা</a:t>
            </a:r>
            <a:r>
              <a:rPr lang="en-US" sz="12800" dirty="0" smtClean="0"/>
              <a:t> </a:t>
            </a:r>
          </a:p>
          <a:p>
            <a:pPr>
              <a:buNone/>
            </a:pPr>
            <a:r>
              <a:rPr lang="en-US" sz="12800" dirty="0" smtClean="0"/>
              <a:t>     </a:t>
            </a:r>
            <a:r>
              <a:rPr lang="en-US" sz="12800" dirty="0" err="1" smtClean="0"/>
              <a:t>সাধারণ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বিবেচনাবোধ</a:t>
            </a:r>
            <a:r>
              <a:rPr lang="en-US" sz="12800" dirty="0" smtClean="0"/>
              <a:t> </a:t>
            </a:r>
            <a:r>
              <a:rPr lang="en-US" sz="12800" dirty="0" err="1" smtClean="0"/>
              <a:t>দ্বারা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পরিচালিত</a:t>
            </a:r>
            <a:r>
              <a:rPr lang="en-US" sz="12800" dirty="0" smtClean="0"/>
              <a:t> ও </a:t>
            </a:r>
            <a:r>
              <a:rPr lang="en-US" sz="12800" dirty="0" err="1" smtClean="0"/>
              <a:t>পরিস্থিতিমূলক</a:t>
            </a:r>
            <a:r>
              <a:rPr lang="en-US" sz="12800" dirty="0" smtClean="0"/>
              <a:t> </a:t>
            </a:r>
            <a:r>
              <a:rPr lang="en-US" sz="12800" dirty="0" err="1" smtClean="0"/>
              <a:t>আচরণ</a:t>
            </a:r>
            <a:r>
              <a:rPr lang="en-US" sz="12800" dirty="0" smtClean="0"/>
              <a:t> ,</a:t>
            </a:r>
            <a:r>
              <a:rPr lang="en-US" sz="12800" dirty="0" err="1" smtClean="0"/>
              <a:t>যা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প্রত্যক্ষ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বা</a:t>
            </a:r>
            <a:r>
              <a:rPr lang="en-US" sz="12800" dirty="0" smtClean="0"/>
              <a:t> </a:t>
            </a:r>
            <a:r>
              <a:rPr lang="en-US" sz="12800" dirty="0" err="1" smtClean="0"/>
              <a:t>পরোক্ষ</a:t>
            </a:r>
            <a:r>
              <a:rPr lang="en-US" sz="12800" dirty="0" smtClean="0"/>
              <a:t> </a:t>
            </a:r>
            <a:r>
              <a:rPr lang="en-US" sz="12800" dirty="0" err="1" smtClean="0"/>
              <a:t>বা</a:t>
            </a:r>
            <a:r>
              <a:rPr lang="en-US" sz="12800" dirty="0" smtClean="0"/>
              <a:t> </a:t>
            </a:r>
          </a:p>
          <a:p>
            <a:pPr>
              <a:buNone/>
            </a:pPr>
            <a:r>
              <a:rPr lang="en-US" sz="12800" dirty="0" smtClean="0"/>
              <a:t>   </a:t>
            </a:r>
            <a:r>
              <a:rPr lang="en-US" sz="12800" dirty="0" err="1" smtClean="0"/>
              <a:t>অন্যদের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সাথে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সংশ্লিষ্ট</a:t>
            </a:r>
            <a:r>
              <a:rPr lang="en-US" sz="12800" dirty="0" smtClean="0"/>
              <a:t> </a:t>
            </a:r>
            <a:r>
              <a:rPr lang="en-US" sz="12800" dirty="0" err="1" smtClean="0"/>
              <a:t>হিসেবে</a:t>
            </a:r>
            <a:r>
              <a:rPr lang="en-US" sz="12800" dirty="0" smtClean="0"/>
              <a:t> </a:t>
            </a:r>
            <a:r>
              <a:rPr lang="en-US" sz="12800" dirty="0" err="1" smtClean="0"/>
              <a:t>প্রতীয়মান</a:t>
            </a:r>
            <a:r>
              <a:rPr lang="en-US" sz="12800" dirty="0" smtClean="0"/>
              <a:t> </a:t>
            </a:r>
            <a:r>
              <a:rPr lang="en-US" sz="12800" dirty="0" err="1" smtClean="0"/>
              <a:t>হয়</a:t>
            </a:r>
            <a:r>
              <a:rPr lang="en-US" sz="12800" dirty="0" smtClean="0"/>
              <a:t>।</a:t>
            </a:r>
          </a:p>
          <a:p>
            <a:pPr>
              <a:buNone/>
            </a:pPr>
            <a:endParaRPr lang="en-US" sz="12800" dirty="0" smtClean="0"/>
          </a:p>
          <a:p>
            <a:pPr>
              <a:buNone/>
            </a:pPr>
            <a:r>
              <a:rPr lang="en-US" sz="12800" dirty="0" smtClean="0"/>
              <a:t> </a:t>
            </a:r>
            <a:endParaRPr lang="en-US" sz="1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1"/>
          <p:cNvSpPr/>
          <p:nvPr/>
        </p:nvSpPr>
        <p:spPr>
          <a:xfrm>
            <a:off x="1371600" y="3962400"/>
            <a:ext cx="4572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00" y="1828800"/>
            <a:ext cx="60960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protestant Ethic and The Spirit of Capitalism </a:t>
            </a:r>
            <a:endParaRPr lang="en-US" sz="3600" dirty="0"/>
          </a:p>
        </p:txBody>
      </p:sp>
      <p:sp>
        <p:nvSpPr>
          <p:cNvPr id="15" name="4-Point Star 14"/>
          <p:cNvSpPr/>
          <p:nvPr/>
        </p:nvSpPr>
        <p:spPr>
          <a:xfrm>
            <a:off x="1905000" y="1981200"/>
            <a:ext cx="5334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1828800" y="3886200"/>
            <a:ext cx="5334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2286000" y="4953000"/>
            <a:ext cx="609600" cy="685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4-Point Star 18"/>
          <p:cNvSpPr/>
          <p:nvPr/>
        </p:nvSpPr>
        <p:spPr>
          <a:xfrm>
            <a:off x="5334000" y="5105400"/>
            <a:ext cx="457200" cy="381000"/>
          </a:xfrm>
          <a:prstGeom prst="star4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unicom\Pictures\Saved Pictures\D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7200" dirty="0" err="1" smtClean="0">
                <a:solidFill>
                  <a:srgbClr val="FFFF00"/>
                </a:solidFill>
              </a:rPr>
              <a:t>আমলাতন্ত্র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Brueaucracy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dirty="0" err="1" smtClean="0">
                <a:solidFill>
                  <a:srgbClr val="002060"/>
                </a:solidFill>
              </a:rPr>
              <a:t>সুপ্রসিদ্ধ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জার্মান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সমাজবিজ্ঞানী</a:t>
            </a:r>
            <a:r>
              <a:rPr lang="en-US" dirty="0" smtClean="0">
                <a:solidFill>
                  <a:srgbClr val="002060"/>
                </a:solidFill>
              </a:rPr>
              <a:t> Max Weber         </a:t>
            </a:r>
            <a:r>
              <a:rPr lang="en-US" dirty="0" err="1" smtClean="0">
                <a:solidFill>
                  <a:srgbClr val="002060"/>
                </a:solidFill>
              </a:rPr>
              <a:t>আমলাতন্ত্র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সম্পর্কে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পদ্ধতিসম্মতভাবে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সর্বাগ্রে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গবেষণা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করেছিলেন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যা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তাঁর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Eassys</a:t>
            </a:r>
            <a:r>
              <a:rPr lang="en-US" dirty="0" smtClean="0">
                <a:solidFill>
                  <a:srgbClr val="002060"/>
                </a:solidFill>
              </a:rPr>
              <a:t> in Sociology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গ্রন্থে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উপস্থাপন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করেছেন</a:t>
            </a:r>
            <a:r>
              <a:rPr lang="en-US" dirty="0" smtClean="0">
                <a:solidFill>
                  <a:srgbClr val="002060"/>
                </a:solidFill>
              </a:rPr>
              <a:t> ।</a:t>
            </a:r>
            <a:r>
              <a:rPr lang="en-US" dirty="0" err="1" smtClean="0">
                <a:solidFill>
                  <a:srgbClr val="002060"/>
                </a:solidFill>
              </a:rPr>
              <a:t>বস্তুত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ওয়েবারই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সর্বপ্রথম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তাঁর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লেখনীর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মাধ্যমে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আমলাতন্ত্রকে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আধুনিক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কালের</a:t>
            </a: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dirty="0" err="1" smtClean="0">
                <a:solidFill>
                  <a:srgbClr val="002060"/>
                </a:solidFill>
              </a:rPr>
              <a:t>রাজনৈতিক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প্রশাসনিক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ব্যবস্থার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সঙ্গে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সম্পর্কযুক্ত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ব্যবস্থা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করেছেন</a:t>
            </a:r>
            <a:r>
              <a:rPr lang="en-US" dirty="0" smtClean="0">
                <a:solidFill>
                  <a:srgbClr val="002060"/>
                </a:solidFill>
              </a:rPr>
              <a:t>।  এ </a:t>
            </a:r>
            <a:r>
              <a:rPr lang="en-US" dirty="0" err="1" smtClean="0">
                <a:solidFill>
                  <a:srgbClr val="002060"/>
                </a:solidFill>
              </a:rPr>
              <a:t>ব্যাখ্যাই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rgbClr val="002060"/>
                </a:solidFill>
              </a:rPr>
              <a:t>আমলাতন্ত্রের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প্রকৃতি</a:t>
            </a:r>
            <a:r>
              <a:rPr lang="en-US" dirty="0" smtClean="0">
                <a:solidFill>
                  <a:srgbClr val="002060"/>
                </a:solidFill>
              </a:rPr>
              <a:t> ও </a:t>
            </a:r>
            <a:r>
              <a:rPr lang="en-US" dirty="0" err="1" smtClean="0">
                <a:solidFill>
                  <a:srgbClr val="002060"/>
                </a:solidFill>
              </a:rPr>
              <a:t>বৈশিষ্ট্য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নির্ণয়ের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মূল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উৎস</a:t>
            </a:r>
            <a:r>
              <a:rPr lang="en-US" dirty="0" smtClean="0">
                <a:solidFill>
                  <a:srgbClr val="002060"/>
                </a:solidFill>
              </a:rPr>
              <a:t> । </a:t>
            </a:r>
            <a:r>
              <a:rPr lang="en-US" dirty="0" err="1" smtClean="0">
                <a:solidFill>
                  <a:srgbClr val="002060"/>
                </a:solidFill>
              </a:rPr>
              <a:t>তাঁর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বৈশিষ্ট্যগুলো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হলো</a:t>
            </a:r>
            <a:r>
              <a:rPr lang="en-US" dirty="0" smtClean="0">
                <a:solidFill>
                  <a:srgbClr val="002060"/>
                </a:solidFill>
              </a:rPr>
              <a:t> –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১)</a:t>
            </a:r>
            <a:r>
              <a:rPr lang="en-US" dirty="0" err="1" smtClean="0">
                <a:solidFill>
                  <a:srgbClr val="002060"/>
                </a:solidFill>
              </a:rPr>
              <a:t>সুনিদির্ষ্ট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নিয়মের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উপর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আমলাতান্ত্রিক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ব্যবস্থা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প্রতিষ্ঠিত</a:t>
            </a:r>
            <a:r>
              <a:rPr lang="en-US" dirty="0" smtClean="0">
                <a:solidFill>
                  <a:srgbClr val="002060"/>
                </a:solidFill>
              </a:rPr>
              <a:t>।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২)</a:t>
            </a:r>
            <a:r>
              <a:rPr lang="en-US" dirty="0" err="1" smtClean="0">
                <a:solidFill>
                  <a:srgbClr val="FFFF00"/>
                </a:solidFill>
              </a:rPr>
              <a:t>আমলাতন্ত্রের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প্রত্যেকের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ক্ষমতা</a:t>
            </a:r>
            <a:r>
              <a:rPr lang="en-US" dirty="0" smtClean="0">
                <a:solidFill>
                  <a:srgbClr val="FFFF00"/>
                </a:solidFill>
              </a:rPr>
              <a:t> ও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কর্তব্য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বিধিবিধান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দ্বারা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সুনির্দিষ্ট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থাকে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৩) </a:t>
            </a:r>
            <a:r>
              <a:rPr lang="en-US" dirty="0" err="1" smtClean="0"/>
              <a:t>আমলাতান্ত্রিক</a:t>
            </a:r>
            <a:r>
              <a:rPr lang="en-US" dirty="0" smtClean="0"/>
              <a:t> </a:t>
            </a:r>
            <a:r>
              <a:rPr lang="en-US" dirty="0" err="1" smtClean="0"/>
              <a:t>কাঠামো</a:t>
            </a:r>
            <a:r>
              <a:rPr lang="en-US" dirty="0" smtClean="0"/>
              <a:t> </a:t>
            </a:r>
            <a:r>
              <a:rPr lang="en-US" dirty="0" err="1" smtClean="0"/>
              <a:t>ক্রমোচ্চ</a:t>
            </a:r>
            <a:r>
              <a:rPr lang="en-US" dirty="0" smtClean="0"/>
              <a:t> </a:t>
            </a:r>
            <a:r>
              <a:rPr lang="en-US" dirty="0" err="1" smtClean="0"/>
              <a:t>শ্রেণিবিভাগের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নীতির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প্রতিষ্ঠিত</a:t>
            </a:r>
            <a:r>
              <a:rPr lang="en-US" dirty="0" smtClean="0"/>
              <a:t> । ৪) </a:t>
            </a:r>
            <a:r>
              <a:rPr lang="en-US" dirty="0" err="1" smtClean="0"/>
              <a:t>আমলাতান্ত্রিক</a:t>
            </a:r>
            <a:r>
              <a:rPr lang="en-US" dirty="0" smtClean="0"/>
              <a:t> </a:t>
            </a:r>
            <a:r>
              <a:rPr lang="en-US" dirty="0" err="1" smtClean="0"/>
              <a:t>দায়িত্ব</a:t>
            </a:r>
            <a:r>
              <a:rPr lang="en-US" dirty="0" smtClean="0"/>
              <a:t> </a:t>
            </a:r>
            <a:r>
              <a:rPr lang="en-US" dirty="0" err="1" smtClean="0"/>
              <a:t>পালনের</a:t>
            </a:r>
            <a:r>
              <a:rPr lang="en-US" dirty="0" smtClean="0"/>
              <a:t> </a:t>
            </a:r>
            <a:r>
              <a:rPr lang="en-US" dirty="0" err="1" smtClean="0"/>
              <a:t>নিমিত্ত</a:t>
            </a:r>
            <a:r>
              <a:rPr lang="en-US" dirty="0" smtClean="0"/>
              <a:t> </a:t>
            </a:r>
            <a:r>
              <a:rPr lang="en-US" dirty="0" err="1" smtClean="0"/>
              <a:t>প্রয়োজনীয়</a:t>
            </a:r>
            <a:r>
              <a:rPr lang="en-US" dirty="0" smtClean="0"/>
              <a:t> </a:t>
            </a:r>
            <a:r>
              <a:rPr lang="en-US" dirty="0" err="1" smtClean="0"/>
              <a:t>প্রশিক্ষণ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 ৫)</a:t>
            </a:r>
            <a:r>
              <a:rPr lang="en-US" dirty="0" err="1" smtClean="0"/>
              <a:t>মাহিনা</a:t>
            </a:r>
            <a:r>
              <a:rPr lang="en-US" dirty="0" smtClean="0"/>
              <a:t> </a:t>
            </a:r>
            <a:r>
              <a:rPr lang="en-US" dirty="0" err="1" smtClean="0"/>
              <a:t>আকারে</a:t>
            </a:r>
            <a:r>
              <a:rPr lang="en-US" dirty="0" smtClean="0"/>
              <a:t> </a:t>
            </a:r>
            <a:r>
              <a:rPr lang="en-US" dirty="0" err="1" smtClean="0"/>
              <a:t>কর্মচারীদের</a:t>
            </a:r>
            <a:r>
              <a:rPr lang="en-US" dirty="0" smtClean="0"/>
              <a:t> </a:t>
            </a:r>
            <a:r>
              <a:rPr lang="en-US" dirty="0" err="1" smtClean="0"/>
              <a:t>নিয়মিত</a:t>
            </a:r>
            <a:r>
              <a:rPr lang="en-US" dirty="0" smtClean="0"/>
              <a:t> </a:t>
            </a:r>
            <a:r>
              <a:rPr lang="en-US" dirty="0" err="1" smtClean="0"/>
              <a:t>পারিশ্রমিক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দেওয়া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অবসর</a:t>
            </a:r>
            <a:r>
              <a:rPr lang="en-US" dirty="0" smtClean="0"/>
              <a:t> </a:t>
            </a:r>
            <a:r>
              <a:rPr lang="en-US" dirty="0" err="1" smtClean="0"/>
              <a:t>গ্রহণের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পেনশন</a:t>
            </a:r>
            <a:r>
              <a:rPr lang="en-US" dirty="0" smtClean="0"/>
              <a:t> ও </a:t>
            </a:r>
            <a:r>
              <a:rPr lang="en-US" dirty="0" err="1" smtClean="0"/>
              <a:t>ভাতা</a:t>
            </a:r>
            <a:r>
              <a:rPr lang="en-US" dirty="0" smtClean="0"/>
              <a:t> </a:t>
            </a:r>
            <a:r>
              <a:rPr lang="en-US" dirty="0" err="1" smtClean="0"/>
              <a:t>প্রদানের</a:t>
            </a:r>
            <a:r>
              <a:rPr lang="en-US" dirty="0" smtClean="0"/>
              <a:t> </a:t>
            </a:r>
            <a:r>
              <a:rPr lang="en-US" dirty="0" err="1" smtClean="0"/>
              <a:t>নিশ্চয়তা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।৬) </a:t>
            </a:r>
            <a:r>
              <a:rPr lang="en-US" dirty="0" err="1" smtClean="0"/>
              <a:t>আমলাতান্ত্রিক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</a:t>
            </a:r>
            <a:r>
              <a:rPr lang="en-US" dirty="0" smtClean="0"/>
              <a:t> </a:t>
            </a:r>
            <a:r>
              <a:rPr lang="en-US" dirty="0" err="1" smtClean="0"/>
              <a:t>ওবিধিবিধান</a:t>
            </a:r>
            <a:r>
              <a:rPr lang="en-US" dirty="0" smtClean="0"/>
              <a:t> </a:t>
            </a:r>
            <a:r>
              <a:rPr lang="en-US" dirty="0" err="1" smtClean="0"/>
              <a:t>লিপিবদ্ধ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 । ৭) </a:t>
            </a:r>
            <a:r>
              <a:rPr lang="en-US" dirty="0" err="1" smtClean="0"/>
              <a:t>যোগ্যতা</a:t>
            </a:r>
            <a:r>
              <a:rPr lang="en-US" dirty="0" smtClean="0"/>
              <a:t> ও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কর্মচারীদের</a:t>
            </a:r>
            <a:r>
              <a:rPr lang="en-US" dirty="0" smtClean="0"/>
              <a:t> </a:t>
            </a:r>
            <a:r>
              <a:rPr lang="en-US" dirty="0" err="1" smtClean="0"/>
              <a:t>দীর্ঘতার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পদোন্নতি</a:t>
            </a:r>
            <a:r>
              <a:rPr lang="en-US" dirty="0" smtClean="0"/>
              <a:t> </a:t>
            </a:r>
            <a:r>
              <a:rPr lang="en-US" dirty="0" err="1" smtClean="0"/>
              <a:t>নির্ভর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এতে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আমলাদের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nicom\Pictures\Saved Pictures\D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প্রোটেস্ট্যান্ট</a:t>
            </a:r>
            <a:r>
              <a:rPr lang="en-US" dirty="0" smtClean="0"/>
              <a:t> </a:t>
            </a:r>
            <a:r>
              <a:rPr lang="en-US" dirty="0" err="1" smtClean="0"/>
              <a:t>নীতিমালা</a:t>
            </a:r>
            <a:r>
              <a:rPr lang="en-US" dirty="0" smtClean="0"/>
              <a:t> ও </a:t>
            </a:r>
            <a:r>
              <a:rPr lang="en-US" dirty="0" err="1" smtClean="0"/>
              <a:t>পুজিবাদ</a:t>
            </a:r>
            <a:r>
              <a:rPr lang="en-US" smtClean="0"/>
              <a:t> </a:t>
            </a:r>
            <a:endParaRPr lang="en-US" dirty="0"/>
          </a:p>
        </p:txBody>
      </p:sp>
      <p:pic>
        <p:nvPicPr>
          <p:cNvPr id="15362" name="Picture 2" descr="C:\Users\unicom\Pictures\Saved Pictures\D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8639175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FF00"/>
                </a:solidFill>
              </a:rPr>
              <a:t>ওয়েবার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তাঁর</a:t>
            </a:r>
            <a:r>
              <a:rPr lang="en-US" sz="600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The protestant Ethic and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the Spirit of capitalism </a:t>
            </a:r>
            <a:r>
              <a:rPr lang="en-US" dirty="0" err="1" smtClean="0">
                <a:solidFill>
                  <a:srgbClr val="FFFF00"/>
                </a:solidFill>
              </a:rPr>
              <a:t>গ্রন্থে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পুজিবাদের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বিকাশকে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দেখেছেন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ধর্মীয়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মূল্যবোধ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সম্পর্কিত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করে</a:t>
            </a:r>
            <a:r>
              <a:rPr lang="en-US" dirty="0" smtClean="0">
                <a:solidFill>
                  <a:srgbClr val="FFC000"/>
                </a:solidFill>
              </a:rPr>
              <a:t> ।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এ </a:t>
            </a:r>
            <a:r>
              <a:rPr lang="en-US" dirty="0" err="1" smtClean="0">
                <a:solidFill>
                  <a:srgbClr val="FFC000"/>
                </a:solidFill>
              </a:rPr>
              <a:t>ক্ষেত্রে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তিনি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প্রোটেস্ট্যান্ট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ধর্মের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চারটি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শাখার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উল্লেখ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করে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আদর্শ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জাতিরুপে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ক্যালভিনবাদকে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গ্রহণ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করেন</a:t>
            </a:r>
            <a:r>
              <a:rPr lang="en-US" dirty="0" smtClean="0">
                <a:solidFill>
                  <a:srgbClr val="FFC000"/>
                </a:solidFill>
              </a:rPr>
              <a:t>।</a:t>
            </a:r>
          </a:p>
          <a:p>
            <a:pPr>
              <a:buNone/>
            </a:pPr>
            <a:r>
              <a:rPr lang="en-US" sz="3600" u="sng" dirty="0" err="1" smtClean="0">
                <a:solidFill>
                  <a:srgbClr val="00B0F0"/>
                </a:solidFill>
              </a:rPr>
              <a:t>স্তরবিন্যাস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smtClean="0">
                <a:solidFill>
                  <a:srgbClr val="FFC000"/>
                </a:solidFill>
              </a:rPr>
              <a:t>– </a:t>
            </a:r>
            <a:r>
              <a:rPr lang="en-US" u="sng" dirty="0" err="1" smtClean="0">
                <a:solidFill>
                  <a:srgbClr val="FFC000"/>
                </a:solidFill>
              </a:rPr>
              <a:t>ওয়েবার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ক্ষমতার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প্রকারভেদের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ভিত্তিতে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u="sng" dirty="0" err="1" smtClean="0">
                <a:solidFill>
                  <a:srgbClr val="FFC000"/>
                </a:solidFill>
              </a:rPr>
              <a:t>সমাজের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অধিবাসীদের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তিনটি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স্তরে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ভাগ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করেছেন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তার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u="sng" dirty="0" err="1" smtClean="0">
                <a:solidFill>
                  <a:srgbClr val="FFC000"/>
                </a:solidFill>
              </a:rPr>
              <a:t>মতে</a:t>
            </a:r>
            <a:r>
              <a:rPr lang="en-US" u="sng" dirty="0" smtClean="0">
                <a:solidFill>
                  <a:srgbClr val="FFC000"/>
                </a:solidFill>
              </a:rPr>
              <a:t> ,</a:t>
            </a:r>
            <a:r>
              <a:rPr lang="en-US" u="sng" dirty="0" err="1" smtClean="0">
                <a:solidFill>
                  <a:srgbClr val="FFC000"/>
                </a:solidFill>
              </a:rPr>
              <a:t>সামাজিক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স্তরবিন্যাসের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পেছনে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যে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তিনটি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শক্তি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  </a:t>
            </a:r>
            <a:r>
              <a:rPr lang="en-US" u="sng" dirty="0" err="1" smtClean="0">
                <a:solidFill>
                  <a:srgbClr val="FFC000"/>
                </a:solidFill>
              </a:rPr>
              <a:t>রয়েছে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তা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হলো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সম্পত্তি</a:t>
            </a:r>
            <a:r>
              <a:rPr lang="en-US" u="sng" dirty="0" smtClean="0">
                <a:solidFill>
                  <a:srgbClr val="FFC000"/>
                </a:solidFill>
              </a:rPr>
              <a:t> ,</a:t>
            </a:r>
            <a:r>
              <a:rPr lang="en-US" u="sng" dirty="0" err="1" smtClean="0">
                <a:solidFill>
                  <a:srgbClr val="FFC000"/>
                </a:solidFill>
              </a:rPr>
              <a:t>ক্ষমতা</a:t>
            </a:r>
            <a:r>
              <a:rPr lang="en-US" u="sng" dirty="0" smtClean="0">
                <a:solidFill>
                  <a:srgbClr val="FFC000"/>
                </a:solidFill>
              </a:rPr>
              <a:t> ,ও </a:t>
            </a:r>
            <a:r>
              <a:rPr lang="en-US" u="sng" dirty="0" err="1" smtClean="0">
                <a:solidFill>
                  <a:srgbClr val="FFC000"/>
                </a:solidFill>
              </a:rPr>
              <a:t>সন্মান</a:t>
            </a:r>
            <a:r>
              <a:rPr lang="en-US" u="sng" dirty="0" smtClean="0">
                <a:solidFill>
                  <a:srgbClr val="FFC000"/>
                </a:solidFill>
              </a:rPr>
              <a:t> ।</a:t>
            </a:r>
            <a:r>
              <a:rPr lang="en-US" u="sng" dirty="0" err="1" smtClean="0">
                <a:solidFill>
                  <a:srgbClr val="FFC000"/>
                </a:solidFill>
              </a:rPr>
              <a:t>তিনি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সামাজিক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বৈষম্যের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মধ্যে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তিনটি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প্রধান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দিক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লক্ষ</a:t>
            </a:r>
            <a:endParaRPr lang="en-US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   </a:t>
            </a:r>
            <a:r>
              <a:rPr lang="en-US" u="sng" dirty="0" err="1" smtClean="0">
                <a:solidFill>
                  <a:srgbClr val="FFC000"/>
                </a:solidFill>
              </a:rPr>
              <a:t>করেন</a:t>
            </a:r>
            <a:r>
              <a:rPr lang="en-US" u="sng" dirty="0" smtClean="0">
                <a:solidFill>
                  <a:srgbClr val="FFC000"/>
                </a:solidFill>
              </a:rPr>
              <a:t> । </a:t>
            </a:r>
            <a:r>
              <a:rPr lang="en-US" u="sng" dirty="0" err="1" smtClean="0">
                <a:solidFill>
                  <a:srgbClr val="FFC000"/>
                </a:solidFill>
              </a:rPr>
              <a:t>এগুলো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হচ্ছে</a:t>
            </a:r>
            <a:r>
              <a:rPr lang="en-US" u="sng" dirty="0" smtClean="0">
                <a:solidFill>
                  <a:srgbClr val="FFC000"/>
                </a:solidFill>
              </a:rPr>
              <a:t> </a:t>
            </a:r>
            <a:r>
              <a:rPr lang="en-US" u="sng" dirty="0" err="1" smtClean="0">
                <a:solidFill>
                  <a:srgbClr val="FFC000"/>
                </a:solidFill>
              </a:rPr>
              <a:t>শ্রেণি</a:t>
            </a:r>
            <a:r>
              <a:rPr lang="en-US" u="sng" dirty="0" smtClean="0">
                <a:solidFill>
                  <a:srgbClr val="FFC000"/>
                </a:solidFill>
              </a:rPr>
              <a:t> ,</a:t>
            </a:r>
            <a:r>
              <a:rPr lang="en-US" u="sng" dirty="0" err="1" smtClean="0">
                <a:solidFill>
                  <a:srgbClr val="FFC000"/>
                </a:solidFill>
              </a:rPr>
              <a:t>মর্যদা</a:t>
            </a:r>
            <a:r>
              <a:rPr lang="en-US" u="sng" dirty="0" smtClean="0">
                <a:solidFill>
                  <a:srgbClr val="FFC000"/>
                </a:solidFill>
              </a:rPr>
              <a:t> ,</a:t>
            </a:r>
            <a:r>
              <a:rPr lang="en-US" u="sng" dirty="0" err="1" smtClean="0">
                <a:solidFill>
                  <a:srgbClr val="FFC000"/>
                </a:solidFill>
              </a:rPr>
              <a:t>ক্ষমতা</a:t>
            </a:r>
            <a:r>
              <a:rPr lang="en-US" u="sng" dirty="0" smtClean="0">
                <a:solidFill>
                  <a:srgbClr val="FFC000"/>
                </a:solidFill>
              </a:rPr>
              <a:t> ।</a:t>
            </a:r>
          </a:p>
          <a:p>
            <a:pPr>
              <a:buNone/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0" y="99060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r>
              <a:rPr lang="en-US" sz="44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পরিচিতি</a:t>
            </a:r>
            <a:endParaRPr lang="en-US" sz="44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819400"/>
            <a:ext cx="510540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ইন্দুরকানী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পিরোজপুর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ন</a:t>
            </a:r>
            <a:r>
              <a:rPr lang="as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-01818321562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35052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ransition advTm="12000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</a:rPr>
              <a:t>রাজনৈতিক</a:t>
            </a:r>
            <a:r>
              <a:rPr lang="en-US" sz="6000" dirty="0" smtClean="0">
                <a:solidFill>
                  <a:srgbClr val="002060"/>
                </a:solidFill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</a:rPr>
              <a:t>সমাজতত্ত্ব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16386" name="Picture 2" descr="C:\Users\unicom\Pictures\Saved Pictures\D1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66269" y="1824037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Sociology Of  Politics</a:t>
            </a:r>
            <a:endParaRPr lang="en-US" sz="6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11200" dirty="0" err="1" smtClean="0">
                <a:solidFill>
                  <a:srgbClr val="002060"/>
                </a:solidFill>
              </a:rPr>
              <a:t>ওয়েবার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রাজনৈতিক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সমাজতত্ত্ব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আলোচনা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করতে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গিয়ে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কর্তৃত্বের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বৈশিষ্ট্য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নিয়ে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আলোচনা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করেন</a:t>
            </a:r>
            <a:r>
              <a:rPr lang="en-US" sz="11200" dirty="0" smtClean="0">
                <a:solidFill>
                  <a:srgbClr val="002060"/>
                </a:solidFill>
              </a:rPr>
              <a:t> ।</a:t>
            </a:r>
            <a:r>
              <a:rPr lang="en-US" sz="11200" dirty="0" err="1" smtClean="0">
                <a:solidFill>
                  <a:srgbClr val="002060"/>
                </a:solidFill>
              </a:rPr>
              <a:t>তাঁর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মতে</a:t>
            </a:r>
            <a:r>
              <a:rPr lang="en-US" sz="11200" dirty="0" smtClean="0">
                <a:solidFill>
                  <a:srgbClr val="002060"/>
                </a:solidFill>
              </a:rPr>
              <a:t>, </a:t>
            </a:r>
            <a:r>
              <a:rPr lang="en-US" sz="11200" dirty="0" err="1" smtClean="0">
                <a:solidFill>
                  <a:srgbClr val="002060"/>
                </a:solidFill>
              </a:rPr>
              <a:t>ক্ষমতা</a:t>
            </a:r>
            <a:endParaRPr lang="en-US" sz="11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</a:rPr>
              <a:t>    </a:t>
            </a:r>
            <a:r>
              <a:rPr lang="en-US" sz="11200" dirty="0" err="1" smtClean="0">
                <a:solidFill>
                  <a:srgbClr val="002060"/>
                </a:solidFill>
              </a:rPr>
              <a:t>যখন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বৈধতা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লাভ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তখন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তাকে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বলা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হয়।তিনি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তিন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ধরনের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কর্তৃত্বের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কথা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বলেছেন।এগুলো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হচ্ছে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C00000"/>
                </a:solidFill>
              </a:rPr>
              <a:t>ঐতিহ্যবাহী</a:t>
            </a:r>
            <a:r>
              <a:rPr lang="en-US" sz="11200" dirty="0" smtClean="0">
                <a:solidFill>
                  <a:srgbClr val="C00000"/>
                </a:solidFill>
              </a:rPr>
              <a:t> ,</a:t>
            </a:r>
            <a:r>
              <a:rPr lang="en-US" sz="11200" dirty="0" err="1" smtClean="0">
                <a:solidFill>
                  <a:srgbClr val="C00000"/>
                </a:solidFill>
              </a:rPr>
              <a:t>যৌক্তিক</a:t>
            </a:r>
            <a:r>
              <a:rPr lang="en-US" sz="11200" dirty="0" smtClean="0">
                <a:solidFill>
                  <a:srgbClr val="C00000"/>
                </a:solidFill>
              </a:rPr>
              <a:t> ও </a:t>
            </a:r>
            <a:r>
              <a:rPr lang="en-US" sz="11200" dirty="0" err="1" smtClean="0">
                <a:solidFill>
                  <a:srgbClr val="C00000"/>
                </a:solidFill>
              </a:rPr>
              <a:t>অতিমানবিক</a:t>
            </a:r>
            <a:r>
              <a:rPr lang="en-US" sz="11200" dirty="0" smtClean="0">
                <a:solidFill>
                  <a:srgbClr val="C0000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</a:t>
            </a:r>
            <a:r>
              <a:rPr lang="en-US" sz="11200" dirty="0" smtClean="0">
                <a:solidFill>
                  <a:srgbClr val="002060"/>
                </a:solidFill>
              </a:rPr>
              <a:t> ।</a:t>
            </a:r>
          </a:p>
          <a:p>
            <a:pPr marL="514350" indent="-514350">
              <a:buNone/>
            </a:pPr>
            <a:r>
              <a:rPr lang="en-US" sz="11200" dirty="0" smtClean="0">
                <a:solidFill>
                  <a:srgbClr val="002060"/>
                </a:solidFill>
              </a:rPr>
              <a:t>     </a:t>
            </a:r>
            <a:r>
              <a:rPr lang="en-US" sz="11200" dirty="0" err="1" smtClean="0">
                <a:solidFill>
                  <a:srgbClr val="FF0000"/>
                </a:solidFill>
              </a:rPr>
              <a:t>ঐতিহ্যবাহী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</a:rPr>
              <a:t>কর্তৃত্ব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en-US" sz="11200" dirty="0" smtClean="0">
                <a:solidFill>
                  <a:srgbClr val="002060"/>
                </a:solidFill>
              </a:rPr>
              <a:t>–</a:t>
            </a:r>
            <a:r>
              <a:rPr lang="en-US" sz="11200" dirty="0" err="1" smtClean="0">
                <a:solidFill>
                  <a:srgbClr val="002060"/>
                </a:solidFill>
              </a:rPr>
              <a:t>দীর্ঘদিনের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প্রতিষ্ঠিত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সামাজিক</a:t>
            </a:r>
            <a:endParaRPr lang="en-US" sz="11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11200" dirty="0" smtClean="0">
                <a:solidFill>
                  <a:srgbClr val="002060"/>
                </a:solidFill>
              </a:rPr>
              <a:t>    </a:t>
            </a:r>
            <a:r>
              <a:rPr lang="en-US" sz="11200" dirty="0" err="1" smtClean="0">
                <a:solidFill>
                  <a:srgbClr val="002060"/>
                </a:solidFill>
              </a:rPr>
              <a:t>রীতি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দ্বারা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নির্ধারিত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ক্ষমতা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ব্যবহারকে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বুঝায়।যেমন</a:t>
            </a:r>
            <a:r>
              <a:rPr lang="en-US" sz="11200" dirty="0" smtClean="0">
                <a:solidFill>
                  <a:srgbClr val="002060"/>
                </a:solidFill>
              </a:rPr>
              <a:t> –</a:t>
            </a:r>
          </a:p>
          <a:p>
            <a:pPr marL="514350" indent="-514350">
              <a:buNone/>
            </a:pPr>
            <a:r>
              <a:rPr lang="en-US" sz="11200" dirty="0" smtClean="0">
                <a:solidFill>
                  <a:srgbClr val="002060"/>
                </a:solidFill>
              </a:rPr>
              <a:t>    </a:t>
            </a:r>
            <a:r>
              <a:rPr lang="en-US" sz="11200" dirty="0" err="1" smtClean="0">
                <a:solidFill>
                  <a:srgbClr val="002060"/>
                </a:solidFill>
              </a:rPr>
              <a:t>রাজার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ছেলে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রাজা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হলে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তাকে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ঐতিহ্যবাহী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বলা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হয়</a:t>
            </a:r>
            <a:r>
              <a:rPr lang="en-US" sz="11200" dirty="0" smtClean="0">
                <a:solidFill>
                  <a:srgbClr val="002060"/>
                </a:solidFill>
              </a:rPr>
              <a:t>। </a:t>
            </a:r>
          </a:p>
          <a:p>
            <a:pPr marL="514350" indent="-514350">
              <a:buNone/>
            </a:pPr>
            <a:r>
              <a:rPr lang="en-US" sz="11200" u="sng" dirty="0" smtClean="0">
                <a:solidFill>
                  <a:srgbClr val="002060"/>
                </a:solidFill>
              </a:rPr>
              <a:t>      </a:t>
            </a:r>
            <a:r>
              <a:rPr lang="en-US" sz="11200" u="sng" dirty="0" err="1" smtClean="0">
                <a:solidFill>
                  <a:srgbClr val="C00000"/>
                </a:solidFill>
              </a:rPr>
              <a:t>যৌক্তিক</a:t>
            </a:r>
            <a:r>
              <a:rPr lang="en-US" sz="11200" u="sng" dirty="0" smtClean="0">
                <a:solidFill>
                  <a:srgbClr val="C00000"/>
                </a:solidFill>
              </a:rPr>
              <a:t> </a:t>
            </a:r>
            <a:r>
              <a:rPr lang="en-US" sz="11200" u="sng" dirty="0" err="1" smtClean="0">
                <a:solidFill>
                  <a:srgbClr val="C00000"/>
                </a:solidFill>
              </a:rPr>
              <a:t>কর্তৃত্ব</a:t>
            </a:r>
            <a:r>
              <a:rPr lang="en-US" sz="11200" u="sng" dirty="0" smtClean="0">
                <a:solidFill>
                  <a:srgbClr val="002060"/>
                </a:solidFill>
              </a:rPr>
              <a:t>-  </a:t>
            </a:r>
            <a:r>
              <a:rPr lang="en-US" sz="11200" u="sng" dirty="0" err="1" smtClean="0">
                <a:solidFill>
                  <a:srgbClr val="002060"/>
                </a:solidFill>
              </a:rPr>
              <a:t>হচ্ছে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u="sng" dirty="0" err="1" smtClean="0">
                <a:solidFill>
                  <a:srgbClr val="002060"/>
                </a:solidFill>
              </a:rPr>
              <a:t>ন্যায়সংগত</a:t>
            </a:r>
            <a:r>
              <a:rPr lang="en-US" sz="11200" u="sng" dirty="0" smtClean="0">
                <a:solidFill>
                  <a:srgbClr val="002060"/>
                </a:solidFill>
              </a:rPr>
              <a:t> ।</a:t>
            </a:r>
          </a:p>
          <a:p>
            <a:pPr marL="514350" indent="-514350">
              <a:buNone/>
            </a:pPr>
            <a:r>
              <a:rPr lang="en-US" sz="11200" u="sng" dirty="0" smtClean="0">
                <a:solidFill>
                  <a:srgbClr val="002060"/>
                </a:solidFill>
              </a:rPr>
              <a:t>     </a:t>
            </a:r>
            <a:r>
              <a:rPr lang="en-US" sz="11200" u="sng" dirty="0" err="1" smtClean="0">
                <a:solidFill>
                  <a:srgbClr val="002060"/>
                </a:solidFill>
              </a:rPr>
              <a:t>অতিমানবিক</a:t>
            </a:r>
            <a:r>
              <a:rPr lang="en-US" sz="11200" u="sng" dirty="0" smtClean="0">
                <a:solidFill>
                  <a:srgbClr val="002060"/>
                </a:solidFill>
              </a:rPr>
              <a:t> –</a:t>
            </a:r>
            <a:r>
              <a:rPr lang="en-US" sz="11200" u="sng" dirty="0" err="1" smtClean="0">
                <a:solidFill>
                  <a:srgbClr val="002060"/>
                </a:solidFill>
              </a:rPr>
              <a:t>যে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u="sng" dirty="0" err="1" smtClean="0">
                <a:solidFill>
                  <a:srgbClr val="002060"/>
                </a:solidFill>
              </a:rPr>
              <a:t>কর্তৃত্বে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সামাজিক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ঐতিহ্য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কাজ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না</a:t>
            </a:r>
            <a:endParaRPr lang="en-US" sz="11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11200" u="sng" dirty="0" smtClean="0">
                <a:solidFill>
                  <a:srgbClr val="002060"/>
                </a:solidFill>
              </a:rPr>
              <a:t>       </a:t>
            </a:r>
            <a:r>
              <a:rPr lang="en-US" sz="11200" u="sng" dirty="0" err="1" smtClean="0">
                <a:solidFill>
                  <a:srgbClr val="002060"/>
                </a:solidFill>
              </a:rPr>
              <a:t>বরং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u="sng" dirty="0" err="1" smtClean="0">
                <a:solidFill>
                  <a:srgbClr val="002060"/>
                </a:solidFill>
              </a:rPr>
              <a:t>বিশাল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ব্যক্তিত্বের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গুণাবলির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কারণে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তার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নেতৃত্ব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বা</a:t>
            </a:r>
            <a:endParaRPr lang="en-US" sz="11200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en-US" sz="11200" dirty="0" smtClean="0">
                <a:solidFill>
                  <a:srgbClr val="002060"/>
                </a:solidFill>
              </a:rPr>
              <a:t>      </a:t>
            </a:r>
            <a:r>
              <a:rPr lang="en-US" sz="11200" dirty="0" err="1" smtClean="0">
                <a:solidFill>
                  <a:srgbClr val="002060"/>
                </a:solidFill>
              </a:rPr>
              <a:t>আধিপত্য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মেনে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নেওয়া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হয়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তাকে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অতিমানবিক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কর্তৃত্ব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বলা</a:t>
            </a:r>
            <a:r>
              <a:rPr lang="en-US" sz="11200" dirty="0" smtClean="0">
                <a:solidFill>
                  <a:srgbClr val="002060"/>
                </a:solidFill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</a:rPr>
              <a:t>হয়</a:t>
            </a:r>
            <a:r>
              <a:rPr lang="en-US" sz="11200" dirty="0" smtClean="0">
                <a:solidFill>
                  <a:srgbClr val="002060"/>
                </a:solidFill>
              </a:rPr>
              <a:t>।  </a:t>
            </a:r>
          </a:p>
          <a:p>
            <a:pPr marL="514350" indent="-514350">
              <a:buNone/>
            </a:pPr>
            <a:r>
              <a:rPr lang="en-US" sz="16000" u="sng" dirty="0" smtClean="0">
                <a:solidFill>
                  <a:srgbClr val="FF0000"/>
                </a:solidFill>
              </a:rPr>
              <a:t>    </a:t>
            </a:r>
          </a:p>
          <a:p>
            <a:pPr marL="514350" indent="-514350">
              <a:buNone/>
            </a:pPr>
            <a:r>
              <a:rPr lang="en-US" sz="44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- </a:t>
            </a:r>
            <a:r>
              <a:rPr lang="en-US" sz="4000" dirty="0" err="1" smtClean="0"/>
              <a:t>সন্মোহনী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কর্তৃত্ব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তোমার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মতামত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831799BB-0267-4435-8429-E036B6710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44" y="1847850"/>
            <a:ext cx="2952750" cy="15525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বাড়ির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কাজ</a:t>
            </a:r>
            <a:r>
              <a:rPr lang="en-US" dirty="0" smtClean="0">
                <a:solidFill>
                  <a:srgbClr val="00B0F0"/>
                </a:solidFill>
              </a:rPr>
              <a:t> –</a:t>
            </a:r>
            <a:r>
              <a:rPr lang="en-US" dirty="0" err="1" smtClean="0">
                <a:solidFill>
                  <a:srgbClr val="00B0F0"/>
                </a:solidFill>
              </a:rPr>
              <a:t>সমাজবিজ্ঞানে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ম্যাক্স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err="1" smtClean="0">
                <a:solidFill>
                  <a:srgbClr val="00B0F0"/>
                </a:solidFill>
              </a:rPr>
              <a:t>ওয়েবারের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অবদান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ব্যাখ্যা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কর</a:t>
            </a:r>
            <a:r>
              <a:rPr lang="en-US" dirty="0" smtClean="0">
                <a:solidFill>
                  <a:srgbClr val="00B0F0"/>
                </a:solidFill>
              </a:rPr>
              <a:t> । 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89916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</a:rPr>
              <a:t>ধন্যবাদ</a:t>
            </a:r>
            <a:endParaRPr lang="en-US" sz="96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nicom\Pictures\Flower\20201224_18192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01106" y="530225"/>
            <a:ext cx="4187825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48295" y="1524000"/>
            <a:ext cx="50097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>
                <a:solidFill>
                  <a:srgbClr val="FFFF00"/>
                </a:solidFill>
              </a:rPr>
              <a:t>বিষয়</a:t>
            </a:r>
            <a:r>
              <a:rPr lang="en-US" sz="4800" dirty="0">
                <a:solidFill>
                  <a:srgbClr val="FFFF00"/>
                </a:solidFill>
              </a:rPr>
              <a:t>- </a:t>
            </a:r>
            <a:r>
              <a:rPr lang="en-US" sz="4800" dirty="0" err="1">
                <a:solidFill>
                  <a:srgbClr val="FFFF00"/>
                </a:solidFill>
              </a:rPr>
              <a:t>সমাজবিজ্ঞান</a:t>
            </a:r>
            <a:r>
              <a:rPr lang="en-US" sz="4800" dirty="0">
                <a:solidFill>
                  <a:srgbClr val="FFFF00"/>
                </a:solidFill>
              </a:rPr>
              <a:t> </a:t>
            </a:r>
            <a:endParaRPr lang="en-US" sz="4800" dirty="0"/>
          </a:p>
        </p:txBody>
      </p:sp>
      <p:sp>
        <p:nvSpPr>
          <p:cNvPr id="10" name="Rectangle 9"/>
          <p:cNvSpPr/>
          <p:nvPr/>
        </p:nvSpPr>
        <p:spPr>
          <a:xfrm>
            <a:off x="2048005" y="255791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FFFF00"/>
                </a:solidFill>
              </a:rPr>
              <a:t>অধ্যায়ঃ</a:t>
            </a:r>
            <a:r>
              <a:rPr lang="en-US" sz="4400" dirty="0" smtClean="0">
                <a:solidFill>
                  <a:srgbClr val="FFFF00"/>
                </a:solidFill>
              </a:rPr>
              <a:t> ৩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FFFF00"/>
                </a:solidFill>
              </a:rPr>
              <a:t>পাঠঃ</a:t>
            </a:r>
            <a:r>
              <a:rPr lang="en-US" sz="4400" dirty="0" smtClean="0">
                <a:solidFill>
                  <a:srgbClr val="FFFF00"/>
                </a:solidFill>
              </a:rPr>
              <a:t> ১১-১২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 err="1" smtClean="0"/>
              <a:t>নিচের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ছবিগুলো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লক্ষ্য</a:t>
            </a:r>
            <a:r>
              <a:rPr lang="en-US" sz="6000" dirty="0" smtClean="0"/>
              <a:t> </a:t>
            </a:r>
            <a:r>
              <a:rPr lang="en-US" sz="6000" dirty="0" err="1" smtClean="0"/>
              <a:t>কর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pic>
        <p:nvPicPr>
          <p:cNvPr id="1026" name="Picture 2" descr="C:\Users\unicom\Pictures\Saved Pictures\D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66269" y="1824037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unicom\Pictures\Saved Pictures\D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unicom\Pictures\Saved Pictures\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6000" dirty="0" err="1" smtClean="0">
                <a:solidFill>
                  <a:srgbClr val="FFC000"/>
                </a:solidFill>
              </a:rPr>
              <a:t>আজকের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পাঠ</a:t>
            </a:r>
            <a:r>
              <a:rPr lang="en-US" sz="6000" dirty="0" smtClean="0">
                <a:solidFill>
                  <a:srgbClr val="FFC000"/>
                </a:solidFill>
              </a:rPr>
              <a:t> –</a:t>
            </a:r>
            <a:r>
              <a:rPr lang="en-US" sz="6000" dirty="0" err="1" smtClean="0">
                <a:solidFill>
                  <a:srgbClr val="FFC000"/>
                </a:solidFill>
              </a:rPr>
              <a:t>ম্যাক্স</a:t>
            </a:r>
            <a:r>
              <a:rPr lang="en-US" sz="6000" dirty="0" smtClean="0">
                <a:solidFill>
                  <a:srgbClr val="FFC000"/>
                </a:solidFill>
              </a:rPr>
              <a:t> </a:t>
            </a:r>
            <a:r>
              <a:rPr lang="en-US" sz="6000" dirty="0" err="1" smtClean="0">
                <a:solidFill>
                  <a:srgbClr val="FFC000"/>
                </a:solidFill>
              </a:rPr>
              <a:t>ওয়েবার</a:t>
            </a:r>
            <a:endParaRPr lang="en-US" sz="6000" dirty="0">
              <a:solidFill>
                <a:srgbClr val="FFC000"/>
              </a:solidFill>
            </a:endParaRPr>
          </a:p>
        </p:txBody>
      </p:sp>
      <p:pic>
        <p:nvPicPr>
          <p:cNvPr id="4099" name="Picture 3" descr="C:\Users\unicom\Pictures\Saved Pictures\D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4572000" cy="5410199"/>
          </a:xfrm>
          <a:prstGeom prst="rect">
            <a:avLst/>
          </a:prstGeom>
          <a:noFill/>
        </p:spPr>
      </p:pic>
      <p:pic>
        <p:nvPicPr>
          <p:cNvPr id="4098" name="Picture 2" descr="C:\Users\unicom\Pictures\Saved Pictures\D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 bwMode="auto">
          <a:xfrm>
            <a:off x="5554662" y="1743869"/>
            <a:ext cx="2333625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এই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পাঠ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শেষে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--------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sz="4400" dirty="0" err="1" smtClean="0"/>
              <a:t>ম্যাক্স</a:t>
            </a:r>
            <a:r>
              <a:rPr lang="en-US" sz="4400" dirty="0" smtClean="0"/>
              <a:t> </a:t>
            </a:r>
            <a:r>
              <a:rPr lang="en-US" sz="4400" dirty="0" err="1" smtClean="0"/>
              <a:t>ওয়েবার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বলতে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। </a:t>
            </a:r>
          </a:p>
          <a:p>
            <a:pPr>
              <a:buNone/>
            </a:pPr>
            <a:r>
              <a:rPr lang="en-US" sz="4400" dirty="0" err="1" smtClean="0"/>
              <a:t>সমাজবিজ্ঞান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বিকাশে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ম্যাক্স</a:t>
            </a:r>
            <a:r>
              <a:rPr lang="en-US" sz="4400" dirty="0" smtClean="0"/>
              <a:t> </a:t>
            </a:r>
            <a:r>
              <a:rPr lang="en-US" sz="4400" dirty="0" err="1" smtClean="0"/>
              <a:t>ওয়েবারের</a:t>
            </a:r>
            <a:endParaRPr lang="en-US" sz="4400" dirty="0" smtClean="0"/>
          </a:p>
          <a:p>
            <a:pPr>
              <a:buNone/>
            </a:pPr>
            <a:r>
              <a:rPr lang="en-US" sz="4400" dirty="0" err="1" smtClean="0"/>
              <a:t>মতবাদ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ব্যাখ্যা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।</a:t>
            </a:r>
          </a:p>
          <a:p>
            <a:pPr>
              <a:buNone/>
            </a:pPr>
            <a:r>
              <a:rPr lang="en-US" sz="4400" dirty="0" err="1" smtClean="0"/>
              <a:t>সমাজবিজ্ঞান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বিকাশে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ম্যাক্স</a:t>
            </a:r>
            <a:r>
              <a:rPr lang="en-US" sz="4400" dirty="0" smtClean="0"/>
              <a:t> </a:t>
            </a:r>
            <a:r>
              <a:rPr lang="en-US" sz="4400" dirty="0" err="1" smtClean="0"/>
              <a:t>ওয়েবারের</a:t>
            </a:r>
            <a:r>
              <a:rPr lang="en-US" sz="4400" dirty="0" smtClean="0"/>
              <a:t> </a:t>
            </a:r>
          </a:p>
          <a:p>
            <a:pPr>
              <a:buNone/>
            </a:pPr>
            <a:r>
              <a:rPr lang="en-US" sz="4400" dirty="0" err="1" smtClean="0"/>
              <a:t>অবদানসমূহ</a:t>
            </a:r>
            <a:r>
              <a:rPr lang="en-US" sz="4400" dirty="0" smtClean="0"/>
              <a:t> </a:t>
            </a:r>
            <a:r>
              <a:rPr lang="en-US" sz="4400" dirty="0" err="1" smtClean="0"/>
              <a:t>বর্ণনা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পারবে</a:t>
            </a:r>
            <a:r>
              <a:rPr lang="en-US" sz="4400" dirty="0" smtClean="0"/>
              <a:t> ।</a:t>
            </a:r>
          </a:p>
          <a:p>
            <a:pPr>
              <a:buNone/>
            </a:pP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0" y="16002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ম্যাক্স</a:t>
            </a:r>
            <a:r>
              <a:rPr lang="en-US" dirty="0" smtClean="0"/>
              <a:t> </a:t>
            </a:r>
            <a:r>
              <a:rPr lang="en-US" dirty="0" err="1" smtClean="0"/>
              <a:t>ওয়েবার</a:t>
            </a:r>
            <a:r>
              <a:rPr lang="en-US" dirty="0" smtClean="0"/>
              <a:t> –জন্ম-১৮৬৪</a:t>
            </a:r>
            <a:br>
              <a:rPr lang="en-US" dirty="0" smtClean="0"/>
            </a:br>
            <a:r>
              <a:rPr lang="en-US" dirty="0" smtClean="0"/>
              <a:t>                            </a:t>
            </a:r>
            <a:r>
              <a:rPr lang="en-US" dirty="0" err="1" smtClean="0"/>
              <a:t>মৃত্যু</a:t>
            </a:r>
            <a:r>
              <a:rPr lang="en-US" dirty="0" smtClean="0"/>
              <a:t>  ১৯২০</a:t>
            </a:r>
            <a:endParaRPr lang="en-US" dirty="0"/>
          </a:p>
        </p:txBody>
      </p:sp>
      <p:pic>
        <p:nvPicPr>
          <p:cNvPr id="6146" name="Picture 2" descr="C:\Users\unicom\Pictures\Saved Pictures\D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66269" y="1824037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492</TotalTime>
  <Words>614</Words>
  <Application>Microsoft Office PowerPoint</Application>
  <PresentationFormat>On-screen Show (4:3)</PresentationFormat>
  <Paragraphs>82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Aspect</vt:lpstr>
      <vt:lpstr>PowerPoint Presentation</vt:lpstr>
      <vt:lpstr>PowerPoint Presentation</vt:lpstr>
      <vt:lpstr>PowerPoint Presentation</vt:lpstr>
      <vt:lpstr>নিচের ছবিগুলো লক্ষ্য কর </vt:lpstr>
      <vt:lpstr>PowerPoint Presentation</vt:lpstr>
      <vt:lpstr>PowerPoint Presentation</vt:lpstr>
      <vt:lpstr>আজকের পাঠ –ম্যাক্স ওয়েবার</vt:lpstr>
      <vt:lpstr>এই পাঠ শেষে শিক্ষার্থীরা --------</vt:lpstr>
      <vt:lpstr>ম্যাক্স ওয়েবার –জন্ম-১৮৬৪                             মৃত্যু  ১৯২০</vt:lpstr>
      <vt:lpstr>Max Weber –জার্মানির প্রথম প্রাতিষ্ঠানিক সমাজবিজ্ঞানী জার্মানির বার্লিন ইরফাট </vt:lpstr>
      <vt:lpstr>সামাজিক ক্রিয়া </vt:lpstr>
      <vt:lpstr>Weber এর সমাজবিজ্ঞানের মূল প্রতিপ্রাদ্য</vt:lpstr>
      <vt:lpstr>PowerPoint Presentation</vt:lpstr>
      <vt:lpstr>PowerPoint Presentation</vt:lpstr>
      <vt:lpstr>আমলাতন্ত্র Brueaucracy</vt:lpstr>
      <vt:lpstr>২)আমলাতন্ত্রের প্রত্যেকের ক্ষমতা ও কর্তব্য নির্দিষ্ট বিধিবিধান দ্বারা সুনির্দিষ্ট থাকে</vt:lpstr>
      <vt:lpstr>PowerPoint Presentation</vt:lpstr>
      <vt:lpstr>প্রোটেস্ট্যান্ট নীতিমালা ও পুজিবাদ </vt:lpstr>
      <vt:lpstr>ওয়েবার তাঁর The protestant Ethic and  the Spirit of capitalism গ্রন্থে পুজিবাদের</vt:lpstr>
      <vt:lpstr>রাজনৈতিক সমাজতত্ত্ব</vt:lpstr>
      <vt:lpstr>Sociology Of  Politics</vt:lpstr>
      <vt:lpstr>একক কাজ- সন্মোহনী  কর্তৃত্ব সম্পর্কে তোমার মতামত লিখ।</vt:lpstr>
      <vt:lpstr>বাড়ির কাজ –সমাজবিজ্ঞানে ম্যাক্স  ওয়েবারের অবদান ব্যাখ্যা কর ।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unicom</dc:creator>
  <cp:lastModifiedBy>User</cp:lastModifiedBy>
  <cp:revision>58</cp:revision>
  <dcterms:created xsi:type="dcterms:W3CDTF">2020-12-28T16:38:00Z</dcterms:created>
  <dcterms:modified xsi:type="dcterms:W3CDTF">2021-07-07T10:05:47Z</dcterms:modified>
</cp:coreProperties>
</file>