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7" r:id="rId3"/>
    <p:sldId id="269" r:id="rId4"/>
    <p:sldId id="268" r:id="rId5"/>
    <p:sldId id="256" r:id="rId6"/>
    <p:sldId id="257" r:id="rId7"/>
    <p:sldId id="258" r:id="rId8"/>
    <p:sldId id="259" r:id="rId9"/>
    <p:sldId id="260" r:id="rId10"/>
    <p:sldId id="261" r:id="rId11"/>
    <p:sldId id="262" r:id="rId12"/>
    <p:sldId id="263" r:id="rId13"/>
    <p:sldId id="264"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295400" y="685800"/>
            <a:ext cx="6400800" cy="5029200"/>
            <a:chOff x="1295400" y="685800"/>
            <a:chExt cx="6400800" cy="5029200"/>
          </a:xfrm>
        </p:grpSpPr>
        <p:sp>
          <p:nvSpPr>
            <p:cNvPr id="2" name="Rectangle 1"/>
            <p:cNvSpPr/>
            <p:nvPr/>
          </p:nvSpPr>
          <p:spPr>
            <a:xfrm>
              <a:off x="1295400" y="685800"/>
              <a:ext cx="6400800" cy="1984069"/>
            </a:xfrm>
            <a:prstGeom prst="rect">
              <a:avLst/>
            </a:prstGeom>
            <a:noFill/>
          </p:spPr>
          <p:txBody>
            <a:bodyPr wrap="none" lIns="91440" tIns="45720" rIns="91440" bIns="45720">
              <a:prstTxWarp prst="textWave2">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buNone/>
              </a:pPr>
              <a:r>
                <a:rPr lang="en-US"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 pitchFamily="2" charset="0"/>
                  <a:cs typeface="Nikosh" pitchFamily="2" charset="0"/>
                </a:rPr>
                <a:t>স্বাগতম</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Nikosh" pitchFamily="2" charset="0"/>
                <a:cs typeface="Nikosh" pitchFamily="2" charset="0"/>
              </a:endParaRPr>
            </a:p>
          </p:txBody>
        </p:sp>
        <p:pic>
          <p:nvPicPr>
            <p:cNvPr id="3" name="Picture 2" descr="http://www.ajsnetworking.com/wp-content/uploads/2013/03/icones_00584.png"/>
            <p:cNvPicPr>
              <a:picLocks noChangeAspect="1" noChangeArrowheads="1"/>
            </p:cNvPicPr>
            <p:nvPr/>
          </p:nvPicPr>
          <p:blipFill>
            <a:blip r:embed="rId2"/>
            <a:stretch>
              <a:fillRect/>
            </a:stretch>
          </p:blipFill>
          <p:spPr bwMode="auto">
            <a:xfrm>
              <a:off x="1371600" y="2667000"/>
              <a:ext cx="6019800" cy="3048000"/>
            </a:xfrm>
            <a:prstGeom prst="rect">
              <a:avLst/>
            </a:prstGeom>
            <a:noFill/>
            <a:extLst>
              <a:ext uri="{909E8E84-426E-40DD-AFC4-6F175D3DCCD1}">
                <a14:hiddenFill xmlns="" xmlns:a14="http://schemas.microsoft.com/office/drawing/2010/main">
                  <a:solidFill>
                    <a:srgbClr val="FFFFFF"/>
                  </a:solidFill>
                </a14:hiddenFill>
              </a:ext>
            </a:extLst>
          </p:spPr>
        </p:pic>
      </p:gr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382000" cy="1107996"/>
          </a:xfrm>
          <a:prstGeom prst="rect">
            <a:avLst/>
          </a:prstGeom>
          <a:solidFill>
            <a:schemeClr val="accent3">
              <a:lumMod val="60000"/>
              <a:lumOff val="40000"/>
            </a:schemeClr>
          </a:solidFill>
        </p:spPr>
        <p:txBody>
          <a:bodyPr wrap="square">
            <a:spAutoFit/>
          </a:bodyPr>
          <a:lstStyle/>
          <a:p>
            <a:pPr algn="just"/>
            <a:r>
              <a:rPr lang="bn-IN" sz="2200" b="1" dirty="0" smtClean="0"/>
              <a:t>একজন চা ব্যবসায়ী একবাক্স চা পাতা কেজি প্রতি ৮০ তাকা হিসাবে ক্রয় করেন। সব চা পাতা কেজি প্রতি ৭৫ তাকা দরে বিক্রয় করায় ৫০০ টাকা ক্ষতি হয়। তিনি কত কেজি চা পাতা ক্রয় করেছিলেন? </a:t>
            </a:r>
            <a:endParaRPr lang="en-US" sz="2200" b="1" dirty="0"/>
          </a:p>
        </p:txBody>
      </p:sp>
      <p:sp>
        <p:nvSpPr>
          <p:cNvPr id="3" name="Rectangle 2"/>
          <p:cNvSpPr/>
          <p:nvPr/>
        </p:nvSpPr>
        <p:spPr>
          <a:xfrm>
            <a:off x="533400" y="1447800"/>
            <a:ext cx="7315200" cy="1569660"/>
          </a:xfrm>
          <a:prstGeom prst="rect">
            <a:avLst/>
          </a:prstGeom>
        </p:spPr>
        <p:txBody>
          <a:bodyPr wrap="square">
            <a:spAutoFit/>
          </a:bodyPr>
          <a:lstStyle/>
          <a:p>
            <a:r>
              <a:rPr lang="bn-IN" sz="2400" dirty="0" smtClean="0"/>
              <a:t>সমাধানঃ কেজি প্রতি চা পাতার ক্রয়মূল্য    ৮০ টাকা</a:t>
            </a:r>
          </a:p>
          <a:p>
            <a:r>
              <a:rPr lang="bn-IN" sz="2400" dirty="0" smtClean="0"/>
              <a:t>	 কেজি প্রতি চা পাতার বিক্রয়মূল্য   ৭৫ টাকা</a:t>
            </a:r>
          </a:p>
          <a:p>
            <a:endParaRPr lang="bn-IN" sz="2400" dirty="0" smtClean="0"/>
          </a:p>
          <a:p>
            <a:r>
              <a:rPr lang="bn-IN" sz="2400" dirty="0" smtClean="0"/>
              <a:t>১ কেজি চা পাতা বিক্রয় করলে ক্ষতি হয়    ৫ টাকা </a:t>
            </a:r>
          </a:p>
        </p:txBody>
      </p:sp>
      <p:cxnSp>
        <p:nvCxnSpPr>
          <p:cNvPr id="5" name="Straight Connector 4"/>
          <p:cNvCxnSpPr/>
          <p:nvPr/>
        </p:nvCxnSpPr>
        <p:spPr>
          <a:xfrm rot="10800000" flipH="1">
            <a:off x="533400" y="2339368"/>
            <a:ext cx="6858000" cy="22831"/>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533400" y="2971800"/>
            <a:ext cx="6629400" cy="1569660"/>
          </a:xfrm>
          <a:prstGeom prst="rect">
            <a:avLst/>
          </a:prstGeom>
        </p:spPr>
        <p:txBody>
          <a:bodyPr wrap="square">
            <a:spAutoFit/>
          </a:bodyPr>
          <a:lstStyle/>
          <a:p>
            <a:r>
              <a:rPr lang="bn-IN" sz="2400" dirty="0" smtClean="0"/>
              <a:t>৫ টাকা ক্ষতি হয়    ১   কেজিতে </a:t>
            </a:r>
          </a:p>
          <a:p>
            <a:pPr marL="342900" indent="-342900"/>
            <a:r>
              <a:rPr lang="bn-IN" sz="2400" dirty="0" smtClean="0"/>
              <a:t>১ “     “  “    ১/৫ কেজিতে </a:t>
            </a:r>
          </a:p>
          <a:p>
            <a:pPr marL="342900" indent="-342900"/>
            <a:r>
              <a:rPr lang="bn-IN" sz="2400" dirty="0" smtClean="0"/>
              <a:t>৫০০ “ “  “  ১</a:t>
            </a:r>
            <a:r>
              <a:rPr lang="en-US" sz="2400" dirty="0" smtClean="0"/>
              <a:t> X </a:t>
            </a:r>
            <a:r>
              <a:rPr lang="bn-IN" sz="2400" dirty="0" smtClean="0"/>
              <a:t>৫০০/৫ কেজিতে</a:t>
            </a:r>
          </a:p>
          <a:p>
            <a:pPr marL="342900" indent="-342900"/>
            <a:r>
              <a:rPr lang="bn-IN" sz="2400" dirty="0" smtClean="0"/>
              <a:t>		         = ১০০ কেজিতে</a:t>
            </a:r>
            <a:endParaRPr lang="en-US" sz="2400" dirty="0" smtClean="0"/>
          </a:p>
        </p:txBody>
      </p:sp>
      <p:sp>
        <p:nvSpPr>
          <p:cNvPr id="7" name="Rectangle 6"/>
          <p:cNvSpPr/>
          <p:nvPr/>
        </p:nvSpPr>
        <p:spPr>
          <a:xfrm>
            <a:off x="228600" y="5117068"/>
            <a:ext cx="7898316" cy="523220"/>
          </a:xfrm>
          <a:prstGeom prst="rect">
            <a:avLst/>
          </a:prstGeom>
          <a:solidFill>
            <a:srgbClr val="00B0F0"/>
          </a:solidFill>
        </p:spPr>
        <p:txBody>
          <a:bodyPr wrap="none">
            <a:spAutoFit/>
          </a:bodyPr>
          <a:lstStyle/>
          <a:p>
            <a:r>
              <a:rPr lang="bn-IN" sz="2800" dirty="0" smtClean="0"/>
              <a:t>অতত্রব,তিনি চা পাতা ক্রয় করেছিলেন ১০০ কেজি ।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 calcmode="lin" valueType="num">
                                      <p:cBhvr additive="base">
                                        <p:cTn id="4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3" end="3"/>
                                            </p:txEl>
                                          </p:spTgt>
                                        </p:tgtEl>
                                        <p:attrNameLst>
                                          <p:attrName>style.visibility</p:attrName>
                                        </p:attrNameLst>
                                      </p:cBhvr>
                                      <p:to>
                                        <p:strVal val="visible"/>
                                      </p:to>
                                    </p:set>
                                    <p:anim calcmode="lin" valueType="num">
                                      <p:cBhvr additive="base">
                                        <p:cTn id="5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 calcmode="lin" valueType="num">
                                      <p:cBhvr additive="base">
                                        <p:cTn id="61" dur="500" fill="hold"/>
                                        <p:tgtEl>
                                          <p:spTgt spid="7"/>
                                        </p:tgtEl>
                                        <p:attrNameLst>
                                          <p:attrName>ppt_x</p:attrName>
                                        </p:attrNameLst>
                                      </p:cBhvr>
                                      <p:tavLst>
                                        <p:tav tm="0">
                                          <p:val>
                                            <p:strVal val="#ppt_x"/>
                                          </p:val>
                                        </p:tav>
                                        <p:tav tm="100000">
                                          <p:val>
                                            <p:strVal val="#ppt_x"/>
                                          </p:val>
                                        </p:tav>
                                      </p:tavLst>
                                    </p:anim>
                                    <p:anim calcmode="lin" valueType="num">
                                      <p:cBhvr additive="base">
                                        <p:cTn id="6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52800" y="381000"/>
            <a:ext cx="2819400" cy="707886"/>
          </a:xfrm>
          <a:prstGeom prst="rect">
            <a:avLst/>
          </a:prstGeom>
          <a:solidFill>
            <a:srgbClr val="00B050"/>
          </a:solidFill>
        </p:spPr>
        <p:txBody>
          <a:bodyPr wrap="square">
            <a:spAutoFit/>
          </a:bodyPr>
          <a:lstStyle/>
          <a:p>
            <a:r>
              <a:rPr lang="bn-IN" sz="4000" dirty="0" smtClean="0"/>
              <a:t>একক কাজ </a:t>
            </a:r>
            <a:endParaRPr lang="en-US" sz="4000" dirty="0"/>
          </a:p>
        </p:txBody>
      </p:sp>
      <p:sp>
        <p:nvSpPr>
          <p:cNvPr id="3" name="Rectangle 2"/>
          <p:cNvSpPr/>
          <p:nvPr/>
        </p:nvSpPr>
        <p:spPr>
          <a:xfrm>
            <a:off x="304800" y="4419600"/>
            <a:ext cx="8229600" cy="1815882"/>
          </a:xfrm>
          <a:prstGeom prst="rect">
            <a:avLst/>
          </a:prstGeom>
          <a:solidFill>
            <a:srgbClr val="00B0F0"/>
          </a:solidFill>
        </p:spPr>
        <p:txBody>
          <a:bodyPr wrap="square">
            <a:spAutoFit/>
          </a:bodyPr>
          <a:lstStyle/>
          <a:p>
            <a:endParaRPr lang="bn-IN" sz="2800" dirty="0" smtClean="0"/>
          </a:p>
          <a:p>
            <a:r>
              <a:rPr lang="bn-IN" sz="2800" dirty="0" smtClean="0"/>
              <a:t>২। যদি ১ টাকা = ০.৮৫ রুপি হয়, তবে ৪২৫০০ রুপি বাংলাদেশি কত টাকার সমান হবে? </a:t>
            </a:r>
          </a:p>
          <a:p>
            <a:endParaRPr lang="en-US" sz="2800" dirty="0"/>
          </a:p>
        </p:txBody>
      </p:sp>
      <p:pic>
        <p:nvPicPr>
          <p:cNvPr id="4" name="Picture 3" descr="images21.jpg"/>
          <p:cNvPicPr>
            <a:picLocks noChangeAspect="1"/>
          </p:cNvPicPr>
          <p:nvPr/>
        </p:nvPicPr>
        <p:blipFill>
          <a:blip r:embed="rId2"/>
          <a:stretch>
            <a:fillRect/>
          </a:stretch>
        </p:blipFill>
        <p:spPr>
          <a:xfrm>
            <a:off x="2286000" y="1600200"/>
            <a:ext cx="4191000" cy="26003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81000"/>
            <a:ext cx="3352800" cy="769441"/>
          </a:xfrm>
          <a:prstGeom prst="rect">
            <a:avLst/>
          </a:prstGeom>
          <a:solidFill>
            <a:srgbClr val="92D050"/>
          </a:solidFill>
        </p:spPr>
        <p:txBody>
          <a:bodyPr wrap="square">
            <a:spAutoFit/>
          </a:bodyPr>
          <a:lstStyle/>
          <a:p>
            <a:r>
              <a:rPr lang="bn-IN" sz="4400" dirty="0" smtClean="0"/>
              <a:t>জোড়ায় কাজ </a:t>
            </a:r>
            <a:endParaRPr lang="en-US" sz="4400" dirty="0"/>
          </a:p>
        </p:txBody>
      </p:sp>
      <p:sp>
        <p:nvSpPr>
          <p:cNvPr id="3" name="Rectangle 2"/>
          <p:cNvSpPr/>
          <p:nvPr/>
        </p:nvSpPr>
        <p:spPr>
          <a:xfrm>
            <a:off x="457200" y="5410200"/>
            <a:ext cx="7772400" cy="1200329"/>
          </a:xfrm>
          <a:prstGeom prst="rect">
            <a:avLst/>
          </a:prstGeom>
          <a:solidFill>
            <a:srgbClr val="00B050"/>
          </a:solidFill>
        </p:spPr>
        <p:txBody>
          <a:bodyPr wrap="square">
            <a:spAutoFit/>
          </a:bodyPr>
          <a:lstStyle/>
          <a:p>
            <a:r>
              <a:rPr lang="bn-IN" sz="2400" dirty="0" smtClean="0">
                <a:solidFill>
                  <a:srgbClr val="002060"/>
                </a:solidFill>
              </a:rPr>
              <a:t>এক জন মাছবিক্রেতা প্রতি হালি ইলিশ মাছ ১৬০০ টাকায় ক্রয় করে প্রতিটি মাছ ৩৫০ টাকায় বিক্রয় করলে শতকরা কত লাভ বা ক্ষতি হবে? </a:t>
            </a:r>
            <a:endParaRPr lang="en-US" sz="2400" dirty="0">
              <a:solidFill>
                <a:srgbClr val="002060"/>
              </a:solidFill>
            </a:endParaRPr>
          </a:p>
        </p:txBody>
      </p:sp>
      <p:pic>
        <p:nvPicPr>
          <p:cNvPr id="4" name="Picture 3" descr="images 28.jpg"/>
          <p:cNvPicPr>
            <a:picLocks noChangeAspect="1"/>
          </p:cNvPicPr>
          <p:nvPr/>
        </p:nvPicPr>
        <p:blipFill>
          <a:blip r:embed="rId2"/>
          <a:stretch>
            <a:fillRect/>
          </a:stretch>
        </p:blipFill>
        <p:spPr>
          <a:xfrm>
            <a:off x="2133600" y="1981200"/>
            <a:ext cx="4495799" cy="274319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228600"/>
            <a:ext cx="3139001" cy="769441"/>
          </a:xfrm>
          <a:prstGeom prst="rect">
            <a:avLst/>
          </a:prstGeom>
          <a:solidFill>
            <a:srgbClr val="00B050"/>
          </a:solidFill>
        </p:spPr>
        <p:txBody>
          <a:bodyPr wrap="none">
            <a:spAutoFit/>
          </a:bodyPr>
          <a:lstStyle/>
          <a:p>
            <a:r>
              <a:rPr lang="bn-IN" sz="4400" dirty="0" smtClean="0"/>
              <a:t>বাড়ির কাজ </a:t>
            </a:r>
            <a:endParaRPr lang="en-US" sz="4400" dirty="0"/>
          </a:p>
        </p:txBody>
      </p:sp>
      <p:pic>
        <p:nvPicPr>
          <p:cNvPr id="3" name="Picture 2" descr="images 3.jpg"/>
          <p:cNvPicPr>
            <a:picLocks noChangeAspect="1"/>
          </p:cNvPicPr>
          <p:nvPr/>
        </p:nvPicPr>
        <p:blipFill>
          <a:blip r:embed="rId2"/>
          <a:stretch>
            <a:fillRect/>
          </a:stretch>
        </p:blipFill>
        <p:spPr>
          <a:xfrm>
            <a:off x="1371600" y="1371600"/>
            <a:ext cx="5867400" cy="3581400"/>
          </a:xfrm>
          <a:prstGeom prst="rect">
            <a:avLst/>
          </a:prstGeom>
        </p:spPr>
      </p:pic>
      <p:sp>
        <p:nvSpPr>
          <p:cNvPr id="4" name="TextBox 3"/>
          <p:cNvSpPr txBox="1"/>
          <p:nvPr/>
        </p:nvSpPr>
        <p:spPr>
          <a:xfrm>
            <a:off x="304800" y="5562600"/>
            <a:ext cx="8077200" cy="954107"/>
          </a:xfrm>
          <a:prstGeom prst="rect">
            <a:avLst/>
          </a:prstGeom>
          <a:solidFill>
            <a:srgbClr val="00B0F0"/>
          </a:solidFill>
        </p:spPr>
        <p:txBody>
          <a:bodyPr wrap="square" rtlCol="0">
            <a:spAutoFit/>
          </a:bodyPr>
          <a:lstStyle/>
          <a:p>
            <a:r>
              <a:rPr lang="bn-IN" sz="2800" dirty="0" smtClean="0"/>
              <a:t>একটি ঘড়ি ৬২৫ টাকায় বিক্রয় করলে ১০% ক্ষতি হয়। কত টাকায় বিক্রয় করলে ১০% লাভ হবে?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9959512">
            <a:off x="540637" y="1918396"/>
            <a:ext cx="7332954" cy="3154710"/>
          </a:xfrm>
          <a:prstGeom prst="rect">
            <a:avLst/>
          </a:prstGeom>
          <a:noFill/>
        </p:spPr>
        <p:txBody>
          <a:bodyPr wrap="square" rtlCol="0">
            <a:spAutoFit/>
          </a:bodyPr>
          <a:lstStyle/>
          <a:p>
            <a:pPr>
              <a:buNone/>
            </a:pPr>
            <a:r>
              <a:rPr lang="en-US" sz="19900" dirty="0" err="1" smtClean="0">
                <a:solidFill>
                  <a:srgbClr val="FF0000"/>
                </a:solidFill>
                <a:latin typeface="Nikosh" pitchFamily="2" charset="0"/>
                <a:cs typeface="Nikosh" pitchFamily="2" charset="0"/>
              </a:rPr>
              <a:t>ধ</a:t>
            </a:r>
            <a:r>
              <a:rPr lang="en-US" sz="19900" dirty="0" err="1" smtClean="0">
                <a:solidFill>
                  <a:srgbClr val="00B050"/>
                </a:solidFill>
                <a:latin typeface="Nikosh" pitchFamily="2" charset="0"/>
                <a:cs typeface="Nikosh" pitchFamily="2" charset="0"/>
              </a:rPr>
              <a:t>ন্য</a:t>
            </a:r>
            <a:r>
              <a:rPr lang="en-US" sz="19900" dirty="0" err="1" smtClean="0">
                <a:solidFill>
                  <a:schemeClr val="accent3">
                    <a:lumMod val="75000"/>
                  </a:schemeClr>
                </a:solidFill>
                <a:latin typeface="Nikosh" pitchFamily="2" charset="0"/>
                <a:cs typeface="Nikosh" pitchFamily="2" charset="0"/>
              </a:rPr>
              <a:t>বা</a:t>
            </a:r>
            <a:r>
              <a:rPr lang="en-US" sz="19900" dirty="0" err="1" smtClean="0">
                <a:solidFill>
                  <a:srgbClr val="7030A0"/>
                </a:solidFill>
                <a:latin typeface="Nikosh" pitchFamily="2" charset="0"/>
                <a:cs typeface="Nikosh" pitchFamily="2" charset="0"/>
              </a:rPr>
              <a:t>দ</a:t>
            </a:r>
            <a:endParaRPr lang="en-US" sz="19900" dirty="0">
              <a:solidFill>
                <a:srgbClr val="7030A0"/>
              </a:solidFill>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8305800" cy="4998291"/>
          </a:xfrm>
          <a:prstGeom prst="rect">
            <a:avLst/>
          </a:prstGeom>
        </p:spPr>
        <p:txBody>
          <a:bodyPr wrap="square">
            <a:spAutoFit/>
          </a:bodyPr>
          <a:lstStyle/>
          <a:p>
            <a:pPr>
              <a:lnSpc>
                <a:spcPct val="90000"/>
              </a:lnSpc>
            </a:pPr>
            <a:r>
              <a:rPr lang="en-US" sz="3200" b="1" dirty="0" err="1"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Nikosh" pitchFamily="2" charset="0"/>
                <a:cs typeface="Nikosh" pitchFamily="2" charset="0"/>
              </a:rPr>
              <a:t>শিক্ষক</a:t>
            </a:r>
            <a:r>
              <a:rPr lang="en-US" sz="32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Nikosh" pitchFamily="2" charset="0"/>
                <a:cs typeface="Nikosh" pitchFamily="2" charset="0"/>
              </a:rPr>
              <a:t> </a:t>
            </a:r>
            <a:r>
              <a:rPr lang="en-US" sz="3200" b="1" dirty="0" err="1"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Nikosh" pitchFamily="2" charset="0"/>
                <a:cs typeface="Nikosh" pitchFamily="2" charset="0"/>
              </a:rPr>
              <a:t>পরিচিতি</a:t>
            </a:r>
            <a:endParaRPr lang="en-US" sz="3200" b="1"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latin typeface="Nikosh" pitchFamily="2" charset="0"/>
              <a:cs typeface="Nikosh" pitchFamily="2" charset="0"/>
            </a:endParaRPr>
          </a:p>
          <a:p>
            <a:pPr>
              <a:lnSpc>
                <a:spcPct val="90000"/>
              </a:lnSpc>
            </a:pPr>
            <a:endParaRPr lang="en-US" sz="2000" dirty="0" smtClean="0">
              <a:solidFill>
                <a:schemeClr val="accent2"/>
              </a:solidFill>
              <a:latin typeface="Nikosh" pitchFamily="2" charset="0"/>
              <a:cs typeface="Nikosh" pitchFamily="2" charset="0"/>
            </a:endParaRPr>
          </a:p>
          <a:p>
            <a:pPr>
              <a:lnSpc>
                <a:spcPct val="90000"/>
              </a:lnSpc>
            </a:pPr>
            <a:endParaRPr lang="en-US" dirty="0" smtClean="0">
              <a:solidFill>
                <a:schemeClr val="accent2"/>
              </a:solidFill>
              <a:latin typeface="Nikosh" pitchFamily="2" charset="0"/>
              <a:cs typeface="Nikosh" pitchFamily="2" charset="0"/>
            </a:endParaRPr>
          </a:p>
          <a:p>
            <a:pPr>
              <a:lnSpc>
                <a:spcPct val="90000"/>
              </a:lnSpc>
            </a:pPr>
            <a:endParaRPr lang="en-US" dirty="0" smtClean="0">
              <a:solidFill>
                <a:schemeClr val="accent2"/>
              </a:solidFill>
              <a:latin typeface="Nikosh" pitchFamily="2" charset="0"/>
              <a:cs typeface="Nikosh" pitchFamily="2" charset="0"/>
            </a:endParaRPr>
          </a:p>
          <a:p>
            <a:pPr>
              <a:lnSpc>
                <a:spcPct val="90000"/>
              </a:lnSpc>
            </a:pPr>
            <a:endParaRPr lang="en-US" dirty="0" smtClean="0">
              <a:solidFill>
                <a:schemeClr val="accent2"/>
              </a:solidFill>
              <a:latin typeface="Nikosh" pitchFamily="2" charset="0"/>
              <a:cs typeface="Nikosh" pitchFamily="2" charset="0"/>
            </a:endParaRPr>
          </a:p>
          <a:p>
            <a:pPr>
              <a:lnSpc>
                <a:spcPct val="90000"/>
              </a:lnSpc>
            </a:pPr>
            <a:endParaRPr lang="en-US" dirty="0" smtClean="0">
              <a:solidFill>
                <a:schemeClr val="accent2"/>
              </a:solidFill>
              <a:latin typeface="Nikosh" pitchFamily="2" charset="0"/>
              <a:cs typeface="Nikosh" pitchFamily="2" charset="0"/>
            </a:endParaRPr>
          </a:p>
          <a:p>
            <a:pPr>
              <a:lnSpc>
                <a:spcPct val="90000"/>
              </a:lnSpc>
            </a:pPr>
            <a:endParaRPr lang="bn-IN" dirty="0" smtClean="0">
              <a:solidFill>
                <a:schemeClr val="accent2"/>
              </a:solidFill>
              <a:latin typeface="Nikosh" pitchFamily="2" charset="0"/>
              <a:cs typeface="Nikosh" pitchFamily="2" charset="0"/>
            </a:endParaRPr>
          </a:p>
          <a:p>
            <a:pPr>
              <a:lnSpc>
                <a:spcPct val="90000"/>
              </a:lnSpc>
            </a:pPr>
            <a:endParaRPr lang="bn-IN" dirty="0" smtClean="0">
              <a:solidFill>
                <a:schemeClr val="accent2"/>
              </a:solidFill>
              <a:latin typeface="Nikosh" pitchFamily="2" charset="0"/>
              <a:cs typeface="Nikosh" pitchFamily="2" charset="0"/>
            </a:endParaRPr>
          </a:p>
          <a:p>
            <a:pPr>
              <a:lnSpc>
                <a:spcPct val="90000"/>
              </a:lnSpc>
            </a:pPr>
            <a:endParaRPr lang="bn-IN" dirty="0" smtClean="0">
              <a:solidFill>
                <a:schemeClr val="accent2"/>
              </a:solidFill>
              <a:latin typeface="Nikosh" pitchFamily="2" charset="0"/>
              <a:cs typeface="Nikosh" pitchFamily="2" charset="0"/>
            </a:endParaRPr>
          </a:p>
          <a:p>
            <a:pPr>
              <a:lnSpc>
                <a:spcPct val="90000"/>
              </a:lnSpc>
            </a:pPr>
            <a:endParaRPr lang="bn-IN" dirty="0" smtClean="0">
              <a:solidFill>
                <a:schemeClr val="accent2"/>
              </a:solidFill>
              <a:latin typeface="Nikosh" pitchFamily="2" charset="0"/>
              <a:cs typeface="Nikosh" pitchFamily="2" charset="0"/>
            </a:endParaRPr>
          </a:p>
          <a:p>
            <a:pPr>
              <a:lnSpc>
                <a:spcPct val="90000"/>
              </a:lnSpc>
            </a:pPr>
            <a:endParaRPr lang="bn-IN" dirty="0" smtClean="0">
              <a:solidFill>
                <a:schemeClr val="accent2"/>
              </a:solidFill>
              <a:latin typeface="Nikosh" pitchFamily="2" charset="0"/>
              <a:cs typeface="Nikosh" pitchFamily="2" charset="0"/>
            </a:endParaRPr>
          </a:p>
          <a:p>
            <a:pPr>
              <a:lnSpc>
                <a:spcPct val="90000"/>
              </a:lnSpc>
            </a:pPr>
            <a:endParaRPr lang="en-US" dirty="0" smtClean="0">
              <a:solidFill>
                <a:schemeClr val="accent2"/>
              </a:solidFill>
              <a:latin typeface="Nikosh" pitchFamily="2" charset="0"/>
              <a:cs typeface="Nikosh" pitchFamily="2" charset="0"/>
            </a:endParaRPr>
          </a:p>
          <a:p>
            <a:r>
              <a:rPr lang="bn-IN" sz="2800" dirty="0" smtClean="0">
                <a:latin typeface="Nikosh" pitchFamily="2" charset="0"/>
                <a:cs typeface="Nikosh" pitchFamily="2" charset="0"/>
              </a:rPr>
              <a:t>মোঃ ফজর আলী </a:t>
            </a:r>
          </a:p>
          <a:p>
            <a:r>
              <a:rPr lang="bn-IN" dirty="0" smtClean="0">
                <a:latin typeface="Nikosh" pitchFamily="2" charset="0"/>
                <a:cs typeface="Nikosh" pitchFamily="2" charset="0"/>
              </a:rPr>
              <a:t>সহকারী শিক্ষক</a:t>
            </a:r>
          </a:p>
          <a:p>
            <a:r>
              <a:rPr lang="bn-IN" dirty="0" smtClean="0">
                <a:latin typeface="Nikosh" pitchFamily="2" charset="0"/>
                <a:cs typeface="Nikosh" pitchFamily="2" charset="0"/>
              </a:rPr>
              <a:t>বেরুয়ান বালিকা উচ্চ বিদ্যালয়</a:t>
            </a:r>
          </a:p>
          <a:p>
            <a:r>
              <a:rPr lang="bn-IN" dirty="0" smtClean="0">
                <a:latin typeface="Nikosh" pitchFamily="2" charset="0"/>
                <a:cs typeface="Nikosh" pitchFamily="2" charset="0"/>
              </a:rPr>
              <a:t>আটঘরিয়া,পাবনা। </a:t>
            </a:r>
          </a:p>
          <a:p>
            <a:r>
              <a:rPr lang="en-US" sz="2800" dirty="0" smtClean="0">
                <a:latin typeface="Nikosh" pitchFamily="2" charset="0"/>
                <a:cs typeface="Nikosh" pitchFamily="2" charset="0"/>
              </a:rPr>
              <a:t>Email: fazorali88@gmail.com</a:t>
            </a:r>
            <a:endParaRPr lang="bn-BD" sz="2800" dirty="0">
              <a:latin typeface="Nikosh" pitchFamily="2" charset="0"/>
              <a:cs typeface="Nikosh" pitchFamily="2" charset="0"/>
            </a:endParaRPr>
          </a:p>
        </p:txBody>
      </p:sp>
      <p:pic>
        <p:nvPicPr>
          <p:cNvPr id="5" name="Picture 4" descr="Photo.jpg"/>
          <p:cNvPicPr>
            <a:picLocks noChangeAspect="1"/>
          </p:cNvPicPr>
          <p:nvPr/>
        </p:nvPicPr>
        <p:blipFill>
          <a:blip r:embed="rId2"/>
          <a:stretch>
            <a:fillRect/>
          </a:stretch>
        </p:blipFill>
        <p:spPr>
          <a:xfrm>
            <a:off x="609600" y="1676400"/>
            <a:ext cx="1371600" cy="1828800"/>
          </a:xfrm>
          <a:prstGeom prst="rect">
            <a:avLst/>
          </a:prstGeom>
        </p:spPr>
      </p:pic>
      <p:cxnSp>
        <p:nvCxnSpPr>
          <p:cNvPr id="7" name="Straight Connector 6"/>
          <p:cNvCxnSpPr/>
          <p:nvPr/>
        </p:nvCxnSpPr>
        <p:spPr>
          <a:xfrm rot="5400000">
            <a:off x="2247900" y="3238500"/>
            <a:ext cx="464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2743200" y="2971800"/>
            <a:ext cx="3352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3048000" y="2971800"/>
            <a:ext cx="3352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181600" y="1143001"/>
            <a:ext cx="3352800" cy="4635115"/>
          </a:xfrm>
          <a:prstGeom prst="rect">
            <a:avLst/>
          </a:prstGeom>
        </p:spPr>
        <p:txBody>
          <a:bodyPr wrap="square">
            <a:spAutoFit/>
          </a:bodyPr>
          <a:lstStyle/>
          <a:p>
            <a:pPr>
              <a:lnSpc>
                <a:spcPct val="90000"/>
              </a:lnSpc>
            </a:pPr>
            <a:r>
              <a:rPr lang="en-US" sz="4400"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Nikosh" pitchFamily="2" charset="0"/>
                <a:cs typeface="Nikosh" pitchFamily="2" charset="0"/>
              </a:rPr>
              <a:t>পাঠ</a:t>
            </a:r>
            <a:r>
              <a:rPr lang="en-US" sz="44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Nikosh" pitchFamily="2" charset="0"/>
                <a:cs typeface="Nikosh" pitchFamily="2" charset="0"/>
              </a:rPr>
              <a:t> </a:t>
            </a:r>
            <a:r>
              <a:rPr lang="en-US" sz="4400" b="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Nikosh" pitchFamily="2" charset="0"/>
                <a:cs typeface="Nikosh" pitchFamily="2" charset="0"/>
              </a:rPr>
              <a:t>পরিচিতি</a:t>
            </a:r>
            <a:endParaRPr lang="en-US" sz="4400" dirty="0" smtClean="0">
              <a:solidFill>
                <a:srgbClr val="FF0000"/>
              </a:solidFill>
              <a:latin typeface="Nikosh" pitchFamily="2" charset="0"/>
              <a:cs typeface="Nikosh" pitchFamily="2" charset="0"/>
            </a:endParaRPr>
          </a:p>
          <a:p>
            <a:pPr>
              <a:lnSpc>
                <a:spcPct val="90000"/>
              </a:lnSpc>
            </a:pPr>
            <a:endParaRPr lang="en-US" sz="2000" dirty="0" smtClean="0">
              <a:solidFill>
                <a:srgbClr val="FFFF00"/>
              </a:solidFill>
              <a:latin typeface="Nikosh" pitchFamily="2" charset="0"/>
              <a:cs typeface="Nikosh" pitchFamily="2" charset="0"/>
            </a:endParaRPr>
          </a:p>
          <a:p>
            <a:pPr>
              <a:lnSpc>
                <a:spcPct val="90000"/>
              </a:lnSpc>
            </a:pPr>
            <a:endParaRPr lang="en-US" sz="2000" dirty="0" smtClean="0">
              <a:solidFill>
                <a:srgbClr val="FFFF00"/>
              </a:solidFill>
              <a:latin typeface="Nikosh" pitchFamily="2" charset="0"/>
              <a:cs typeface="Nikosh" pitchFamily="2" charset="0"/>
            </a:endParaRPr>
          </a:p>
          <a:p>
            <a:pPr>
              <a:lnSpc>
                <a:spcPct val="90000"/>
              </a:lnSpc>
            </a:pPr>
            <a:endParaRPr lang="en-US" sz="2000" dirty="0" smtClean="0">
              <a:solidFill>
                <a:srgbClr val="FFFF00"/>
              </a:solidFill>
              <a:latin typeface="Nikosh" pitchFamily="2" charset="0"/>
              <a:cs typeface="Nikosh" pitchFamily="2" charset="0"/>
            </a:endParaRPr>
          </a:p>
          <a:p>
            <a:pPr>
              <a:lnSpc>
                <a:spcPct val="90000"/>
              </a:lnSpc>
            </a:pPr>
            <a:endParaRPr lang="en-US" sz="2000" dirty="0" smtClean="0">
              <a:solidFill>
                <a:srgbClr val="FFFF00"/>
              </a:solidFill>
              <a:latin typeface="Nikosh" pitchFamily="2" charset="0"/>
              <a:cs typeface="Nikosh" pitchFamily="2" charset="0"/>
            </a:endParaRPr>
          </a:p>
          <a:p>
            <a:pPr>
              <a:lnSpc>
                <a:spcPct val="90000"/>
              </a:lnSpc>
            </a:pPr>
            <a:endParaRPr lang="en-US" sz="2000" dirty="0" smtClean="0">
              <a:solidFill>
                <a:srgbClr val="FFFF00"/>
              </a:solidFill>
              <a:latin typeface="Nikosh" pitchFamily="2" charset="0"/>
              <a:cs typeface="Nikosh" pitchFamily="2" charset="0"/>
            </a:endParaRPr>
          </a:p>
          <a:p>
            <a:pPr>
              <a:lnSpc>
                <a:spcPct val="90000"/>
              </a:lnSpc>
            </a:pPr>
            <a:endParaRPr lang="en-US" sz="2000" dirty="0" smtClean="0">
              <a:solidFill>
                <a:srgbClr val="FFFF00"/>
              </a:solidFill>
              <a:latin typeface="Nikosh" pitchFamily="2" charset="0"/>
              <a:cs typeface="Nikosh" pitchFamily="2" charset="0"/>
            </a:endParaRPr>
          </a:p>
          <a:p>
            <a:pPr>
              <a:lnSpc>
                <a:spcPct val="90000"/>
              </a:lnSpc>
            </a:pPr>
            <a:endParaRPr lang="en-US" sz="2000" dirty="0" smtClean="0">
              <a:solidFill>
                <a:srgbClr val="FFFF00"/>
              </a:solidFill>
              <a:latin typeface="Nikosh" pitchFamily="2" charset="0"/>
              <a:cs typeface="Nikosh" pitchFamily="2" charset="0"/>
            </a:endParaRPr>
          </a:p>
          <a:p>
            <a:pPr>
              <a:lnSpc>
                <a:spcPct val="90000"/>
              </a:lnSpc>
            </a:pPr>
            <a:endParaRPr lang="en-US" sz="2000" dirty="0" smtClean="0">
              <a:solidFill>
                <a:srgbClr val="FFFF00"/>
              </a:solidFill>
              <a:latin typeface="Nikosh" pitchFamily="2" charset="0"/>
              <a:cs typeface="Nikosh" pitchFamily="2" charset="0"/>
            </a:endParaRPr>
          </a:p>
          <a:p>
            <a:pPr>
              <a:lnSpc>
                <a:spcPct val="90000"/>
              </a:lnSpc>
            </a:pPr>
            <a:endParaRPr lang="en-US" sz="2000" dirty="0" smtClean="0">
              <a:solidFill>
                <a:srgbClr val="FFFF00"/>
              </a:solidFill>
              <a:latin typeface="Nikosh" pitchFamily="2" charset="0"/>
              <a:cs typeface="Nikosh" pitchFamily="2" charset="0"/>
            </a:endParaRPr>
          </a:p>
          <a:p>
            <a:pPr algn="ctr">
              <a:lnSpc>
                <a:spcPct val="90000"/>
              </a:lnSpc>
            </a:pPr>
            <a:r>
              <a:rPr lang="bn-IN" sz="3200" dirty="0" smtClean="0">
                <a:latin typeface="Nikosh" pitchFamily="2" charset="0"/>
                <a:cs typeface="Nikosh" pitchFamily="2" charset="0"/>
              </a:rPr>
              <a:t>গণিত </a:t>
            </a:r>
            <a:endParaRPr lang="en-US" sz="3200" dirty="0" smtClean="0">
              <a:latin typeface="Nikosh" pitchFamily="2" charset="0"/>
              <a:cs typeface="Nikosh" pitchFamily="2" charset="0"/>
            </a:endParaRPr>
          </a:p>
          <a:p>
            <a:pPr algn="ctr">
              <a:lnSpc>
                <a:spcPct val="90000"/>
              </a:lnSpc>
            </a:pPr>
            <a:r>
              <a:rPr lang="bn-BD" sz="2400" dirty="0" smtClean="0">
                <a:latin typeface="Nikosh" pitchFamily="2" charset="0"/>
                <a:cs typeface="Nikosh" pitchFamily="2" charset="0"/>
              </a:rPr>
              <a:t>শ্রেণি</a:t>
            </a:r>
            <a:r>
              <a:rPr lang="en-US" sz="2400" dirty="0" smtClean="0">
                <a:latin typeface="Nikosh" pitchFamily="2" charset="0"/>
                <a:cs typeface="Nikosh" pitchFamily="2" charset="0"/>
              </a:rPr>
              <a:t>: </a:t>
            </a:r>
            <a:r>
              <a:rPr lang="bn-IN" sz="2400" dirty="0" smtClean="0">
                <a:latin typeface="Nikosh" pitchFamily="2" charset="0"/>
                <a:cs typeface="Nikosh" pitchFamily="2" charset="0"/>
              </a:rPr>
              <a:t>সপ্ত</a:t>
            </a:r>
            <a:r>
              <a:rPr lang="bn-BD" sz="2400" dirty="0" smtClean="0">
                <a:latin typeface="Nikosh" pitchFamily="2" charset="0"/>
                <a:cs typeface="Nikosh" pitchFamily="2" charset="0"/>
              </a:rPr>
              <a:t>ম </a:t>
            </a:r>
            <a:endParaRPr lang="en-US" sz="2400" dirty="0" smtClean="0">
              <a:latin typeface="Nikosh" pitchFamily="2" charset="0"/>
              <a:cs typeface="Nikosh" pitchFamily="2" charset="0"/>
            </a:endParaRPr>
          </a:p>
          <a:p>
            <a:pPr algn="ctr">
              <a:lnSpc>
                <a:spcPct val="90000"/>
              </a:lnSpc>
            </a:pPr>
            <a:r>
              <a:rPr lang="bn-BD" sz="2400" dirty="0" smtClean="0">
                <a:latin typeface="Nikosh" pitchFamily="2" charset="0"/>
                <a:cs typeface="Nikosh" pitchFamily="2" charset="0"/>
              </a:rPr>
              <a:t>অধ্যায়</a:t>
            </a:r>
            <a:r>
              <a:rPr lang="en-US" sz="2400" dirty="0" smtClean="0">
                <a:latin typeface="Nikosh" pitchFamily="2" charset="0"/>
                <a:cs typeface="Nikosh" pitchFamily="2" charset="0"/>
              </a:rPr>
              <a:t>: </a:t>
            </a:r>
            <a:r>
              <a:rPr lang="bn-BD" sz="2400" dirty="0" smtClean="0">
                <a:latin typeface="Nikosh" pitchFamily="2" charset="0"/>
                <a:cs typeface="Nikosh" pitchFamily="2" charset="0"/>
              </a:rPr>
              <a:t>দ্বিতীয়</a:t>
            </a:r>
            <a:endParaRPr lang="en-US" sz="2400" dirty="0" smtClean="0">
              <a:latin typeface="Nikosh" pitchFamily="2" charset="0"/>
              <a:cs typeface="Nikosh" pitchFamily="2" charset="0"/>
            </a:endParaRPr>
          </a:p>
          <a:p>
            <a:pPr algn="ctr">
              <a:lnSpc>
                <a:spcPct val="90000"/>
              </a:lnSpc>
            </a:pPr>
            <a:r>
              <a:rPr lang="bn-IN" sz="2400" dirty="0" smtClean="0">
                <a:latin typeface="Nikosh" pitchFamily="2" charset="0"/>
                <a:cs typeface="Nikosh" pitchFamily="2" charset="0"/>
              </a:rPr>
              <a:t>অনুশীলনী</a:t>
            </a:r>
            <a:r>
              <a:rPr lang="en-US" sz="2400" dirty="0" smtClean="0">
                <a:latin typeface="Nikosh" pitchFamily="2" charset="0"/>
                <a:cs typeface="Nikosh" pitchFamily="2" charset="0"/>
              </a:rPr>
              <a:t>: </a:t>
            </a:r>
            <a:r>
              <a:rPr lang="bn-IN" sz="2400" dirty="0" smtClean="0">
                <a:latin typeface="Nikosh" pitchFamily="2" charset="0"/>
                <a:cs typeface="Nikosh" pitchFamily="2" charset="0"/>
              </a:rPr>
              <a:t>২.২ </a:t>
            </a:r>
            <a:endParaRPr lang="bn-BD" sz="2400" dirty="0">
              <a:latin typeface="Nikosh" pitchFamily="2" charset="0"/>
              <a:cs typeface="Nikosh" pitchFamily="2" charset="0"/>
            </a:endParaRPr>
          </a:p>
        </p:txBody>
      </p:sp>
      <p:pic>
        <p:nvPicPr>
          <p:cNvPr id="13" name="Picture 12" descr="3.jpg"/>
          <p:cNvPicPr>
            <a:picLocks noChangeAspect="1"/>
          </p:cNvPicPr>
          <p:nvPr/>
        </p:nvPicPr>
        <p:blipFill>
          <a:blip r:embed="rId3"/>
          <a:stretch>
            <a:fillRect/>
          </a:stretch>
        </p:blipFill>
        <p:spPr>
          <a:xfrm>
            <a:off x="5562600" y="1752600"/>
            <a:ext cx="1981200" cy="2286000"/>
          </a:xfrm>
          <a:prstGeom prst="rect">
            <a:avLst/>
          </a:prstGeom>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534400" cy="2123658"/>
          </a:xfrm>
          <a:prstGeom prst="rect">
            <a:avLst/>
          </a:prstGeom>
          <a:solidFill>
            <a:srgbClr val="FFFF00"/>
          </a:solidFill>
        </p:spPr>
        <p:txBody>
          <a:bodyPr wrap="square" rtlCol="0">
            <a:spAutoFit/>
          </a:bodyPr>
          <a:lstStyle/>
          <a:p>
            <a:r>
              <a:rPr lang="bn-IN" sz="4400" dirty="0" smtClean="0"/>
              <a:t>একটি আম ১০ টাকায় কিনে ৮টাকায় অথবা ১২ টাকায় বিক্রি করলে লাভ না ক্ষতি হবে? </a:t>
            </a:r>
            <a:endParaRPr lang="en-US"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533400"/>
            <a:ext cx="5105400" cy="1107996"/>
          </a:xfrm>
          <a:prstGeom prst="rect">
            <a:avLst/>
          </a:prstGeom>
          <a:solidFill>
            <a:srgbClr val="00B050"/>
          </a:solidFill>
        </p:spPr>
        <p:txBody>
          <a:bodyPr wrap="square" rtlCol="0">
            <a:spAutoFit/>
          </a:bodyPr>
          <a:lstStyle/>
          <a:p>
            <a:r>
              <a:rPr lang="bn-IN" sz="6600" dirty="0" smtClean="0"/>
              <a:t>আজকের পাঠ </a:t>
            </a:r>
            <a:endParaRPr lang="en-US" sz="6600" dirty="0"/>
          </a:p>
        </p:txBody>
      </p:sp>
      <p:sp>
        <p:nvSpPr>
          <p:cNvPr id="3" name="TextBox 2"/>
          <p:cNvSpPr txBox="1"/>
          <p:nvPr/>
        </p:nvSpPr>
        <p:spPr>
          <a:xfrm>
            <a:off x="1600200" y="3048000"/>
            <a:ext cx="4724400" cy="1323439"/>
          </a:xfrm>
          <a:prstGeom prst="rect">
            <a:avLst/>
          </a:prstGeom>
          <a:solidFill>
            <a:srgbClr val="0070C0"/>
          </a:solidFill>
        </p:spPr>
        <p:txBody>
          <a:bodyPr wrap="square" rtlCol="0">
            <a:spAutoFit/>
          </a:bodyPr>
          <a:lstStyle/>
          <a:p>
            <a:r>
              <a:rPr lang="bn-IN" sz="8000" dirty="0" smtClean="0"/>
              <a:t>লাভ-ক্ষতি</a:t>
            </a:r>
            <a:r>
              <a:rPr lang="bn-IN"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457200"/>
            <a:ext cx="2743200" cy="1015663"/>
          </a:xfrm>
          <a:prstGeom prst="rect">
            <a:avLst/>
          </a:prstGeom>
          <a:solidFill>
            <a:srgbClr val="00B0F0"/>
          </a:solidFill>
        </p:spPr>
        <p:txBody>
          <a:bodyPr wrap="square">
            <a:spAutoFit/>
          </a:bodyPr>
          <a:lstStyle/>
          <a:p>
            <a:pPr algn="ctr"/>
            <a:r>
              <a:rPr lang="bn-IN" sz="6000" dirty="0" smtClean="0"/>
              <a:t>শিখনফল</a:t>
            </a:r>
            <a:r>
              <a:rPr lang="en-US" sz="6000" dirty="0" smtClean="0"/>
              <a:t> </a:t>
            </a:r>
            <a:endParaRPr lang="en-US" sz="6000" dirty="0"/>
          </a:p>
        </p:txBody>
      </p:sp>
      <p:sp>
        <p:nvSpPr>
          <p:cNvPr id="3" name="Rectangle 2"/>
          <p:cNvSpPr/>
          <p:nvPr/>
        </p:nvSpPr>
        <p:spPr>
          <a:xfrm>
            <a:off x="762000" y="1905000"/>
            <a:ext cx="7772400" cy="4401205"/>
          </a:xfrm>
          <a:prstGeom prst="rect">
            <a:avLst/>
          </a:prstGeom>
        </p:spPr>
        <p:txBody>
          <a:bodyPr wrap="square">
            <a:spAutoFit/>
          </a:bodyPr>
          <a:lstStyle/>
          <a:p>
            <a:r>
              <a:rPr lang="bn-IN" sz="4000" dirty="0" smtClean="0">
                <a:solidFill>
                  <a:srgbClr val="FFC000"/>
                </a:solidFill>
              </a:rPr>
              <a:t>এই অধ্যায় শেষে</a:t>
            </a:r>
            <a:r>
              <a:rPr lang="en-US" sz="4000" dirty="0" smtClean="0">
                <a:solidFill>
                  <a:srgbClr val="FFC000"/>
                </a:solidFill>
              </a:rPr>
              <a:t> </a:t>
            </a:r>
            <a:r>
              <a:rPr lang="bn-IN" sz="4000" dirty="0" smtClean="0">
                <a:solidFill>
                  <a:srgbClr val="FFC000"/>
                </a:solidFill>
              </a:rPr>
              <a:t>শিক্ষার্থীরা</a:t>
            </a:r>
            <a:r>
              <a:rPr lang="en-US" sz="4000" dirty="0" smtClean="0">
                <a:solidFill>
                  <a:srgbClr val="FFC000"/>
                </a:solidFill>
              </a:rPr>
              <a:t>………</a:t>
            </a:r>
          </a:p>
          <a:p>
            <a:r>
              <a:rPr lang="bn-IN" sz="4000" dirty="0" smtClean="0"/>
              <a:t>১।</a:t>
            </a:r>
            <a:r>
              <a:rPr lang="en-US" sz="4000" dirty="0" err="1" smtClean="0"/>
              <a:t>লাভ</a:t>
            </a:r>
            <a:r>
              <a:rPr lang="en-US" sz="4000" dirty="0" smtClean="0"/>
              <a:t> </a:t>
            </a:r>
            <a:r>
              <a:rPr lang="en-US" sz="4000" dirty="0" err="1" smtClean="0"/>
              <a:t>ক্ষতি</a:t>
            </a:r>
            <a:r>
              <a:rPr lang="en-US" sz="4000" dirty="0" smtClean="0"/>
              <a:t> </a:t>
            </a:r>
            <a:r>
              <a:rPr lang="en-US" sz="4000" dirty="0" err="1" smtClean="0"/>
              <a:t>কি</a:t>
            </a:r>
            <a:r>
              <a:rPr lang="en-US" sz="4000" dirty="0" smtClean="0"/>
              <a:t> </a:t>
            </a:r>
            <a:r>
              <a:rPr lang="en-US" sz="4000" dirty="0" err="1" smtClean="0"/>
              <a:t>তা</a:t>
            </a:r>
            <a:r>
              <a:rPr lang="en-US" sz="4000" dirty="0" smtClean="0"/>
              <a:t> </a:t>
            </a:r>
            <a:r>
              <a:rPr lang="en-US" sz="4000" dirty="0" err="1" smtClean="0"/>
              <a:t>ব্যাখ্যা</a:t>
            </a:r>
            <a:r>
              <a:rPr lang="en-US" sz="4000" dirty="0" smtClean="0"/>
              <a:t> </a:t>
            </a:r>
            <a:r>
              <a:rPr lang="en-US" sz="4000" dirty="0" err="1" smtClean="0"/>
              <a:t>করতে</a:t>
            </a:r>
            <a:r>
              <a:rPr lang="en-US" sz="4000" dirty="0" smtClean="0"/>
              <a:t> </a:t>
            </a:r>
            <a:r>
              <a:rPr lang="en-US" sz="4000" dirty="0" err="1" smtClean="0"/>
              <a:t>পারবে</a:t>
            </a:r>
            <a:r>
              <a:rPr lang="bn-IN" sz="4000" dirty="0" smtClean="0"/>
              <a:t>; </a:t>
            </a:r>
            <a:r>
              <a:rPr lang="en-US" sz="4000" dirty="0" smtClean="0"/>
              <a:t> </a:t>
            </a:r>
          </a:p>
          <a:p>
            <a:r>
              <a:rPr lang="bn-IN" sz="4000" dirty="0" smtClean="0"/>
              <a:t>২।</a:t>
            </a:r>
            <a:r>
              <a:rPr lang="en-US" sz="4000" dirty="0" err="1" smtClean="0"/>
              <a:t>লাভ</a:t>
            </a:r>
            <a:r>
              <a:rPr lang="en-US" sz="4000" dirty="0" smtClean="0"/>
              <a:t> </a:t>
            </a:r>
            <a:r>
              <a:rPr lang="en-US" sz="4000" dirty="0" err="1" smtClean="0"/>
              <a:t>ক্ষতি</a:t>
            </a:r>
            <a:r>
              <a:rPr lang="en-US" sz="4000" dirty="0" smtClean="0"/>
              <a:t> </a:t>
            </a:r>
            <a:r>
              <a:rPr lang="en-US" sz="4000" dirty="0" err="1" smtClean="0"/>
              <a:t>সংক্রান্ত</a:t>
            </a:r>
            <a:r>
              <a:rPr lang="en-US" sz="4000" dirty="0" smtClean="0"/>
              <a:t> </a:t>
            </a:r>
            <a:r>
              <a:rPr lang="en-US" sz="4000" dirty="0" err="1" smtClean="0"/>
              <a:t>সমস্যার</a:t>
            </a:r>
            <a:r>
              <a:rPr lang="en-US" sz="4000" dirty="0" smtClean="0"/>
              <a:t> </a:t>
            </a:r>
            <a:r>
              <a:rPr lang="en-US" sz="4000" dirty="0" err="1" smtClean="0"/>
              <a:t>সমাধান</a:t>
            </a:r>
            <a:r>
              <a:rPr lang="en-US" sz="4000" dirty="0" smtClean="0"/>
              <a:t> </a:t>
            </a:r>
            <a:r>
              <a:rPr lang="en-US" sz="4000" dirty="0" err="1" smtClean="0"/>
              <a:t>করতে</a:t>
            </a:r>
            <a:r>
              <a:rPr lang="en-US" sz="4000" dirty="0" smtClean="0"/>
              <a:t> </a:t>
            </a:r>
            <a:r>
              <a:rPr lang="en-US" sz="4000" dirty="0" err="1" smtClean="0"/>
              <a:t>পারবে</a:t>
            </a:r>
            <a:r>
              <a:rPr lang="en-US" sz="4000" dirty="0" smtClean="0"/>
              <a:t> </a:t>
            </a:r>
            <a:r>
              <a:rPr lang="bn-IN" sz="4000" dirty="0" smtClean="0"/>
              <a:t>; </a:t>
            </a:r>
            <a:endParaRPr lang="en-US" sz="4000" dirty="0" smtClean="0"/>
          </a:p>
          <a:p>
            <a:r>
              <a:rPr lang="bn-IN" sz="4000" dirty="0" smtClean="0"/>
              <a:t>৩।কর, ভ্যাট,কমিশন,ও মুদ্রা বিনিময় সংক্রান্ত দৈনন্দিন জীবনের সমস্যা সমাধান করতে পারবে। </a:t>
            </a:r>
            <a:endParaRPr lang="en-US" sz="4000"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229600" cy="5632311"/>
          </a:xfrm>
          <a:prstGeom prst="rect">
            <a:avLst/>
          </a:prstGeom>
        </p:spPr>
        <p:txBody>
          <a:bodyPr wrap="square">
            <a:spAutoFit/>
          </a:bodyPr>
          <a:lstStyle/>
          <a:p>
            <a:pPr algn="just"/>
            <a:r>
              <a:rPr lang="en-US" sz="3600" b="1" i="1" dirty="0" err="1" smtClean="0">
                <a:solidFill>
                  <a:srgbClr val="00B050"/>
                </a:solidFill>
              </a:rPr>
              <a:t>ক্রয়মূল্যঃ</a:t>
            </a:r>
            <a:r>
              <a:rPr lang="en-US" sz="3600" b="1" i="1" dirty="0" smtClean="0"/>
              <a:t> </a:t>
            </a:r>
            <a:r>
              <a:rPr lang="en-US" sz="3600" dirty="0" err="1" smtClean="0"/>
              <a:t>কোনো</a:t>
            </a:r>
            <a:r>
              <a:rPr lang="en-US" sz="3600" dirty="0" smtClean="0"/>
              <a:t> </a:t>
            </a:r>
            <a:r>
              <a:rPr lang="en-US" sz="3600" dirty="0" err="1" smtClean="0"/>
              <a:t>জিনিস</a:t>
            </a:r>
            <a:r>
              <a:rPr lang="en-US" sz="3600" dirty="0" smtClean="0"/>
              <a:t> </a:t>
            </a:r>
            <a:r>
              <a:rPr lang="en-US" sz="3600" dirty="0" err="1" smtClean="0"/>
              <a:t>যে</a:t>
            </a:r>
            <a:r>
              <a:rPr lang="en-US" sz="3600" dirty="0" smtClean="0"/>
              <a:t> </a:t>
            </a:r>
            <a:r>
              <a:rPr lang="en-US" sz="3600" dirty="0" err="1" smtClean="0"/>
              <a:t>মূল্যে</a:t>
            </a:r>
            <a:r>
              <a:rPr lang="en-US" sz="3600" dirty="0" smtClean="0"/>
              <a:t> </a:t>
            </a:r>
            <a:r>
              <a:rPr lang="en-US" sz="3600" dirty="0" err="1" smtClean="0"/>
              <a:t>ক্রয়</a:t>
            </a:r>
            <a:r>
              <a:rPr lang="en-US" sz="3600" dirty="0" smtClean="0"/>
              <a:t> </a:t>
            </a:r>
            <a:r>
              <a:rPr lang="en-US" sz="3600" dirty="0" err="1" smtClean="0"/>
              <a:t>করা</a:t>
            </a:r>
            <a:r>
              <a:rPr lang="en-US" sz="3600" dirty="0" smtClean="0"/>
              <a:t> </a:t>
            </a:r>
            <a:r>
              <a:rPr lang="en-US" sz="3600" dirty="0" err="1" smtClean="0"/>
              <a:t>হয়</a:t>
            </a:r>
            <a:r>
              <a:rPr lang="en-US" sz="3600" dirty="0" smtClean="0"/>
              <a:t>, </a:t>
            </a:r>
            <a:r>
              <a:rPr lang="en-US" sz="3600" dirty="0" err="1" smtClean="0"/>
              <a:t>তাকে</a:t>
            </a:r>
            <a:r>
              <a:rPr lang="en-US" sz="3600" dirty="0" smtClean="0"/>
              <a:t> </a:t>
            </a:r>
            <a:r>
              <a:rPr lang="en-US" sz="3600" dirty="0" err="1" smtClean="0"/>
              <a:t>ক্রয়মূল্য</a:t>
            </a:r>
            <a:r>
              <a:rPr lang="en-US" sz="3600" dirty="0" smtClean="0"/>
              <a:t> </a:t>
            </a:r>
            <a:r>
              <a:rPr lang="en-US" sz="3600" dirty="0" err="1" smtClean="0"/>
              <a:t>বলে</a:t>
            </a:r>
            <a:r>
              <a:rPr lang="en-US" sz="3600" dirty="0" smtClean="0"/>
              <a:t>। </a:t>
            </a:r>
          </a:p>
          <a:p>
            <a:pPr algn="just"/>
            <a:r>
              <a:rPr lang="en-US" sz="3600" b="1" i="1" u="sng" dirty="0" err="1" smtClean="0">
                <a:solidFill>
                  <a:srgbClr val="00B050"/>
                </a:solidFill>
              </a:rPr>
              <a:t>বিক্রয়মূল্যঃ</a:t>
            </a:r>
            <a:r>
              <a:rPr lang="en-US" sz="3600" dirty="0" smtClean="0"/>
              <a:t> </a:t>
            </a:r>
            <a:r>
              <a:rPr lang="en-US" sz="3600" dirty="0" err="1" smtClean="0"/>
              <a:t>কোনো</a:t>
            </a:r>
            <a:r>
              <a:rPr lang="en-US" sz="3600" dirty="0" smtClean="0"/>
              <a:t> </a:t>
            </a:r>
            <a:r>
              <a:rPr lang="en-US" sz="3600" dirty="0" err="1" smtClean="0"/>
              <a:t>জিনিস</a:t>
            </a:r>
            <a:r>
              <a:rPr lang="en-US" sz="3600" dirty="0" smtClean="0"/>
              <a:t> </a:t>
            </a:r>
            <a:r>
              <a:rPr lang="en-US" sz="3600" dirty="0" err="1" smtClean="0"/>
              <a:t>যে</a:t>
            </a:r>
            <a:r>
              <a:rPr lang="en-US" sz="3600" dirty="0" smtClean="0"/>
              <a:t> </a:t>
            </a:r>
            <a:r>
              <a:rPr lang="en-US" sz="3600" dirty="0" err="1" smtClean="0"/>
              <a:t>মূল্যে</a:t>
            </a:r>
            <a:r>
              <a:rPr lang="en-US" sz="3600" dirty="0" smtClean="0"/>
              <a:t> </a:t>
            </a:r>
            <a:r>
              <a:rPr lang="en-US" sz="3600" dirty="0" err="1" smtClean="0"/>
              <a:t>বিক্রয়</a:t>
            </a:r>
            <a:r>
              <a:rPr lang="en-US" sz="3600" dirty="0" smtClean="0"/>
              <a:t> </a:t>
            </a:r>
            <a:r>
              <a:rPr lang="en-US" sz="3600" dirty="0" err="1" smtClean="0"/>
              <a:t>করা</a:t>
            </a:r>
            <a:r>
              <a:rPr lang="en-US" sz="3600" dirty="0" smtClean="0"/>
              <a:t> </a:t>
            </a:r>
            <a:r>
              <a:rPr lang="en-US" sz="3600" dirty="0" err="1" smtClean="0"/>
              <a:t>হয়</a:t>
            </a:r>
            <a:r>
              <a:rPr lang="en-US" sz="3600" dirty="0" smtClean="0"/>
              <a:t>, </a:t>
            </a:r>
            <a:r>
              <a:rPr lang="en-US" sz="3600" dirty="0" err="1" smtClean="0"/>
              <a:t>তাকে</a:t>
            </a:r>
            <a:r>
              <a:rPr lang="en-US" sz="3600" dirty="0" smtClean="0"/>
              <a:t> </a:t>
            </a:r>
            <a:r>
              <a:rPr lang="bn-IN" sz="3600" dirty="0" smtClean="0"/>
              <a:t>বিক্রয়মূল্য বলে। </a:t>
            </a:r>
          </a:p>
          <a:p>
            <a:pPr algn="just"/>
            <a:r>
              <a:rPr lang="bn-IN" sz="3600" b="1" i="1" u="sng" dirty="0" smtClean="0">
                <a:solidFill>
                  <a:srgbClr val="00B050"/>
                </a:solidFill>
              </a:rPr>
              <a:t>ভ্যাটঃ</a:t>
            </a:r>
            <a:r>
              <a:rPr lang="bn-IN" sz="3600" dirty="0" smtClean="0"/>
              <a:t> কোনো দ্রব্যের ক্রয়মূল্যের সাথে নির্দিষ্ট হারে প্রদানকৃত করকে ভ্যাট বলে। </a:t>
            </a:r>
          </a:p>
          <a:p>
            <a:pPr algn="just"/>
            <a:r>
              <a:rPr lang="bn-IN" sz="3600" b="1" i="1" u="sng" dirty="0" smtClean="0">
                <a:solidFill>
                  <a:srgbClr val="00B050"/>
                </a:solidFill>
              </a:rPr>
              <a:t>লাভঃ</a:t>
            </a:r>
            <a:r>
              <a:rPr lang="bn-IN" sz="3600" dirty="0" smtClean="0"/>
              <a:t> ক্রয়মূল্যের চেয়ে বিক্রয়মূল্য বেশি হলে, লাভ হয়। </a:t>
            </a:r>
          </a:p>
          <a:p>
            <a:pPr algn="just"/>
            <a:r>
              <a:rPr lang="bn-IN" sz="3600" b="1" i="1" u="sng" dirty="0" smtClean="0">
                <a:solidFill>
                  <a:srgbClr val="00B050"/>
                </a:solidFill>
              </a:rPr>
              <a:t>ক্ষতিঃ</a:t>
            </a:r>
            <a:r>
              <a:rPr lang="bn-IN" sz="3600" dirty="0" smtClean="0"/>
              <a:t> ক্রয়মূল্যের চেয়ে বিক্রয়মূল্য কম হলে, ক্ষতি বা লোকসান হয়।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diamond(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heckerboard(across)">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382000" cy="2123658"/>
          </a:xfrm>
          <a:prstGeom prst="rect">
            <a:avLst/>
          </a:prstGeom>
          <a:solidFill>
            <a:schemeClr val="tx2">
              <a:lumMod val="20000"/>
              <a:lumOff val="80000"/>
            </a:schemeClr>
          </a:solidFill>
        </p:spPr>
        <p:txBody>
          <a:bodyPr wrap="square">
            <a:spAutoFit/>
          </a:bodyPr>
          <a:lstStyle/>
          <a:p>
            <a:r>
              <a:rPr lang="bn-IN" dirty="0" smtClean="0">
                <a:solidFill>
                  <a:srgbClr val="00B050"/>
                </a:solidFill>
              </a:rPr>
              <a:t> </a:t>
            </a:r>
            <a:r>
              <a:rPr lang="bn-IN" sz="4400" b="1" dirty="0" smtClean="0"/>
              <a:t>লাভ= বিক্রয়মূল্য-ক্রয়মূল্য </a:t>
            </a:r>
          </a:p>
          <a:p>
            <a:r>
              <a:rPr lang="bn-IN" sz="4400" b="1" dirty="0" smtClean="0"/>
              <a:t>বা, বিক্রয়মূল্য= ক্রয়মূল্য+লাভ</a:t>
            </a:r>
          </a:p>
          <a:p>
            <a:r>
              <a:rPr lang="bn-IN" sz="4400" b="1" dirty="0" smtClean="0"/>
              <a:t>বা, ক্রয়মূল্য= বিক্রয়মূল্য-লাভ </a:t>
            </a:r>
            <a:endParaRPr lang="en-US" sz="4400" b="1" dirty="0"/>
          </a:p>
        </p:txBody>
      </p:sp>
      <p:sp>
        <p:nvSpPr>
          <p:cNvPr id="3" name="Rectangle 2"/>
          <p:cNvSpPr/>
          <p:nvPr/>
        </p:nvSpPr>
        <p:spPr>
          <a:xfrm>
            <a:off x="457200" y="4038600"/>
            <a:ext cx="8382000" cy="1938992"/>
          </a:xfrm>
          <a:prstGeom prst="rect">
            <a:avLst/>
          </a:prstGeom>
          <a:solidFill>
            <a:schemeClr val="tx2">
              <a:lumMod val="60000"/>
              <a:lumOff val="40000"/>
            </a:schemeClr>
          </a:solidFill>
        </p:spPr>
        <p:txBody>
          <a:bodyPr wrap="square">
            <a:spAutoFit/>
          </a:bodyPr>
          <a:lstStyle/>
          <a:p>
            <a:r>
              <a:rPr lang="bn-IN" sz="4000" b="1" dirty="0" smtClean="0"/>
              <a:t>ক্ষতি= ক্রয়মূল্য-বিক্রয়মূল্য</a:t>
            </a:r>
          </a:p>
          <a:p>
            <a:r>
              <a:rPr lang="bn-IN" sz="4000" b="1" dirty="0" smtClean="0"/>
              <a:t>বা,বিক্রয়মূল্য= ক্রয়মূল্য- ক্ষতি </a:t>
            </a:r>
          </a:p>
          <a:p>
            <a:r>
              <a:rPr lang="bn-IN" sz="4000" b="1" dirty="0" smtClean="0"/>
              <a:t>বা,ক্রয়মূল্য= বিক্রয়মূল্য+ক্ষতি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305800" cy="1754326"/>
          </a:xfrm>
          <a:prstGeom prst="rect">
            <a:avLst/>
          </a:prstGeom>
          <a:solidFill>
            <a:schemeClr val="tx2">
              <a:lumMod val="40000"/>
              <a:lumOff val="60000"/>
            </a:schemeClr>
          </a:solidFill>
        </p:spPr>
        <p:txBody>
          <a:bodyPr wrap="square" rtlCol="0">
            <a:spAutoFit/>
          </a:bodyPr>
          <a:lstStyle/>
          <a:p>
            <a:r>
              <a:rPr lang="bn-IN" sz="3600" dirty="0" smtClean="0"/>
              <a:t>একটি দ্রব্য ৪০০ টাকায় বিক্রয় করলে যত ক্ষতি হয়,৪৮০ টাকায় বিক্রয় করলে তার তিন গুন লাভ হয়।দ্রব্যটির ক্রয় মূল্য কত? </a:t>
            </a:r>
            <a:endParaRPr lang="en-US" sz="3600" dirty="0"/>
          </a:p>
        </p:txBody>
      </p:sp>
      <p:sp>
        <p:nvSpPr>
          <p:cNvPr id="3" name="TextBox 2"/>
          <p:cNvSpPr txBox="1"/>
          <p:nvPr/>
        </p:nvSpPr>
        <p:spPr>
          <a:xfrm>
            <a:off x="533400" y="2057400"/>
            <a:ext cx="8305800" cy="830997"/>
          </a:xfrm>
          <a:prstGeom prst="rect">
            <a:avLst/>
          </a:prstGeom>
          <a:noFill/>
        </p:spPr>
        <p:txBody>
          <a:bodyPr wrap="square" rtlCol="0">
            <a:spAutoFit/>
          </a:bodyPr>
          <a:lstStyle/>
          <a:p>
            <a:r>
              <a:rPr lang="bn-IN" sz="2400" dirty="0" smtClean="0"/>
              <a:t>সমাধানঃ</a:t>
            </a:r>
          </a:p>
          <a:p>
            <a:r>
              <a:rPr lang="bn-IN" sz="2400" dirty="0" smtClean="0"/>
              <a:t>মনে করি, দ্রব্যটির ক্রয় মূল্য ক টাকা </a:t>
            </a:r>
          </a:p>
        </p:txBody>
      </p:sp>
      <p:sp>
        <p:nvSpPr>
          <p:cNvPr id="4" name="TextBox 3"/>
          <p:cNvSpPr txBox="1"/>
          <p:nvPr/>
        </p:nvSpPr>
        <p:spPr>
          <a:xfrm>
            <a:off x="533400" y="2891135"/>
            <a:ext cx="7315200" cy="461665"/>
          </a:xfrm>
          <a:prstGeom prst="rect">
            <a:avLst/>
          </a:prstGeom>
          <a:noFill/>
        </p:spPr>
        <p:txBody>
          <a:bodyPr wrap="square" rtlCol="0">
            <a:spAutoFit/>
          </a:bodyPr>
          <a:lstStyle/>
          <a:p>
            <a:r>
              <a:rPr lang="bn-IN" sz="2400" dirty="0" smtClean="0"/>
              <a:t>৪০০ টাকায় বিক্রয় করলে ক্ষতি=(ক-৪০০)টাকা</a:t>
            </a:r>
          </a:p>
        </p:txBody>
      </p:sp>
      <p:sp>
        <p:nvSpPr>
          <p:cNvPr id="5" name="TextBox 4"/>
          <p:cNvSpPr txBox="1"/>
          <p:nvPr/>
        </p:nvSpPr>
        <p:spPr>
          <a:xfrm>
            <a:off x="533400" y="3348335"/>
            <a:ext cx="7315200" cy="461665"/>
          </a:xfrm>
          <a:prstGeom prst="rect">
            <a:avLst/>
          </a:prstGeom>
          <a:noFill/>
        </p:spPr>
        <p:txBody>
          <a:bodyPr wrap="square" rtlCol="0">
            <a:spAutoFit/>
          </a:bodyPr>
          <a:lstStyle/>
          <a:p>
            <a:r>
              <a:rPr lang="bn-IN" sz="2400" dirty="0" smtClean="0"/>
              <a:t>৪৮০ টাকায় বিক্রয় করলে লাভ=(৪৮০-ক)টাকা </a:t>
            </a:r>
          </a:p>
        </p:txBody>
      </p:sp>
      <p:sp>
        <p:nvSpPr>
          <p:cNvPr id="6" name="TextBox 5"/>
          <p:cNvSpPr txBox="1"/>
          <p:nvPr/>
        </p:nvSpPr>
        <p:spPr>
          <a:xfrm>
            <a:off x="533400" y="3810000"/>
            <a:ext cx="3810000" cy="461665"/>
          </a:xfrm>
          <a:prstGeom prst="rect">
            <a:avLst/>
          </a:prstGeom>
          <a:noFill/>
        </p:spPr>
        <p:txBody>
          <a:bodyPr wrap="square" rtlCol="0">
            <a:spAutoFit/>
          </a:bodyPr>
          <a:lstStyle/>
          <a:p>
            <a:r>
              <a:rPr lang="bn-IN" sz="2400" dirty="0" smtClean="0"/>
              <a:t>প্রশ্নমতে,৩(ক-৪০০)=৪৮০-ক</a:t>
            </a:r>
            <a:endParaRPr lang="en-US" sz="2400" dirty="0"/>
          </a:p>
        </p:txBody>
      </p:sp>
      <p:sp>
        <p:nvSpPr>
          <p:cNvPr id="7" name="TextBox 6"/>
          <p:cNvSpPr txBox="1"/>
          <p:nvPr/>
        </p:nvSpPr>
        <p:spPr>
          <a:xfrm>
            <a:off x="685800" y="4191000"/>
            <a:ext cx="3048000" cy="369332"/>
          </a:xfrm>
          <a:prstGeom prst="rect">
            <a:avLst/>
          </a:prstGeom>
          <a:noFill/>
        </p:spPr>
        <p:txBody>
          <a:bodyPr wrap="square" rtlCol="0">
            <a:spAutoFit/>
          </a:bodyPr>
          <a:lstStyle/>
          <a:p>
            <a:endParaRPr lang="en-US" dirty="0"/>
          </a:p>
        </p:txBody>
      </p:sp>
      <p:sp>
        <p:nvSpPr>
          <p:cNvPr id="8" name="TextBox 7"/>
          <p:cNvSpPr txBox="1"/>
          <p:nvPr/>
        </p:nvSpPr>
        <p:spPr>
          <a:xfrm>
            <a:off x="533400" y="4191000"/>
            <a:ext cx="4724400" cy="461665"/>
          </a:xfrm>
          <a:prstGeom prst="rect">
            <a:avLst/>
          </a:prstGeom>
          <a:noFill/>
        </p:spPr>
        <p:txBody>
          <a:bodyPr wrap="square" rtlCol="0">
            <a:spAutoFit/>
          </a:bodyPr>
          <a:lstStyle/>
          <a:p>
            <a:r>
              <a:rPr lang="bn-IN" sz="2400" dirty="0" smtClean="0"/>
              <a:t>বা,৩ক-১২০০=৪৮০-ক</a:t>
            </a:r>
            <a:r>
              <a:rPr lang="bn-IN" dirty="0" smtClean="0"/>
              <a:t>  </a:t>
            </a:r>
            <a:endParaRPr lang="en-US" dirty="0"/>
          </a:p>
        </p:txBody>
      </p:sp>
      <p:sp>
        <p:nvSpPr>
          <p:cNvPr id="9" name="TextBox 8"/>
          <p:cNvSpPr txBox="1"/>
          <p:nvPr/>
        </p:nvSpPr>
        <p:spPr>
          <a:xfrm>
            <a:off x="533400" y="4572000"/>
            <a:ext cx="4038600" cy="457200"/>
          </a:xfrm>
          <a:prstGeom prst="rect">
            <a:avLst/>
          </a:prstGeom>
          <a:noFill/>
        </p:spPr>
        <p:txBody>
          <a:bodyPr wrap="square" rtlCol="0">
            <a:spAutoFit/>
          </a:bodyPr>
          <a:lstStyle/>
          <a:p>
            <a:r>
              <a:rPr lang="bn-IN" sz="2400" dirty="0" smtClean="0"/>
              <a:t>বা,৩ক+ক=৪৮০+১২০০</a:t>
            </a:r>
            <a:r>
              <a:rPr lang="bn-IN" dirty="0" smtClean="0"/>
              <a:t> </a:t>
            </a:r>
            <a:endParaRPr lang="en-US" dirty="0"/>
          </a:p>
        </p:txBody>
      </p:sp>
      <p:sp>
        <p:nvSpPr>
          <p:cNvPr id="10" name="TextBox 9"/>
          <p:cNvSpPr txBox="1"/>
          <p:nvPr/>
        </p:nvSpPr>
        <p:spPr>
          <a:xfrm>
            <a:off x="533400" y="4953000"/>
            <a:ext cx="3886200" cy="461665"/>
          </a:xfrm>
          <a:prstGeom prst="rect">
            <a:avLst/>
          </a:prstGeom>
          <a:noFill/>
        </p:spPr>
        <p:txBody>
          <a:bodyPr wrap="square" rtlCol="0">
            <a:spAutoFit/>
          </a:bodyPr>
          <a:lstStyle/>
          <a:p>
            <a:r>
              <a:rPr lang="bn-IN" sz="2400" dirty="0" smtClean="0"/>
              <a:t>বা,৪ক=১৬৮০</a:t>
            </a:r>
            <a:r>
              <a:rPr lang="bn-IN" dirty="0" smtClean="0"/>
              <a:t> </a:t>
            </a:r>
            <a:endParaRPr lang="en-US" dirty="0"/>
          </a:p>
        </p:txBody>
      </p:sp>
      <p:sp>
        <p:nvSpPr>
          <p:cNvPr id="12" name="TextBox 11"/>
          <p:cNvSpPr txBox="1"/>
          <p:nvPr/>
        </p:nvSpPr>
        <p:spPr>
          <a:xfrm>
            <a:off x="533400" y="5334000"/>
            <a:ext cx="2286000" cy="461665"/>
          </a:xfrm>
          <a:prstGeom prst="rect">
            <a:avLst/>
          </a:prstGeom>
          <a:noFill/>
        </p:spPr>
        <p:txBody>
          <a:bodyPr wrap="square" rtlCol="0">
            <a:spAutoFit/>
          </a:bodyPr>
          <a:lstStyle/>
          <a:p>
            <a:r>
              <a:rPr lang="bn-IN" sz="2400" dirty="0" smtClean="0"/>
              <a:t>বা,ক=১৬৮০/৪</a:t>
            </a:r>
            <a:r>
              <a:rPr lang="bn-IN" dirty="0" smtClean="0"/>
              <a:t> </a:t>
            </a:r>
            <a:endParaRPr lang="en-US" dirty="0"/>
          </a:p>
        </p:txBody>
      </p:sp>
      <p:sp>
        <p:nvSpPr>
          <p:cNvPr id="13" name="TextBox 12"/>
          <p:cNvSpPr txBox="1"/>
          <p:nvPr/>
        </p:nvSpPr>
        <p:spPr>
          <a:xfrm>
            <a:off x="533400" y="5710535"/>
            <a:ext cx="1905000" cy="461665"/>
          </a:xfrm>
          <a:prstGeom prst="rect">
            <a:avLst/>
          </a:prstGeom>
          <a:noFill/>
        </p:spPr>
        <p:txBody>
          <a:bodyPr wrap="square" rtlCol="0">
            <a:spAutoFit/>
          </a:bodyPr>
          <a:lstStyle/>
          <a:p>
            <a:r>
              <a:rPr lang="bn-IN" sz="2400" dirty="0" smtClean="0"/>
              <a:t>বা,ক=৪২০</a:t>
            </a:r>
            <a:r>
              <a:rPr lang="bn-IN" dirty="0" smtClean="0"/>
              <a:t> </a:t>
            </a:r>
            <a:endParaRPr lang="en-US" dirty="0"/>
          </a:p>
        </p:txBody>
      </p:sp>
      <p:sp>
        <p:nvSpPr>
          <p:cNvPr id="14" name="TextBox 13"/>
          <p:cNvSpPr txBox="1"/>
          <p:nvPr/>
        </p:nvSpPr>
        <p:spPr>
          <a:xfrm>
            <a:off x="533400" y="6096000"/>
            <a:ext cx="6324600" cy="523220"/>
          </a:xfrm>
          <a:prstGeom prst="rect">
            <a:avLst/>
          </a:prstGeom>
          <a:solidFill>
            <a:srgbClr val="00B050"/>
          </a:solidFill>
        </p:spPr>
        <p:txBody>
          <a:bodyPr wrap="square" rtlCol="0">
            <a:spAutoFit/>
          </a:bodyPr>
          <a:lstStyle/>
          <a:p>
            <a:r>
              <a:rPr lang="bn-IN" sz="2800" dirty="0" smtClean="0"/>
              <a:t>অতত্রব,দ্রব্যটির ক্রয় মূল্য ৪২০ টাকা।  </a:t>
            </a:r>
            <a:endParaRPr lang="en-US" sz="28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3"/>
                                        </p:tgtEl>
                                        <p:attrNameLst>
                                          <p:attrName>style.visibility</p:attrName>
                                        </p:attrNameLst>
                                      </p:cBhvr>
                                      <p:to>
                                        <p:strVal val="visible"/>
                                      </p:to>
                                    </p:set>
                                    <p:anim calcmode="lin" valueType="num">
                                      <p:cBhvr additive="base">
                                        <p:cTn id="67" dur="500" fill="hold"/>
                                        <p:tgtEl>
                                          <p:spTgt spid="13"/>
                                        </p:tgtEl>
                                        <p:attrNameLst>
                                          <p:attrName>ppt_x</p:attrName>
                                        </p:attrNameLst>
                                      </p:cBhvr>
                                      <p:tavLst>
                                        <p:tav tm="0">
                                          <p:val>
                                            <p:strVal val="#ppt_x"/>
                                          </p:val>
                                        </p:tav>
                                        <p:tav tm="100000">
                                          <p:val>
                                            <p:strVal val="#ppt_x"/>
                                          </p:val>
                                        </p:tav>
                                      </p:tavLst>
                                    </p:anim>
                                    <p:anim calcmode="lin" valueType="num">
                                      <p:cBhvr additive="base">
                                        <p:cTn id="6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6" grpId="0"/>
      <p:bldP spid="8" grpId="0"/>
      <p:bldP spid="9" grpId="0"/>
      <p:bldP spid="10" grpId="0"/>
      <p:bldP spid="12" grpId="0"/>
      <p:bldP spid="13" grpId="0"/>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7696200" cy="830997"/>
          </a:xfrm>
          <a:prstGeom prst="rect">
            <a:avLst/>
          </a:prstGeom>
          <a:solidFill>
            <a:srgbClr val="92D050"/>
          </a:solidFill>
        </p:spPr>
        <p:txBody>
          <a:bodyPr wrap="square" rtlCol="0">
            <a:spAutoFit/>
          </a:bodyPr>
          <a:lstStyle/>
          <a:p>
            <a:r>
              <a:rPr lang="bn-IN" sz="2400" b="1" dirty="0" smtClean="0"/>
              <a:t>একজন কমলাবিক্রেতা প্রতিশত কমলা ১০০০ টাকায় কিনে ১২০০ টাকায় বিক্রয় করলেন। তার কত লাভ হলো?</a:t>
            </a:r>
            <a:endParaRPr lang="en-US" sz="2400" b="1" dirty="0"/>
          </a:p>
        </p:txBody>
      </p:sp>
      <p:sp>
        <p:nvSpPr>
          <p:cNvPr id="3" name="TextBox 2"/>
          <p:cNvSpPr txBox="1"/>
          <p:nvPr/>
        </p:nvSpPr>
        <p:spPr>
          <a:xfrm>
            <a:off x="533400" y="1752600"/>
            <a:ext cx="7543800" cy="4524315"/>
          </a:xfrm>
          <a:prstGeom prst="rect">
            <a:avLst/>
          </a:prstGeom>
          <a:noFill/>
        </p:spPr>
        <p:txBody>
          <a:bodyPr wrap="square" rtlCol="0">
            <a:spAutoFit/>
          </a:bodyPr>
          <a:lstStyle/>
          <a:p>
            <a:r>
              <a:rPr lang="bn-IN" sz="3200" b="1" dirty="0" smtClean="0"/>
              <a:t>সমাধানঃ </a:t>
            </a:r>
          </a:p>
          <a:p>
            <a:r>
              <a:rPr lang="bn-IN" sz="3200" b="1" dirty="0" smtClean="0"/>
              <a:t>১০০টি কমলার ক্রয়মূল্য ১০০০টাকা </a:t>
            </a:r>
          </a:p>
          <a:p>
            <a:r>
              <a:rPr lang="bn-IN" sz="3200" b="1" dirty="0" smtClean="0"/>
              <a:t>এবং ১০০টি</a:t>
            </a:r>
            <a:r>
              <a:rPr lang="en-US" sz="3200" b="1" dirty="0" smtClean="0"/>
              <a:t> </a:t>
            </a:r>
            <a:r>
              <a:rPr lang="bn-IN" sz="3200" b="1" dirty="0" smtClean="0"/>
              <a:t>কমলার বিক্রয়মূল্য ১২০০টাকা</a:t>
            </a:r>
          </a:p>
          <a:p>
            <a:r>
              <a:rPr lang="bn-IN" sz="3200" b="1" dirty="0" smtClean="0"/>
              <a:t>এখানে,ক্রয়মূল্যের চেয়ে বিক্রয়মূল্য বেশি হওয়ায় লাভ হয়েছে। </a:t>
            </a:r>
          </a:p>
          <a:p>
            <a:r>
              <a:rPr lang="bn-IN" sz="3200" b="1" dirty="0" smtClean="0"/>
              <a:t>অর্থাৎ, লাভ= বিত্রয়মূল্য-ক্রয়মূল্য </a:t>
            </a:r>
          </a:p>
          <a:p>
            <a:r>
              <a:rPr lang="bn-IN" sz="3200" b="1" dirty="0" smtClean="0"/>
              <a:t>       = ১২০০ টাকা-১০০০টাকা </a:t>
            </a:r>
          </a:p>
          <a:p>
            <a:r>
              <a:rPr lang="bn-IN" sz="3200" b="1" dirty="0" smtClean="0"/>
              <a:t>       =২০০ টাকা </a:t>
            </a:r>
          </a:p>
          <a:p>
            <a:r>
              <a:rPr lang="bn-IN" sz="3200" b="1" dirty="0" smtClean="0">
                <a:solidFill>
                  <a:srgbClr val="00B050"/>
                </a:solidFill>
              </a:rPr>
              <a:t>নির্ণেয় লাভ ২০০টাকা।  </a:t>
            </a:r>
            <a:endParaRPr lang="en-US" sz="32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429</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FAZOR</cp:lastModifiedBy>
  <cp:revision>26</cp:revision>
  <dcterms:created xsi:type="dcterms:W3CDTF">2006-08-16T00:00:00Z</dcterms:created>
  <dcterms:modified xsi:type="dcterms:W3CDTF">2021-07-13T04:21:49Z</dcterms:modified>
</cp:coreProperties>
</file>