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8" r:id="rId3"/>
    <p:sldId id="283" r:id="rId4"/>
    <p:sldId id="295" r:id="rId5"/>
    <p:sldId id="260" r:id="rId6"/>
    <p:sldId id="261" r:id="rId7"/>
    <p:sldId id="262" r:id="rId8"/>
    <p:sldId id="263" r:id="rId9"/>
    <p:sldId id="264" r:id="rId10"/>
    <p:sldId id="265" r:id="rId11"/>
    <p:sldId id="298" r:id="rId12"/>
    <p:sldId id="292" r:id="rId13"/>
    <p:sldId id="299" r:id="rId14"/>
    <p:sldId id="293" r:id="rId15"/>
    <p:sldId id="300" r:id="rId16"/>
    <p:sldId id="297" r:id="rId17"/>
    <p:sldId id="266" r:id="rId18"/>
    <p:sldId id="267" r:id="rId19"/>
    <p:sldId id="268" r:id="rId20"/>
    <p:sldId id="26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2D4"/>
    <a:srgbClr val="F703E6"/>
    <a:srgbClr val="66FFFF"/>
    <a:srgbClr val="FA12E9"/>
    <a:srgbClr val="FF3399"/>
    <a:srgbClr val="00D228"/>
    <a:srgbClr val="01F507"/>
    <a:srgbClr val="FC3210"/>
    <a:srgbClr val="02D807"/>
    <a:srgbClr val="02C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9356-9465-400F-A590-AD190CF05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484F-EACF-4D6D-BC50-09FD48EB5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484F-EACF-4D6D-BC50-09FD48EB56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4572000"/>
            <a:ext cx="2565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0400" y="25400"/>
            <a:ext cx="25654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908" y="-523876"/>
            <a:ext cx="1924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5975" y="4333875"/>
            <a:ext cx="1924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07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-762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9600" b="1" dirty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9600" b="1" dirty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426" y="231654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9600" b="1" dirty="0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A12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b="1" dirty="0">
              <a:solidFill>
                <a:srgbClr val="66FFFF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4122181" y="4818049"/>
            <a:ext cx="1981199" cy="1956516"/>
          </a:xfrm>
          <a:prstGeom prst="star6">
            <a:avLst/>
          </a:prstGeom>
          <a:solidFill>
            <a:srgbClr val="66FF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1941363" y="4733360"/>
            <a:ext cx="2104617" cy="2124639"/>
          </a:xfrm>
          <a:prstGeom prst="star6">
            <a:avLst/>
          </a:prstGeom>
          <a:solidFill>
            <a:srgbClr val="66FF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0"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1500" b="1" dirty="0">
              <a:ln w="0"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160780" y="4800600"/>
            <a:ext cx="2133600" cy="1936712"/>
          </a:xfrm>
          <a:prstGeom prst="star6">
            <a:avLst/>
          </a:prstGeom>
          <a:solidFill>
            <a:srgbClr val="66FF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167126" y="4733361"/>
            <a:ext cx="1981200" cy="2057400"/>
          </a:xfrm>
          <a:prstGeom prst="star6">
            <a:avLst/>
          </a:prstGeom>
          <a:solidFill>
            <a:srgbClr val="66FF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1B02D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dirty="0">
              <a:ln w="0"/>
              <a:solidFill>
                <a:srgbClr val="1B02D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00200" y="1066800"/>
            <a:ext cx="99527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সহমর্মিতার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সুখে-দুঃখে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সহমর্মিতার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অনুভূতিই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ভিত্তিকে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-495299" y="2705100"/>
            <a:ext cx="31241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সহমর্মিতাঃ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08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398925"/>
            <a:ext cx="9677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 rot="16200000">
            <a:off x="-495300" y="2705100"/>
            <a:ext cx="31241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8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শৃঙ্খলাবোধঃ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385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0"/>
            <a:ext cx="9601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ounded Rectangle 3"/>
          <p:cNvSpPr/>
          <p:nvPr/>
        </p:nvSpPr>
        <p:spPr>
          <a:xfrm rot="16200000">
            <a:off x="-495301" y="2815714"/>
            <a:ext cx="342900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4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আইনের শাসনঃ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39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2036" y="1187244"/>
            <a:ext cx="9525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শিক্ষাব্যবস্থা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শ্রমনীতি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ounded Rectangle 2"/>
          <p:cNvSpPr/>
          <p:nvPr/>
        </p:nvSpPr>
        <p:spPr>
          <a:xfrm rot="16200000">
            <a:off x="-1060659" y="2503540"/>
            <a:ext cx="4461389" cy="1219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4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নাগরিক সচেতনতা ও কর্তব্যবোধঃ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212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00200"/>
            <a:ext cx="9601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দলগুলোর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অধিকারকে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নেতা-কর্মীকে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উদ্ধুদ্ধ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ounded Rectangle 4"/>
          <p:cNvSpPr/>
          <p:nvPr/>
        </p:nvSpPr>
        <p:spPr>
          <a:xfrm rot="16200000">
            <a:off x="-876300" y="2383096"/>
            <a:ext cx="4461389" cy="1219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4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রাজনৈতিক দলগুলোর পারস্পরিক শ্রদ্ধাবোধঃ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0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9372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প্রতিনিধিত্বমূলক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রায়কে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জয়-পরাজয়কে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সংখ্যালঘিষ্ঠ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মতামতকে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 rot="16200000">
            <a:off x="-1122106" y="2628902"/>
            <a:ext cx="4953001" cy="1219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4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জনগণের রায় বা নির্বাচনি ফলাফলকে মেনে নেয়াঃ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573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677412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দায়িত্বশীল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জবাবদিহিমূলক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atin typeface="NikoshBAN" pitchFamily="2" charset="0"/>
                <a:cs typeface="NikoshBAN" pitchFamily="2" charset="0"/>
              </a:rPr>
              <a:t>দুর্নীতিমুক্ত</a:t>
            </a:r>
            <a:r>
              <a:rPr lang="en-US" sz="4800" b="1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 rot="16200000">
            <a:off x="-1122106" y="2628902"/>
            <a:ext cx="4953001" cy="1219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44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দায়িত্বশীলতা, জবাবদিহিতা ও স্বচ্ছতাঃ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1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Alternate Process 25"/>
          <p:cNvSpPr/>
          <p:nvPr/>
        </p:nvSpPr>
        <p:spPr>
          <a:xfrm>
            <a:off x="1752600" y="5486400"/>
            <a:ext cx="8534400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56259"/>
            <a:ext cx="6781800" cy="394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3352800" y="176760"/>
            <a:ext cx="4648200" cy="86419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905000" y="5613691"/>
            <a:ext cx="8229600" cy="782015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8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8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পয়েন্টসমূহ</a:t>
            </a:r>
            <a:r>
              <a:rPr lang="en-US" sz="48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solidFill>
                <a:srgbClr val="1B02D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9715899" cy="464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657600" y="152400"/>
            <a:ext cx="4648200" cy="838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57600" y="342246"/>
            <a:ext cx="4076700" cy="11055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EE1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407" y="2209800"/>
            <a:ext cx="11355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1B0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914400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2286000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3657600"/>
            <a:ext cx="963682" cy="145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7" y="5105401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0" y="931378"/>
            <a:ext cx="5024560" cy="4936022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6759522" y="931378"/>
            <a:ext cx="5051478" cy="4936022"/>
          </a:xfrm>
          <a:prstGeom prst="ellipse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36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3600" b="1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3429000" y="76200"/>
            <a:ext cx="5358885" cy="645067"/>
          </a:xfrm>
          <a:prstGeom prst="flowChartPreparation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4485" y="5083811"/>
            <a:ext cx="10364594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26671"/>
            <a:ext cx="7329054" cy="459832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474566">
            <a:off x="8938353" y="901470"/>
            <a:ext cx="3477680" cy="8360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19095705">
            <a:off x="-294076" y="994341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5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209800"/>
            <a:ext cx="6858000" cy="464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57200"/>
            <a:ext cx="8915400" cy="5181600"/>
          </a:xfrm>
          <a:prstGeom prst="rect">
            <a:avLst/>
          </a:prstGeom>
          <a:ln w="76200">
            <a:noFill/>
            <a:prstDash val="sysDot"/>
          </a:ln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800" dirty="0">
                <a:ln w="28575">
                  <a:solidFill>
                    <a:srgbClr val="FF0000"/>
                  </a:solidFill>
                </a:ln>
                <a:solidFill>
                  <a:srgbClr val="1B02D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</a:t>
            </a:r>
            <a:endParaRPr lang="en-US" sz="8800" dirty="0">
              <a:ln w="28575">
                <a:solidFill>
                  <a:srgbClr val="FF0000"/>
                </a:solidFill>
              </a:ln>
              <a:solidFill>
                <a:srgbClr val="1B02D4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114931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৩য়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229100" y="152400"/>
            <a:ext cx="3581400" cy="1005347"/>
          </a:xfrm>
          <a:prstGeom prst="wave">
            <a:avLst/>
          </a:prstGeom>
          <a:solidFill>
            <a:srgbClr val="FFFF00"/>
          </a:solidFill>
          <a:ln w="57150">
            <a:solidFill>
              <a:srgbClr val="F70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7800"/>
            <a:ext cx="5181600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6" y="1447800"/>
            <a:ext cx="55022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78" y="3090952"/>
            <a:ext cx="119204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13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13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9348" y="1184638"/>
            <a:ext cx="11437257" cy="14514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bn-BD" sz="4800" b="1" dirty="0" smtClean="0">
                <a:ln/>
                <a:solidFill>
                  <a:srgbClr val="02CA1A"/>
                </a:solidFill>
                <a:latin typeface="NikoshBAN" pitchFamily="2" charset="0"/>
                <a:cs typeface="NikoshBAN" pitchFamily="2" charset="0"/>
              </a:rPr>
              <a:t>আমাদের  আজকের পাঠ-- </a:t>
            </a:r>
            <a:endParaRPr lang="en-US" sz="4800" b="1" dirty="0">
              <a:ln/>
              <a:solidFill>
                <a:srgbClr val="02CA1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371600" y="1371600"/>
            <a:ext cx="8585202" cy="4089862"/>
          </a:xfrm>
          <a:prstGeom prst="frame">
            <a:avLst/>
          </a:prstGeom>
          <a:solidFill>
            <a:srgbClr val="FA12E9"/>
          </a:solidFill>
          <a:ln>
            <a:solidFill>
              <a:srgbClr val="02D807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১.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47965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চিন্তাভাবনা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কর্মকাণ্ডকে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09800" y="304800"/>
            <a:ext cx="7696200" cy="1143000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F70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72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7200" b="1" dirty="0">
              <a:solidFill>
                <a:srgbClr val="1B02D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114800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কর্মকাণ্ডকে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12655"/>
            <a:ext cx="10820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মানদণ্ড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আদর্শে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2057400"/>
            <a:ext cx="9829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মনোভাবকে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সহিষ্ণুতা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সুনাগরিকের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609600"/>
            <a:ext cx="10439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1B02D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-419099" y="3695700"/>
            <a:ext cx="31241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spc="-15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সহনশীলতাঃ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0528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76401" y="685800"/>
            <a:ext cx="99059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আত্মসংযম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সুনাগরিকের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স্বার্থকে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বিসর্জন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অনুপ্রেরণা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জোগায়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আত্মসংযম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নেতা-কর্মীদের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গঠনমূলক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গঠনমূলক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সংযম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 rot="16200000">
            <a:off x="-495300" y="2705100"/>
            <a:ext cx="31241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spc="-150" dirty="0" err="1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আত্মসংযমঃ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638</Words>
  <Application>Microsoft Office PowerPoint</Application>
  <PresentationFormat>Widescreen</PresentationFormat>
  <Paragraphs>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Hp</cp:lastModifiedBy>
  <cp:revision>302</cp:revision>
  <dcterms:created xsi:type="dcterms:W3CDTF">2015-05-30T02:56:30Z</dcterms:created>
  <dcterms:modified xsi:type="dcterms:W3CDTF">2021-07-13T06:52:15Z</dcterms:modified>
</cp:coreProperties>
</file>