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97" r:id="rId3"/>
    <p:sldId id="296" r:id="rId4"/>
    <p:sldId id="294" r:id="rId5"/>
    <p:sldId id="295" r:id="rId6"/>
    <p:sldId id="293" r:id="rId7"/>
    <p:sldId id="288" r:id="rId8"/>
    <p:sldId id="289" r:id="rId9"/>
    <p:sldId id="291" r:id="rId10"/>
    <p:sldId id="292" r:id="rId11"/>
    <p:sldId id="305" r:id="rId12"/>
    <p:sldId id="304" r:id="rId13"/>
    <p:sldId id="303" r:id="rId14"/>
    <p:sldId id="302" r:id="rId15"/>
    <p:sldId id="301" r:id="rId16"/>
    <p:sldId id="300" r:id="rId17"/>
    <p:sldId id="273" r:id="rId18"/>
    <p:sldId id="298" r:id="rId19"/>
    <p:sldId id="299" r:id="rId20"/>
    <p:sldId id="306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3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9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5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1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54" autoAdjust="0"/>
  </p:normalViewPr>
  <p:slideViewPr>
    <p:cSldViewPr>
      <p:cViewPr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5F03-576A-48DF-8B70-F7095BEDD7C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29F9-4C8C-4A27-8405-BC3338353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7" indent="0">
              <a:buNone/>
              <a:defRPr sz="1600" b="1"/>
            </a:lvl4pPr>
            <a:lvl5pPr marL="1828423" indent="0">
              <a:buNone/>
              <a:defRPr sz="1600" b="1"/>
            </a:lvl5pPr>
            <a:lvl6pPr marL="2285529" indent="0">
              <a:buNone/>
              <a:defRPr sz="1600" b="1"/>
            </a:lvl6pPr>
            <a:lvl7pPr marL="2742635" indent="0">
              <a:buNone/>
              <a:defRPr sz="1600" b="1"/>
            </a:lvl7pPr>
            <a:lvl8pPr marL="3199741" indent="0">
              <a:buNone/>
              <a:defRPr sz="1600" b="1"/>
            </a:lvl8pPr>
            <a:lvl9pPr marL="3656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17" indent="0">
              <a:buNone/>
              <a:defRPr sz="2000"/>
            </a:lvl4pPr>
            <a:lvl5pPr marL="1828423" indent="0">
              <a:buNone/>
              <a:defRPr sz="2000"/>
            </a:lvl5pPr>
            <a:lvl6pPr marL="2285529" indent="0">
              <a:buNone/>
              <a:defRPr sz="2000"/>
            </a:lvl6pPr>
            <a:lvl7pPr marL="2742635" indent="0">
              <a:buNone/>
              <a:defRPr sz="2000"/>
            </a:lvl7pPr>
            <a:lvl8pPr marL="3199741" indent="0">
              <a:buNone/>
              <a:defRPr sz="2000"/>
            </a:lvl8pPr>
            <a:lvl9pPr marL="36568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17" indent="0">
              <a:buNone/>
              <a:defRPr sz="900"/>
            </a:lvl4pPr>
            <a:lvl5pPr marL="1828423" indent="0">
              <a:buNone/>
              <a:defRPr sz="900"/>
            </a:lvl5pPr>
            <a:lvl6pPr marL="2285529" indent="0">
              <a:buNone/>
              <a:defRPr sz="900"/>
            </a:lvl6pPr>
            <a:lvl7pPr marL="2742635" indent="0">
              <a:buNone/>
              <a:defRPr sz="900"/>
            </a:lvl7pPr>
            <a:lvl8pPr marL="3199741" indent="0">
              <a:buNone/>
              <a:defRPr sz="900"/>
            </a:lvl8pPr>
            <a:lvl9pPr marL="3656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D81-5570-4506-9F8C-E291B76E5DB1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FE16-E694-4FF3-B696-040863E3B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7" indent="-285691" algn="l" defTabSz="9142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0" indent="-228553" algn="l" defTabSz="9142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6" indent="-228553" algn="l" defTabSz="9142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2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8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4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0" indent="-228553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3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9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5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1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67" y="-29955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0034" y="260648"/>
            <a:ext cx="8286808" cy="2646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1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7" y="3068960"/>
            <a:ext cx="6287692" cy="35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1"/>
            <a:ext cx="8072494" cy="5847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ডেবিট  ক্রেডিট নির্ণয়ের পদ্ধতি  নিচে দেখানো হলো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9632" y="1500174"/>
            <a:ext cx="2214578" cy="7858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সম্পদ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632" y="2472636"/>
            <a:ext cx="2214578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9632" y="3465100"/>
            <a:ext cx="2214578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মালিকানা স্বত্ব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2" y="4446192"/>
            <a:ext cx="2214578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59632" y="5539893"/>
            <a:ext cx="2214578" cy="78581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6380" y="1475967"/>
            <a:ext cx="2857520" cy="7858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7818" y="5539893"/>
            <a:ext cx="2786082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----ডেবিট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হ্রাস-----ক্রেডিট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793" y="2428869"/>
            <a:ext cx="2857520" cy="7858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9444" y="3471322"/>
            <a:ext cx="2857520" cy="785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793" y="4429132"/>
            <a:ext cx="2857520" cy="7858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বৃদ্ধি  ----ক্রেডিট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হ্রাস-----ডেবিট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30672" y="189308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30672" y="2865545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30672" y="3856421"/>
            <a:ext cx="10001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30672" y="4794174"/>
            <a:ext cx="10001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51920" y="5910432"/>
            <a:ext cx="1078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88640"/>
            <a:ext cx="8176422" cy="309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472" y="4143380"/>
            <a:ext cx="8072494" cy="255452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 লেনদেনের কমপক্ষে দুটি পক্ষ থাকে ।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গ্রহনকারী ডেবিট এবং সুবিদা প্রদানকারী ক্রেডিট হবে । 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 লে্নদেনের ডেবিট টাকা ও ক্রেডিট টাকা সমান হবে 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সুবিদা গ্রহনকারী গ্রহীতা এবং সুবিদা প্রদানকারী দাতা।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পক্ষ ও ক্রেডিট পক্ষের যোগফল সর্বদা সমান হবে।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226095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54481"/>
              </p:ext>
            </p:extLst>
          </p:nvPr>
        </p:nvGraphicFramePr>
        <p:xfrm>
          <a:off x="215514" y="2852936"/>
          <a:ext cx="8712970" cy="350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4"/>
                <a:gridCol w="2904323"/>
                <a:gridCol w="2904323"/>
              </a:tblGrid>
              <a:tr h="859945">
                <a:tc rowSpan="2">
                  <a:txBody>
                    <a:bodyPr/>
                    <a:lstStyle/>
                    <a:p>
                      <a:r>
                        <a:rPr lang="bn-IN" sz="28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নগদে আসবাবপত্র ক্রয় ।</a:t>
                      </a:r>
                      <a:endParaRPr lang="bn-IN" sz="2800" b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 ---------ডেবিট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823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নগদান হিসাব-------ক্রেডিট 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82340">
                <a:tc rowSpan="2"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যন্ত্রপাতি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bn-IN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ক্রয়। </a:t>
                      </a:r>
                      <a:endParaRPr lang="en-US" sz="36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নগদান হিসাব-------ক্রেডিট 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823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যন্ত্রপাতি হিসাব  ------ডেবিট 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600" baseline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1840" y="197589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92103"/>
              </p:ext>
            </p:extLst>
          </p:nvPr>
        </p:nvGraphicFramePr>
        <p:xfrm>
          <a:off x="35497" y="1196752"/>
          <a:ext cx="9108502" cy="5661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3324"/>
                <a:gridCol w="2987589"/>
                <a:gridCol w="2987589"/>
              </a:tblGrid>
              <a:tr h="1415312">
                <a:tc rowSpan="2"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ধারে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36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3600" b="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153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বিবিধ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15312">
                <a:tc rowSpan="2"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পাওনাদারকে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পরিশোধ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বিবিধ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ডেঃ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দায়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হ্রাস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4153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3848" y="47667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77808"/>
              </p:ext>
            </p:extLst>
          </p:nvPr>
        </p:nvGraphicFramePr>
        <p:xfrm>
          <a:off x="179512" y="1628800"/>
          <a:ext cx="8712969" cy="486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734"/>
                <a:gridCol w="2916734"/>
                <a:gridCol w="2879501"/>
              </a:tblGrid>
              <a:tr h="1428019">
                <a:tc rowSpan="2"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মালিক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আনয়ন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32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হিসাব-ডেঃ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2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441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মুলধন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44173">
                <a:tc rowSpan="2">
                  <a:txBody>
                    <a:bodyPr/>
                    <a:lstStyle/>
                    <a:p>
                      <a:pPr marL="0" marR="0" lvl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মালিক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কর্তৃক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নগদ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অর্থ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উত্তোলন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1441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-  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73760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804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4041"/>
              </p:ext>
            </p:extLst>
          </p:nvPr>
        </p:nvGraphicFramePr>
        <p:xfrm>
          <a:off x="179511" y="1174106"/>
          <a:ext cx="8462421" cy="5419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807"/>
                <a:gridCol w="3587906"/>
                <a:gridCol w="2053708"/>
              </a:tblGrid>
              <a:tr h="1521203">
                <a:tc rowSpan="2">
                  <a:txBody>
                    <a:bodyPr/>
                    <a:lstStyle/>
                    <a:p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36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গেলো</a:t>
                      </a:r>
                      <a:r>
                        <a:rPr lang="en-US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36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হিসাব-ডেঃ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99497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99497">
                <a:tc rowSpan="2"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6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আসলো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হিঃ-ডেঃ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2994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বিবিধ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হিঃ-ক্রেঃ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219625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8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60188"/>
              </p:ext>
            </p:extLst>
          </p:nvPr>
        </p:nvGraphicFramePr>
        <p:xfrm>
          <a:off x="502068" y="1412776"/>
          <a:ext cx="8139864" cy="518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88"/>
                <a:gridCol w="3516884"/>
                <a:gridCol w="1909692"/>
              </a:tblGrid>
              <a:tr h="1454213">
                <a:tc rowSpan="2"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কর্মচারীর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দেওয়া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200" b="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="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422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42270">
                <a:tc rowSpan="2"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ফেরত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দেওয়া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হলো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বিবিধ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হিঃ-ডেঃ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2422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ফেরত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-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3824" y="18863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48" y="500042"/>
            <a:ext cx="4143404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71481"/>
            <a:ext cx="428628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নগদে আসবাবপত্র ক্রয়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2714621"/>
            <a:ext cx="4429156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 ক্রয়।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987384"/>
            <a:ext cx="428628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 টাকা জমা দান ।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214423"/>
            <a:ext cx="4143404" cy="107720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আসবাবপত্র ---------ডেবিট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নগদান হিসাব-------ক্রেডিট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3286125"/>
            <a:ext cx="4143404" cy="107720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 হিসাব  ------ডেবিট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নগদান হিসাব-------ক্রেডিট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72141"/>
            <a:ext cx="4143404" cy="107720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হিসাব---------ডেবিট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নগদান হিসাব-------ক্রেডিট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12,602,943 Furniture Stock Photos, Pictures &amp;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2" y="702849"/>
            <a:ext cx="3618199" cy="17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dustry Overview: Machin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5" y="2723761"/>
            <a:ext cx="3618199" cy="19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orter business hours suggested for bank branches in West Bengal - The  Economic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1312"/>
            <a:ext cx="3618199" cy="18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1386" y="5651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642919"/>
            <a:ext cx="4214842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 টাকা ব্যাংকে জমাদান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857760"/>
            <a:ext cx="4429156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 থেকে নগদ অর্থ উত্তোলন 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357299"/>
            <a:ext cx="4071966" cy="95408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হিসাব ---------ডেবিট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নগদান হিসাব------ ক্রেডিট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5643579"/>
            <a:ext cx="4071966" cy="95408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নগদান হিসাব ---------ডেবিট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ব্যাংক হিসাব------ ক্রেডিট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708920"/>
            <a:ext cx="4429156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অফিসের প্রয়োজনে কম্পিউটার ক্রয় 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3351862"/>
            <a:ext cx="4286280" cy="95408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 সরঞ্জাম হিসাব-------- ডেবিট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নগদান হিসাব ----------ক্রেডিট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8" descr="Shorter business hours suggested for bank branches in West Bengal - The  Economic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5" y="4857760"/>
            <a:ext cx="3858660" cy="19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horter business hours suggested for bank branches in West Bengal - The  Economic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7" y="354914"/>
            <a:ext cx="3761076" cy="19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much does a computer cost - javat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4" y="2558212"/>
            <a:ext cx="3986863" cy="18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" y="-99392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83768" y="908720"/>
            <a:ext cx="4429156" cy="321471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5856" y="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16" y="436510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২।ব্যাংকে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৭,০০০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৩।কর্মচারীদের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৪।ক্রয়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৩,০০০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399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924944"/>
            <a:ext cx="7488832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শ্রেনি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: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নবম </a:t>
            </a:r>
          </a:p>
          <a:p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(৬ষ্ট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: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1৪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21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:</a:t>
            </a:r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মিনিট।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83671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164" y="5483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4765" y="4303455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জনতা ব্যাংকে হিসাব খোলা হলো।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বাবুলকে চেক প্রদান । 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ব্যবসায়ের জন্য কম্পিউটার ক্রয় ।</a:t>
            </a:r>
          </a:p>
          <a:p>
            <a:pPr>
              <a:buFont typeface="Wingdings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নগদে পন্য ক্রয় করা হলো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স্বল্প খরচে আধুনিক মানসম্মত বাড়ির ডিজাইন করা হয় - Onabil Song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046251"/>
            <a:ext cx="5683460" cy="32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637" y="5483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209" y="-99392"/>
            <a:ext cx="9324528" cy="69573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260648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কদম ফুলের দি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9" y="1569809"/>
            <a:ext cx="8561112" cy="48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2" y="-67723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10942"/>
            <a:ext cx="476855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895" y="1905276"/>
            <a:ext cx="4569429" cy="31700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দিবস চন্দ্র সিংহ</a:t>
            </a:r>
          </a:p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কোটচাঁদপুর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4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4908"/>
            <a:ext cx="3640689" cy="36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7633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খুলেছে ব্যাংক, লেনদেন আড়াইটা পর্যন্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476507"/>
            <a:ext cx="4166956" cy="37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১৩ এপ্রিল ৩টা পর্যন্ত ব্যাংক খোলা থাকব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166957" cy="3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84783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6064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13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ডেবিট-ক্রেডিট নির্ণয় | 516259 | কালের কণ্ঠ | kalerk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5" y="1772816"/>
            <a:ext cx="7620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325" y="260648"/>
            <a:ext cx="761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ফলাফলঃ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26" y="548680"/>
            <a:ext cx="8215369" cy="9233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বিষয় হবে 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717032"/>
            <a:ext cx="8208911" cy="120031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bn-IN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Journal ) </a:t>
            </a:r>
            <a:endParaRPr lang="en-US" sz="7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81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7495" y="836712"/>
            <a:ext cx="2906527" cy="923312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bn-IN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শিখনফল--- 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1043608" y="2132856"/>
            <a:ext cx="7704856" cy="66247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লিখন হিসেবে জাবেদা  কি তা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1151620" y="4581127"/>
            <a:ext cx="6840760" cy="1322347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ডেবিট  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ও  ক্রেডিট  নির্ণয়  করতে  পারবে । </a:t>
            </a:r>
            <a:endParaRPr lang="en-US" sz="4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138154" y="3351352"/>
            <a:ext cx="7322277" cy="97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জাবেদার শ্রেণিবি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kern="1200" dirty="0" smtClean="0">
                <a:latin typeface="NikoshBAN" pitchFamily="2" charset="0"/>
                <a:cs typeface="NikoshBAN" pitchFamily="2" charset="0"/>
              </a:rPr>
              <a:t>করতে পারবে । 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7521" y="620688"/>
            <a:ext cx="2928958" cy="335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349937"/>
            <a:ext cx="8064896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ব্যবসায়িক লেনদেন সমূহ সংঘটিত হওয়ার পর তারিখের ক্রম অনুযায়ী ডেবিট ও ক্রেডিট পক্ষ বিশ্লেষণ করে সংক্ষিপ্ত ব্যাখ্যাসহ যে বইয়ে সর্ব প্রথম লিপিবদ্ধ করা হয়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জাবেদা বলা হয় । 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624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778" y="168905"/>
            <a:ext cx="3357586" cy="7078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জাবেদার শ্রেণিবিভাগ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9478" y="908720"/>
            <a:ext cx="2000264" cy="461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7908" y="1837414"/>
            <a:ext cx="4143404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574090" y="244463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73562" y="230176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8370" y="3051860"/>
            <a:ext cx="1643074" cy="4616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 জাবেদা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837546"/>
            <a:ext cx="1859098" cy="4616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60042" y="4302025"/>
            <a:ext cx="3785420" cy="7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3562" y="3873397"/>
            <a:ext cx="78581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66470" y="426630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52354" y="2408918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52354" y="3051860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2354" y="3837678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23792" y="4623496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23792" y="5409314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52354" y="6123694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8172" y="5195000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নগদ প্রাপ্তি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8172" y="4337744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5824" y="3435327"/>
            <a:ext cx="1571636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সমন্বয়  জাবেদা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4386" y="2539653"/>
            <a:ext cx="1785950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সংশোধনী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7262" y="4364021"/>
            <a:ext cx="1428760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সমাপনী 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7262" y="5195000"/>
            <a:ext cx="1428760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ম্ভিক  জাবেদা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734" y="5909380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 প্রদান  জাবেদা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8172" y="3623365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ক্রয় ফেরত 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6734" y="2908985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 জাবেদা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6734" y="2266043"/>
            <a:ext cx="2143140" cy="46164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ক্রয়  জাবেদা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4931280" y="4302025"/>
            <a:ext cx="278608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824122" y="3837678"/>
            <a:ext cx="71438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81312" y="419486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</p:cNvCxnSpPr>
          <p:nvPr/>
        </p:nvCxnSpPr>
        <p:spPr>
          <a:xfrm rot="5400000">
            <a:off x="2875294" y="1603893"/>
            <a:ext cx="467843" cy="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95758" y="5623628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24320" y="4694934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324320" y="3766240"/>
            <a:ext cx="57150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24320" y="2908984"/>
            <a:ext cx="50006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580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AC</cp:lastModifiedBy>
  <cp:revision>211</cp:revision>
  <dcterms:created xsi:type="dcterms:W3CDTF">2016-10-03T10:03:39Z</dcterms:created>
  <dcterms:modified xsi:type="dcterms:W3CDTF">2021-07-13T18:26:26Z</dcterms:modified>
</cp:coreProperties>
</file>