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7" r:id="rId2"/>
    <p:sldId id="408" r:id="rId3"/>
    <p:sldId id="424" r:id="rId4"/>
    <p:sldId id="287" r:id="rId5"/>
    <p:sldId id="259" r:id="rId6"/>
    <p:sldId id="281" r:id="rId7"/>
    <p:sldId id="293" r:id="rId8"/>
    <p:sldId id="282" r:id="rId9"/>
    <p:sldId id="284" r:id="rId10"/>
    <p:sldId id="379" r:id="rId11"/>
    <p:sldId id="285" r:id="rId12"/>
    <p:sldId id="286" r:id="rId13"/>
    <p:sldId id="279" r:id="rId14"/>
    <p:sldId id="260" r:id="rId15"/>
    <p:sldId id="305" r:id="rId16"/>
    <p:sldId id="392" r:id="rId17"/>
    <p:sldId id="307" r:id="rId18"/>
    <p:sldId id="308" r:id="rId19"/>
  </p:sldIdLst>
  <p:sldSz cx="11430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9" d="100"/>
          <a:sy n="79" d="100"/>
        </p:scale>
        <p:origin x="869"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28750" y="1122363"/>
            <a:ext cx="8572500" cy="2387600"/>
          </a:xfrm>
        </p:spPr>
        <p:txBody>
          <a:bodyPr anchor="b"/>
          <a:lstStyle>
            <a:lvl1pPr algn="ctr">
              <a:defRPr sz="5625"/>
            </a:lvl1pPr>
          </a:lstStyle>
          <a:p>
            <a:r>
              <a:rPr lang="en-US"/>
              <a:t>Click to edit Master title style</a:t>
            </a:r>
            <a:endParaRPr lang="en-US" dirty="0"/>
          </a:p>
        </p:txBody>
      </p:sp>
      <p:sp>
        <p:nvSpPr>
          <p:cNvPr id="3" name="Subtitle 2"/>
          <p:cNvSpPr>
            <a:spLocks noGrp="1"/>
          </p:cNvSpPr>
          <p:nvPr>
            <p:ph type="subTitle" idx="1"/>
          </p:nvPr>
        </p:nvSpPr>
        <p:spPr>
          <a:xfrm>
            <a:off x="1428750" y="3602038"/>
            <a:ext cx="8572500" cy="1655762"/>
          </a:xfrm>
        </p:spPr>
        <p:txBody>
          <a:bodyPr/>
          <a:lstStyle>
            <a:lvl1pPr marL="0" indent="0" algn="ctr">
              <a:buNone/>
              <a:defRPr sz="2250"/>
            </a:lvl1pPr>
            <a:lvl2pPr marL="428625" indent="0" algn="ctr">
              <a:buNone/>
              <a:defRPr sz="1875"/>
            </a:lvl2pPr>
            <a:lvl3pPr marL="857250" indent="0" algn="ctr">
              <a:buNone/>
              <a:defRPr sz="1688"/>
            </a:lvl3pPr>
            <a:lvl4pPr marL="1285875" indent="0" algn="ctr">
              <a:buNone/>
              <a:defRPr sz="1500"/>
            </a:lvl4pPr>
            <a:lvl5pPr marL="1714500" indent="0" algn="ctr">
              <a:buNone/>
              <a:defRPr sz="1500"/>
            </a:lvl5pPr>
            <a:lvl6pPr marL="2143125" indent="0" algn="ctr">
              <a:buNone/>
              <a:defRPr sz="1500"/>
            </a:lvl6pPr>
            <a:lvl7pPr marL="2571750" indent="0" algn="ctr">
              <a:buNone/>
              <a:defRPr sz="1500"/>
            </a:lvl7pPr>
            <a:lvl8pPr marL="3000375" indent="0" algn="ctr">
              <a:buNone/>
              <a:defRPr sz="1500"/>
            </a:lvl8pPr>
            <a:lvl9pPr marL="34290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2E18E9-7F65-4996-956F-6249C959295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36694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E18E9-7F65-4996-956F-6249C959295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364366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79594" y="365125"/>
            <a:ext cx="2464594"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85813" y="365125"/>
            <a:ext cx="725090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E18E9-7F65-4996-956F-6249C959295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534418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102870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839165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6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00204"/>
            <a:ext cx="102870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71500" y="6356354"/>
            <a:ext cx="2667000" cy="365125"/>
          </a:xfrm>
          <a:prstGeom prst="rect">
            <a:avLst/>
          </a:prstGeom>
        </p:spPr>
        <p:txBody>
          <a:bodyPr/>
          <a:lstStyle/>
          <a:p>
            <a:fld id="{3472E1B2-DDA8-45FF-B585-E55DBCE72075}" type="datetimeFigureOut">
              <a:rPr lang="en-US" smtClean="0">
                <a:solidFill>
                  <a:prstClr val="black">
                    <a:tint val="75000"/>
                  </a:prstClr>
                </a:solidFill>
              </a:rPr>
              <a:pPr/>
              <a:t>7/13/2021</a:t>
            </a:fld>
            <a:endParaRPr lang="en-US">
              <a:solidFill>
                <a:prstClr val="black">
                  <a:tint val="75000"/>
                </a:prstClr>
              </a:solidFill>
            </a:endParaRPr>
          </a:p>
        </p:txBody>
      </p:sp>
      <p:sp>
        <p:nvSpPr>
          <p:cNvPr id="5" name="Footer Placeholder 4"/>
          <p:cNvSpPr>
            <a:spLocks noGrp="1"/>
          </p:cNvSpPr>
          <p:nvPr>
            <p:ph type="ftr" sz="quarter" idx="11"/>
          </p:nvPr>
        </p:nvSpPr>
        <p:spPr>
          <a:xfrm>
            <a:off x="869952" y="6454779"/>
            <a:ext cx="66548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8191500" y="6356354"/>
            <a:ext cx="2667000" cy="365125"/>
          </a:xfrm>
          <a:prstGeom prst="rect">
            <a:avLst/>
          </a:prstGeom>
        </p:spPr>
        <p:txBody>
          <a:bodyPr/>
          <a:lstStyle/>
          <a:p>
            <a:fld id="{6B95A01A-A73F-4F95-AFFF-402EEAD8A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9859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00204"/>
            <a:ext cx="102870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71500" y="6356354"/>
            <a:ext cx="2667000" cy="365125"/>
          </a:xfrm>
          <a:prstGeom prst="rect">
            <a:avLst/>
          </a:prstGeom>
        </p:spPr>
        <p:txBody>
          <a:bodyPr/>
          <a:lstStyle/>
          <a:p>
            <a:fld id="{3472E1B2-DDA8-45FF-B585-E55DBCE72075}" type="datetimeFigureOut">
              <a:rPr lang="en-US" smtClean="0">
                <a:solidFill>
                  <a:prstClr val="black">
                    <a:tint val="75000"/>
                  </a:prstClr>
                </a:solidFill>
              </a:rPr>
              <a:pPr/>
              <a:t>7/13/2021</a:t>
            </a:fld>
            <a:endParaRPr lang="en-US">
              <a:solidFill>
                <a:prstClr val="black">
                  <a:tint val="75000"/>
                </a:prstClr>
              </a:solidFill>
            </a:endParaRPr>
          </a:p>
        </p:txBody>
      </p:sp>
      <p:sp>
        <p:nvSpPr>
          <p:cNvPr id="5" name="Footer Placeholder 4"/>
          <p:cNvSpPr>
            <a:spLocks noGrp="1"/>
          </p:cNvSpPr>
          <p:nvPr>
            <p:ph type="ftr" sz="quarter" idx="11"/>
          </p:nvPr>
        </p:nvSpPr>
        <p:spPr>
          <a:xfrm>
            <a:off x="869952" y="6454779"/>
            <a:ext cx="66548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8191500" y="6356354"/>
            <a:ext cx="2667000" cy="365125"/>
          </a:xfrm>
          <a:prstGeom prst="rect">
            <a:avLst/>
          </a:prstGeom>
        </p:spPr>
        <p:txBody>
          <a:bodyPr/>
          <a:lstStyle/>
          <a:p>
            <a:fld id="{6B95A01A-A73F-4F95-AFFF-402EEAD8A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67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E18E9-7F65-4996-956F-6249C959295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3557397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859" y="1709739"/>
            <a:ext cx="9858375" cy="2852737"/>
          </a:xfrm>
        </p:spPr>
        <p:txBody>
          <a:bodyPr anchor="b"/>
          <a:lstStyle>
            <a:lvl1pPr>
              <a:defRPr sz="5625"/>
            </a:lvl1pPr>
          </a:lstStyle>
          <a:p>
            <a:r>
              <a:rPr lang="en-US"/>
              <a:t>Click to edit Master title style</a:t>
            </a:r>
            <a:endParaRPr lang="en-US" dirty="0"/>
          </a:p>
        </p:txBody>
      </p:sp>
      <p:sp>
        <p:nvSpPr>
          <p:cNvPr id="3" name="Text Placeholder 2"/>
          <p:cNvSpPr>
            <a:spLocks noGrp="1"/>
          </p:cNvSpPr>
          <p:nvPr>
            <p:ph type="body" idx="1"/>
          </p:nvPr>
        </p:nvSpPr>
        <p:spPr>
          <a:xfrm>
            <a:off x="779859" y="4589464"/>
            <a:ext cx="9858375" cy="1500187"/>
          </a:xfrm>
        </p:spPr>
        <p:txBody>
          <a:bodyPr/>
          <a:lstStyle>
            <a:lvl1pPr marL="0" indent="0">
              <a:buNone/>
              <a:defRPr sz="2250">
                <a:solidFill>
                  <a:schemeClr val="tx1">
                    <a:tint val="75000"/>
                  </a:schemeClr>
                </a:solidFill>
              </a:defRPr>
            </a:lvl1pPr>
            <a:lvl2pPr marL="428625" indent="0">
              <a:buNone/>
              <a:defRPr sz="1875">
                <a:solidFill>
                  <a:schemeClr val="tx1">
                    <a:tint val="75000"/>
                  </a:schemeClr>
                </a:solidFill>
              </a:defRPr>
            </a:lvl2pPr>
            <a:lvl3pPr marL="857250" indent="0">
              <a:buNone/>
              <a:defRPr sz="1688">
                <a:solidFill>
                  <a:schemeClr val="tx1">
                    <a:tint val="75000"/>
                  </a:schemeClr>
                </a:solidFill>
              </a:defRPr>
            </a:lvl3pPr>
            <a:lvl4pPr marL="1285875" indent="0">
              <a:buNone/>
              <a:defRPr sz="1500">
                <a:solidFill>
                  <a:schemeClr val="tx1">
                    <a:tint val="75000"/>
                  </a:schemeClr>
                </a:solidFill>
              </a:defRPr>
            </a:lvl4pPr>
            <a:lvl5pPr marL="1714500" indent="0">
              <a:buNone/>
              <a:defRPr sz="1500">
                <a:solidFill>
                  <a:schemeClr val="tx1">
                    <a:tint val="75000"/>
                  </a:schemeClr>
                </a:solidFill>
              </a:defRPr>
            </a:lvl5pPr>
            <a:lvl6pPr marL="2143125" indent="0">
              <a:buNone/>
              <a:defRPr sz="1500">
                <a:solidFill>
                  <a:schemeClr val="tx1">
                    <a:tint val="75000"/>
                  </a:schemeClr>
                </a:solidFill>
              </a:defRPr>
            </a:lvl6pPr>
            <a:lvl7pPr marL="2571750" indent="0">
              <a:buNone/>
              <a:defRPr sz="1500">
                <a:solidFill>
                  <a:schemeClr val="tx1">
                    <a:tint val="75000"/>
                  </a:schemeClr>
                </a:solidFill>
              </a:defRPr>
            </a:lvl7pPr>
            <a:lvl8pPr marL="3000375" indent="0">
              <a:buNone/>
              <a:defRPr sz="1500">
                <a:solidFill>
                  <a:schemeClr val="tx1">
                    <a:tint val="75000"/>
                  </a:schemeClr>
                </a:solidFill>
              </a:defRPr>
            </a:lvl8pPr>
            <a:lvl9pPr marL="3429000"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2E18E9-7F65-4996-956F-6249C959295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425296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85813" y="1825625"/>
            <a:ext cx="48577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86438" y="1825625"/>
            <a:ext cx="48577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2E18E9-7F65-4996-956F-6249C9592957}"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356903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87301" y="365126"/>
            <a:ext cx="985837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87302" y="1681163"/>
            <a:ext cx="4835425" cy="823912"/>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p:cNvSpPr>
            <a:spLocks noGrp="1"/>
          </p:cNvSpPr>
          <p:nvPr>
            <p:ph sz="half" idx="2"/>
          </p:nvPr>
        </p:nvSpPr>
        <p:spPr>
          <a:xfrm>
            <a:off x="787302" y="2505075"/>
            <a:ext cx="483542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786437" y="1681163"/>
            <a:ext cx="4859239" cy="823912"/>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p:cNvSpPr>
            <a:spLocks noGrp="1"/>
          </p:cNvSpPr>
          <p:nvPr>
            <p:ph sz="quarter" idx="4"/>
          </p:nvPr>
        </p:nvSpPr>
        <p:spPr>
          <a:xfrm>
            <a:off x="5786437" y="2505075"/>
            <a:ext cx="485923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2E18E9-7F65-4996-956F-6249C9592957}" type="datetimeFigureOut">
              <a:rPr lang="en-US" smtClean="0"/>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166598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2E18E9-7F65-4996-956F-6249C9592957}" type="datetimeFigureOut">
              <a:rPr lang="en-US" smtClean="0"/>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200584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E18E9-7F65-4996-956F-6249C9592957}" type="datetimeFigureOut">
              <a:rPr lang="en-US" smtClean="0"/>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651314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302" y="457200"/>
            <a:ext cx="3686472" cy="1600200"/>
          </a:xfrm>
        </p:spPr>
        <p:txBody>
          <a:bodyPr anchor="b"/>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4859238" y="987426"/>
            <a:ext cx="5786438" cy="4873625"/>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302" y="2057400"/>
            <a:ext cx="3686472" cy="3811588"/>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p:cNvSpPr>
            <a:spLocks noGrp="1"/>
          </p:cNvSpPr>
          <p:nvPr>
            <p:ph type="dt" sz="half" idx="10"/>
          </p:nvPr>
        </p:nvSpPr>
        <p:spPr/>
        <p:txBody>
          <a:bodyPr/>
          <a:lstStyle/>
          <a:p>
            <a:fld id="{502E18E9-7F65-4996-956F-6249C9592957}"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292238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302" y="457200"/>
            <a:ext cx="3686472" cy="1600200"/>
          </a:xfrm>
        </p:spPr>
        <p:txBody>
          <a:bodyPr anchor="b"/>
          <a:lstStyle>
            <a:lvl1pPr>
              <a:defRPr sz="3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59238" y="987426"/>
            <a:ext cx="5786438" cy="4873625"/>
          </a:xfrm>
        </p:spPr>
        <p:txBody>
          <a:bodyPr anchor="t"/>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r>
              <a:rPr lang="en-US"/>
              <a:t>Click icon to add picture</a:t>
            </a:r>
            <a:endParaRPr lang="en-US" dirty="0"/>
          </a:p>
        </p:txBody>
      </p:sp>
      <p:sp>
        <p:nvSpPr>
          <p:cNvPr id="4" name="Text Placeholder 3"/>
          <p:cNvSpPr>
            <a:spLocks noGrp="1"/>
          </p:cNvSpPr>
          <p:nvPr>
            <p:ph type="body" sz="half" idx="2"/>
          </p:nvPr>
        </p:nvSpPr>
        <p:spPr>
          <a:xfrm>
            <a:off x="787302" y="2057400"/>
            <a:ext cx="3686472" cy="3811588"/>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p:cNvSpPr>
            <a:spLocks noGrp="1"/>
          </p:cNvSpPr>
          <p:nvPr>
            <p:ph type="dt" sz="half" idx="10"/>
          </p:nvPr>
        </p:nvSpPr>
        <p:spPr/>
        <p:txBody>
          <a:bodyPr/>
          <a:lstStyle/>
          <a:p>
            <a:fld id="{502E18E9-7F65-4996-956F-6249C9592957}"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5D059-31E0-4584-837C-3F3A8492AA5C}" type="slidenum">
              <a:rPr lang="en-US" smtClean="0"/>
              <a:t>‹#›</a:t>
            </a:fld>
            <a:endParaRPr lang="en-US"/>
          </a:p>
        </p:txBody>
      </p:sp>
    </p:spTree>
    <p:extLst>
      <p:ext uri="{BB962C8B-B14F-4D97-AF65-F5344CB8AC3E}">
        <p14:creationId xmlns:p14="http://schemas.microsoft.com/office/powerpoint/2010/main" val="3252957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5813" y="365126"/>
            <a:ext cx="985837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85813" y="1825625"/>
            <a:ext cx="985837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813" y="6356351"/>
            <a:ext cx="2571750" cy="365125"/>
          </a:xfrm>
          <a:prstGeom prst="rect">
            <a:avLst/>
          </a:prstGeom>
        </p:spPr>
        <p:txBody>
          <a:bodyPr vert="horz" lIns="91440" tIns="45720" rIns="91440" bIns="45720" rtlCol="0" anchor="ctr"/>
          <a:lstStyle>
            <a:lvl1pPr algn="l">
              <a:defRPr sz="1125">
                <a:solidFill>
                  <a:schemeClr val="tx1">
                    <a:tint val="75000"/>
                  </a:schemeClr>
                </a:solidFill>
              </a:defRPr>
            </a:lvl1pPr>
          </a:lstStyle>
          <a:p>
            <a:fld id="{502E18E9-7F65-4996-956F-6249C9592957}" type="datetimeFigureOut">
              <a:rPr lang="en-US" smtClean="0"/>
              <a:t>7/13/2021</a:t>
            </a:fld>
            <a:endParaRPr lang="en-US"/>
          </a:p>
        </p:txBody>
      </p:sp>
      <p:sp>
        <p:nvSpPr>
          <p:cNvPr id="5" name="Footer Placeholder 4"/>
          <p:cNvSpPr>
            <a:spLocks noGrp="1"/>
          </p:cNvSpPr>
          <p:nvPr>
            <p:ph type="ftr" sz="quarter" idx="3"/>
          </p:nvPr>
        </p:nvSpPr>
        <p:spPr>
          <a:xfrm>
            <a:off x="3786188" y="6356351"/>
            <a:ext cx="3857625" cy="365125"/>
          </a:xfrm>
          <a:prstGeom prst="rect">
            <a:avLst/>
          </a:prstGeom>
        </p:spPr>
        <p:txBody>
          <a:bodyPr vert="horz" lIns="91440" tIns="45720" rIns="91440" bIns="45720" rtlCol="0" anchor="ctr"/>
          <a:lstStyle>
            <a:lvl1pPr algn="ctr">
              <a:defRPr sz="112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2438" y="6356351"/>
            <a:ext cx="2571750" cy="365125"/>
          </a:xfrm>
          <a:prstGeom prst="rect">
            <a:avLst/>
          </a:prstGeom>
        </p:spPr>
        <p:txBody>
          <a:bodyPr vert="horz" lIns="91440" tIns="45720" rIns="91440" bIns="45720" rtlCol="0" anchor="ctr"/>
          <a:lstStyle>
            <a:lvl1pPr algn="r">
              <a:defRPr sz="1125">
                <a:solidFill>
                  <a:schemeClr val="tx1">
                    <a:tint val="75000"/>
                  </a:schemeClr>
                </a:solidFill>
              </a:defRPr>
            </a:lvl1pPr>
          </a:lstStyle>
          <a:p>
            <a:fld id="{F4F5D059-31E0-4584-837C-3F3A8492AA5C}" type="slidenum">
              <a:rPr lang="en-US" smtClean="0"/>
              <a:t>‹#›</a:t>
            </a:fld>
            <a:endParaRPr lang="en-US"/>
          </a:p>
        </p:txBody>
      </p:sp>
    </p:spTree>
    <p:extLst>
      <p:ext uri="{BB962C8B-B14F-4D97-AF65-F5344CB8AC3E}">
        <p14:creationId xmlns:p14="http://schemas.microsoft.com/office/powerpoint/2010/main" val="673541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857250" rtl="0" eaLnBrk="1" latinLnBrk="0" hangingPunct="1">
        <a:lnSpc>
          <a:spcPct val="90000"/>
        </a:lnSpc>
        <a:spcBef>
          <a:spcPct val="0"/>
        </a:spcBef>
        <a:buNone/>
        <a:defRPr sz="4125" kern="1200">
          <a:solidFill>
            <a:schemeClr val="tx1"/>
          </a:solidFill>
          <a:latin typeface="+mj-lt"/>
          <a:ea typeface="+mj-ea"/>
          <a:cs typeface="+mj-cs"/>
        </a:defRPr>
      </a:lvl1pPr>
    </p:titleStyle>
    <p:bodyStyle>
      <a:lvl1pPr marL="214313" indent="-214313" algn="l" defTabSz="857250" rtl="0" eaLnBrk="1" latinLnBrk="0" hangingPunct="1">
        <a:lnSpc>
          <a:spcPct val="90000"/>
        </a:lnSpc>
        <a:spcBef>
          <a:spcPts val="938"/>
        </a:spcBef>
        <a:buFont typeface="Arial" panose="020B0604020202020204" pitchFamily="34" charset="0"/>
        <a:buChar char="•"/>
        <a:defRPr sz="2625" kern="1200">
          <a:solidFill>
            <a:schemeClr val="tx1"/>
          </a:solidFill>
          <a:latin typeface="+mn-lt"/>
          <a:ea typeface="+mn-ea"/>
          <a:cs typeface="+mn-cs"/>
        </a:defRPr>
      </a:lvl1pPr>
      <a:lvl2pPr marL="642938" indent="-214313" algn="l" defTabSz="857250"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563" indent="-214313" algn="l" defTabSz="857250"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5001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4pPr>
      <a:lvl5pPr marL="19288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5pPr>
      <a:lvl6pPr marL="235743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6pPr>
      <a:lvl7pPr marL="278606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7pPr>
      <a:lvl8pPr marL="32146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8pPr>
      <a:lvl9pPr marL="36433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facebook.com/mesba1979" TargetMode="External"/><Relationship Id="rId2" Type="http://schemas.openxmlformats.org/officeDocument/2006/relationships/image" Target="../media/image23.jpeg"/><Relationship Id="rId1" Type="http://schemas.openxmlformats.org/officeDocument/2006/relationships/slideLayout" Target="../slideLayouts/slideLayout14.xml"/><Relationship Id="rId5" Type="http://schemas.openxmlformats.org/officeDocument/2006/relationships/image" Target="../media/image2.jpg"/><Relationship Id="rId4" Type="http://schemas.openxmlformats.org/officeDocument/2006/relationships/hyperlink" Target="mailto:mesba1979@gmail.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mailto:mesba1979@gmail.com" TargetMode="External"/><Relationship Id="rId5" Type="http://schemas.openxmlformats.org/officeDocument/2006/relationships/hyperlink" Target="http://www.facebook.com/mesba1979" TargetMode="Externa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8343" y="471695"/>
            <a:ext cx="7031948" cy="66941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BD" sz="3750" b="1" dirty="0">
                <a:ln w="11430"/>
                <a:effectLst>
                  <a:outerShdw blurRad="50800" dist="39000" dir="5460000" algn="tl">
                    <a:srgbClr val="000000">
                      <a:alpha val="38000"/>
                    </a:srgbClr>
                  </a:outerShdw>
                </a:effectLst>
                <a:latin typeface="NikoshBAN" pitchFamily="2" charset="0"/>
                <a:cs typeface="NikoshBAN" pitchFamily="2" charset="0"/>
              </a:rPr>
              <a:t>মাল্টিমিডিয়া শ্রেণিতে স্বাগত</a:t>
            </a:r>
            <a:endParaRPr lang="en-US" sz="3750" b="1" dirty="0">
              <a:ln w="11430"/>
              <a:effectLst>
                <a:outerShdw blurRad="50800" dist="39000" dir="5460000" algn="tl">
                  <a:srgbClr val="000000">
                    <a:alpha val="38000"/>
                  </a:srgbClr>
                </a:outerShdw>
              </a:effectLst>
              <a:latin typeface="NikoshBAN" pitchFamily="2" charset="0"/>
              <a:cs typeface="NikoshBAN" pitchFamily="2" charset="0"/>
            </a:endParaRPr>
          </a:p>
        </p:txBody>
      </p:sp>
      <p:pic>
        <p:nvPicPr>
          <p:cNvPr id="11266" name="Picture 2" descr="বাংলার বিদ্রোহী: বঙ্গভঙ্গ...কি এবং কেনো ?">
            <a:extLst>
              <a:ext uri="{FF2B5EF4-FFF2-40B4-BE49-F238E27FC236}">
                <a16:creationId xmlns:a16="http://schemas.microsoft.com/office/drawing/2014/main" id="{154A8BA6-1D70-44CE-9C2F-D56D5845C8A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186863" y="1319036"/>
            <a:ext cx="6850741" cy="4832449"/>
          </a:xfrm>
          <a:prstGeom prst="rect">
            <a:avLst/>
          </a:prstGeom>
          <a:noFill/>
          <a:ln w="38100">
            <a:solidFill>
              <a:srgbClr val="7030A0"/>
            </a:solidFill>
          </a:ln>
        </p:spPr>
      </p:pic>
      <p:sp>
        <p:nvSpPr>
          <p:cNvPr id="5" name="Frame 4">
            <a:extLst>
              <a:ext uri="{FF2B5EF4-FFF2-40B4-BE49-F238E27FC236}">
                <a16:creationId xmlns:a16="http://schemas.microsoft.com/office/drawing/2014/main" id="{5B0DCB08-A668-4D8E-958C-D138D16B068C}"/>
              </a:ext>
            </a:extLst>
          </p:cNvPr>
          <p:cNvSpPr/>
          <p:nvPr/>
        </p:nvSpPr>
        <p:spPr>
          <a:xfrm>
            <a:off x="0" y="0"/>
            <a:ext cx="11430000" cy="6858000"/>
          </a:xfrm>
          <a:prstGeom prst="frame">
            <a:avLst>
              <a:gd name="adj1" fmla="val 3065"/>
            </a:avLst>
          </a:prstGeom>
          <a:blipFill dpi="0" rotWithShape="1">
            <a:blip r:embed="rId3">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331241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99474" y="546370"/>
            <a:ext cx="4210548" cy="856321"/>
          </a:xfrm>
          <a:prstGeom prst="roundRect">
            <a:avLst/>
          </a:prstGeom>
          <a:solidFill>
            <a:schemeClr val="accent6">
              <a:lumMod val="40000"/>
              <a:lumOff val="60000"/>
            </a:schemeClr>
          </a:solidFill>
          <a:ln w="38100">
            <a:solidFill>
              <a:srgbClr val="FF0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5063" b="1" kern="0" dirty="0" err="1">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rPr>
              <a:t>জোড়ায়</a:t>
            </a:r>
            <a:r>
              <a:rPr lang="bn-BD" sz="5063" b="1" kern="0" dirty="0">
                <a:ln w="0"/>
                <a:solidFill>
                  <a:prstClr val="black"/>
                </a:solidFill>
                <a:effectLst>
                  <a:outerShdw blurRad="38100" dist="19050" dir="2700000" algn="tl" rotWithShape="0">
                    <a:prstClr val="black">
                      <a:alpha val="40000"/>
                    </a:prstClr>
                  </a:outerShdw>
                </a:effectLst>
                <a:latin typeface="NikoshBAN" panose="02000000000000000000" pitchFamily="2" charset="0"/>
                <a:cs typeface="NikoshBAN" panose="02000000000000000000" pitchFamily="2" charset="0"/>
              </a:rPr>
              <a:t> কাজ</a:t>
            </a:r>
            <a:endParaRPr lang="en-US" sz="3000" kern="0" dirty="0">
              <a:solidFill>
                <a:prstClr val="black"/>
              </a:solidFill>
              <a:latin typeface="NikoshBAN" panose="02000000000000000000" pitchFamily="2" charset="0"/>
              <a:cs typeface="NikoshBAN" panose="02000000000000000000" pitchFamily="2" charset="0"/>
            </a:endParaRPr>
          </a:p>
        </p:txBody>
      </p:sp>
      <p:sp>
        <p:nvSpPr>
          <p:cNvPr id="5" name="Rounded Rectangle 4"/>
          <p:cNvSpPr/>
          <p:nvPr/>
        </p:nvSpPr>
        <p:spPr>
          <a:xfrm>
            <a:off x="2116883" y="5068366"/>
            <a:ext cx="6838095" cy="841750"/>
          </a:xfrm>
          <a:prstGeom prst="roundRect">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5781" indent="-535781" algn="r">
              <a:lnSpc>
                <a:spcPct val="90000"/>
              </a:lnSpc>
              <a:spcBef>
                <a:spcPct val="20000"/>
              </a:spcBef>
              <a:buFont typeface="Wingdings" panose="05000000000000000000" pitchFamily="2" charset="2"/>
              <a:buChar char="q"/>
              <a:defRPr/>
            </a:pPr>
            <a:r>
              <a:rPr lang="as-IN" sz="3375"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a:t>
            </a:r>
            <a:r>
              <a:rPr lang="en-US" sz="3375"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375"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রদের</a:t>
            </a:r>
            <a:r>
              <a:rPr lang="en-US" sz="3375"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375"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দুটি</a:t>
            </a:r>
            <a:r>
              <a:rPr lang="en-US" sz="3375"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3375"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কারণ</a:t>
            </a:r>
            <a:r>
              <a:rPr lang="en-US" sz="3375"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375"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a:t>
            </a:r>
            <a:r>
              <a:rPr lang="as-IN" sz="3375"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375" dirty="0">
                <a:solidFill>
                  <a:schemeClr val="tx1"/>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a:t>
            </a:r>
            <a:endParaRPr lang="en-US" sz="375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6" name="Picture 2" descr="বঙ্গভঙ্গঃ উপমহাদেশের ইতিহাসে এক যুগান্তকারী ঘটনা - পিপীলিকা বাংলা ব্লগ">
            <a:extLst>
              <a:ext uri="{FF2B5EF4-FFF2-40B4-BE49-F238E27FC236}">
                <a16:creationId xmlns:a16="http://schemas.microsoft.com/office/drawing/2014/main" id="{12B53B9E-1949-4B35-A110-C91642BEA3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021" y="1818079"/>
            <a:ext cx="4539925" cy="2958518"/>
          </a:xfrm>
          <a:prstGeom prst="rect">
            <a:avLst/>
          </a:prstGeom>
          <a:noFill/>
          <a:ln w="57150">
            <a:solidFill>
              <a:srgbClr val="7030A0"/>
            </a:solidFill>
          </a:ln>
        </p:spPr>
      </p:pic>
      <p:sp>
        <p:nvSpPr>
          <p:cNvPr id="7" name="Frame 6">
            <a:extLst>
              <a:ext uri="{FF2B5EF4-FFF2-40B4-BE49-F238E27FC236}">
                <a16:creationId xmlns:a16="http://schemas.microsoft.com/office/drawing/2014/main" id="{2007B74C-D345-4BB2-8837-6510FD0F022C}"/>
              </a:ext>
            </a:extLst>
          </p:cNvPr>
          <p:cNvSpPr/>
          <p:nvPr/>
        </p:nvSpPr>
        <p:spPr>
          <a:xfrm>
            <a:off x="0" y="0"/>
            <a:ext cx="11430000" cy="6858000"/>
          </a:xfrm>
          <a:prstGeom prst="frame">
            <a:avLst>
              <a:gd name="adj1" fmla="val 3065"/>
            </a:avLst>
          </a:prstGeom>
          <a:blipFill dpi="0" rotWithShape="1">
            <a:blip r:embed="rId3">
              <a:extLst>
                <a:ext uri="{28A0092B-C50C-407E-A947-70E740481C1C}">
                  <a14:useLocalDpi xmlns:a14="http://schemas.microsoft.com/office/drawing/2010/main" val="0"/>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7510559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ADF940BD-FD35-456F-8EFA-240948FE0D41}"/>
              </a:ext>
            </a:extLst>
          </p:cNvPr>
          <p:cNvSpPr txBox="1"/>
          <p:nvPr/>
        </p:nvSpPr>
        <p:spPr>
          <a:xfrm>
            <a:off x="528782" y="1052942"/>
            <a:ext cx="10416309" cy="2739211"/>
          </a:xfrm>
          <a:prstGeom prst="rect">
            <a:avLst/>
          </a:prstGeom>
          <a:noFill/>
        </p:spPr>
        <p:txBody>
          <a:bodyPr wrap="square">
            <a:spAutoFit/>
          </a:bodyPr>
          <a:lstStyle/>
          <a:p>
            <a:pPr algn="just"/>
            <a:r>
              <a:rPr lang="as-IN"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হিন্দুদের</a:t>
            </a:r>
            <a:r>
              <a:rPr lang="en-US"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প্রতিক্রিয়া</a:t>
            </a:r>
            <a:r>
              <a:rPr lang="en-US"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a:p>
            <a:pPr algn="just"/>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 রদের পর কংগ্রেস</a:t>
            </a:r>
            <a:r>
              <a:rPr lang="en-US"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ব্রিটিশ </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সরকারের এই সিদ্ধান্তকে স্বাগত জানায়। উগ্রপন্থী হিন্দুরা একে হিন্দু জাতীয়তাবাদের বিজয় হিসেবে প্রচার করে। কংগ্রেস সভাপতি অম্বিকাচরণ মজুমদার ব্রিটিশ সরকারকে অভিনন্দন জানান বঙ্গভঙ্গ রদের কারণে।</a:t>
            </a:r>
            <a:r>
              <a:rPr lang="en-US"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ইতিহাস লেখক পট্টভি সীতারাময় লিখেছেন, “১৯১১ সালে কংগ্রেসের বঙ্গভঙ্গ বিরোধী আন্দোলন জয়যুক্ত হয়েছে। বঙ্গভঙ্গ রদ করে ব্রিটিশ সরকার ভারত শাসনে ন্যায়নীতির পরিচয় দিয়েছে”।</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2290" name="Picture 2" descr="ভারতে বর্ণপ্রথা - উইকিপিডিয়া">
            <a:extLst>
              <a:ext uri="{FF2B5EF4-FFF2-40B4-BE49-F238E27FC236}">
                <a16:creationId xmlns:a16="http://schemas.microsoft.com/office/drawing/2014/main" id="{1FD4A2E4-44BD-4D36-8A0D-5B55409E2C8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61629" y="3792153"/>
            <a:ext cx="4090203" cy="2561565"/>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sp>
        <p:nvSpPr>
          <p:cNvPr id="8" name="TextBox 7">
            <a:extLst>
              <a:ext uri="{FF2B5EF4-FFF2-40B4-BE49-F238E27FC236}">
                <a16:creationId xmlns:a16="http://schemas.microsoft.com/office/drawing/2014/main" id="{EB1C3069-B8BC-4F9A-9F76-423E527AA991}"/>
              </a:ext>
            </a:extLst>
          </p:cNvPr>
          <p:cNvSpPr txBox="1"/>
          <p:nvPr/>
        </p:nvSpPr>
        <p:spPr>
          <a:xfrm>
            <a:off x="3288146" y="343053"/>
            <a:ext cx="4257962" cy="707886"/>
          </a:xfrm>
          <a:prstGeom prst="rect">
            <a:avLst/>
          </a:prstGeom>
          <a:noFill/>
          <a:ln w="57150">
            <a:solidFill>
              <a:srgbClr val="7030A0"/>
            </a:solidFill>
          </a:ln>
        </p:spPr>
        <p:txBody>
          <a:bodyPr wrap="square">
            <a:spAutoFit/>
          </a:bodyPr>
          <a:lstStyle/>
          <a:p>
            <a:pPr algn="ctr"/>
            <a:r>
              <a:rPr kumimoji="0" lang="bn-IN" altLang="en-US" sz="40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বঙ্গভঙ্গ রদ</a:t>
            </a:r>
            <a:r>
              <a:rPr lang="as-IN" sz="400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প্রতিক্রিয়া</a:t>
            </a:r>
            <a:r>
              <a:rPr kumimoji="0" lang="bn-IN" altLang="en-US" sz="40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a:t>
            </a:r>
            <a:endParaRPr lang="en-US" sz="4000" dirty="0"/>
          </a:p>
        </p:txBody>
      </p:sp>
      <p:sp>
        <p:nvSpPr>
          <p:cNvPr id="3" name="Arrow: Right 2">
            <a:extLst>
              <a:ext uri="{FF2B5EF4-FFF2-40B4-BE49-F238E27FC236}">
                <a16:creationId xmlns:a16="http://schemas.microsoft.com/office/drawing/2014/main" id="{680CAED6-BE33-4512-A84F-EE6B513FC439}"/>
              </a:ext>
            </a:extLst>
          </p:cNvPr>
          <p:cNvSpPr/>
          <p:nvPr/>
        </p:nvSpPr>
        <p:spPr>
          <a:xfrm>
            <a:off x="868218" y="4636655"/>
            <a:ext cx="2419928" cy="1293090"/>
          </a:xfrm>
          <a:prstGeom prst="rightArrow">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bn-IN" altLang="en-US" sz="3200" i="0"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হিন্দু</a:t>
            </a:r>
            <a:r>
              <a:rPr kumimoji="0" lang="en-US" altLang="en-US" sz="3200" i="0"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a:t>
            </a:r>
            <a:r>
              <a:rPr kumimoji="0" lang="bn-IN" altLang="en-US" sz="3200" b="0" i="0" u="none" strike="noStrike" cap="none" normalizeH="0" baseline="0">
                <a:ln>
                  <a:noFill/>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নেতৃবৃন্দ</a:t>
            </a:r>
            <a:r>
              <a:rPr kumimoji="0" lang="en-US" altLang="en-US" sz="3200" i="0"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a:t>
            </a:r>
            <a:endParaRPr lang="en-US" sz="3200" dirty="0">
              <a:solidFill>
                <a:schemeClr val="tx1"/>
              </a:solidFill>
            </a:endParaRPr>
          </a:p>
        </p:txBody>
      </p:sp>
    </p:spTree>
    <p:extLst>
      <p:ext uri="{BB962C8B-B14F-4D97-AF65-F5344CB8AC3E}">
        <p14:creationId xmlns:p14="http://schemas.microsoft.com/office/powerpoint/2010/main" val="318224525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94BA8DE9-DF0E-4643-8289-54AE362D22C6}"/>
              </a:ext>
            </a:extLst>
          </p:cNvPr>
          <p:cNvSpPr txBox="1"/>
          <p:nvPr/>
        </p:nvSpPr>
        <p:spPr>
          <a:xfrm>
            <a:off x="416799" y="637885"/>
            <a:ext cx="10500589" cy="2308324"/>
          </a:xfrm>
          <a:prstGeom prst="rect">
            <a:avLst/>
          </a:prstGeom>
          <a:noFill/>
        </p:spPr>
        <p:txBody>
          <a:bodyPr wrap="square">
            <a:spAutoFit/>
          </a:bodyPr>
          <a:lstStyle/>
          <a:p>
            <a:pPr algn="just"/>
            <a:r>
              <a:rPr lang="as-IN" sz="3200" b="1"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মুসলমানদের প্রতিক্রিয়া</a:t>
            </a:r>
            <a:r>
              <a:rPr lang="en-US" sz="3200" b="1"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en-US" sz="3200" b="1"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just"/>
            <a:r>
              <a:rPr lang="as-IN" sz="2800" b="0"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স্বাভাবিকভাবেই মুসলমানরা বঙ্গভঙ্গ রদের ফলে হতাশ </a:t>
            </a:r>
            <a:r>
              <a:rPr lang="en-US" sz="2800" dirty="0" err="1">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হয়ে</a:t>
            </a:r>
            <a:r>
              <a:rPr lang="en-US" sz="280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ব্রিটিশ</a:t>
            </a:r>
            <a:r>
              <a:rPr lang="en-US" sz="280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b="0"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সরকারের এ সিদ্ধান্ত প্রত্যাখ্যান করে।</a:t>
            </a:r>
            <a:r>
              <a:rPr lang="en-US" sz="2800" b="0"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b="0"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বঙ্গভঙ্গের ফলে পূর্ব বাংলায় যে উন্নয়নের জোয়ার শুরু হয়েছিল সেটি নিয়েও সন্দিহান হয়ে পড়ে পূর্ব বাংলার জনগণ। মুসলিম লীগের নেতারা সরকারের সমালোচনা শুরু করেন।</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4098" name="Picture 2" descr="ঢাকা বিশ্ববিদ্যালয় প্রতিষ্ঠা ও নবাব সলিমুল্লাহ">
            <a:extLst>
              <a:ext uri="{FF2B5EF4-FFF2-40B4-BE49-F238E27FC236}">
                <a16:creationId xmlns:a16="http://schemas.microsoft.com/office/drawing/2014/main" id="{1C379F0D-4ABE-4C71-9C51-43B2D142722B}"/>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676078" y="3545542"/>
            <a:ext cx="5225480" cy="26110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Arrow: Right 4">
            <a:extLst>
              <a:ext uri="{FF2B5EF4-FFF2-40B4-BE49-F238E27FC236}">
                <a16:creationId xmlns:a16="http://schemas.microsoft.com/office/drawing/2014/main" id="{88263750-03E7-42C4-8961-238D1B172558}"/>
              </a:ext>
            </a:extLst>
          </p:cNvPr>
          <p:cNvSpPr/>
          <p:nvPr/>
        </p:nvSpPr>
        <p:spPr>
          <a:xfrm>
            <a:off x="443345" y="4054772"/>
            <a:ext cx="2844801" cy="1293090"/>
          </a:xfrm>
          <a:prstGeom prst="rightArrow">
            <a:avLst/>
          </a:prstGeom>
          <a:noFill/>
          <a:ln w="19050">
            <a:solidFill>
              <a:srgbClr val="7030A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200" b="0"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নবাব সলিমুল্লাহ</a:t>
            </a:r>
            <a:endParaRPr lang="en-US" sz="3200" dirty="0">
              <a:solidFill>
                <a:schemeClr val="tx1"/>
              </a:solidFill>
            </a:endParaRPr>
          </a:p>
        </p:txBody>
      </p:sp>
      <p:sp>
        <p:nvSpPr>
          <p:cNvPr id="8" name="TextBox 7">
            <a:extLst>
              <a:ext uri="{FF2B5EF4-FFF2-40B4-BE49-F238E27FC236}">
                <a16:creationId xmlns:a16="http://schemas.microsoft.com/office/drawing/2014/main" id="{3FB4F98C-84B8-48C5-BF2F-651A078CDF53}"/>
              </a:ext>
            </a:extLst>
          </p:cNvPr>
          <p:cNvSpPr txBox="1"/>
          <p:nvPr/>
        </p:nvSpPr>
        <p:spPr>
          <a:xfrm>
            <a:off x="464706" y="1142132"/>
            <a:ext cx="10500588" cy="2246769"/>
          </a:xfrm>
          <a:prstGeom prst="rect">
            <a:avLst/>
          </a:prstGeom>
          <a:noFill/>
        </p:spPr>
        <p:txBody>
          <a:bodyPr wrap="square">
            <a:spAutoFit/>
          </a:bodyPr>
          <a:lstStyle/>
          <a:p>
            <a:pPr algn="just"/>
            <a:r>
              <a:rPr kumimoji="0" lang="as-IN" sz="2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বঙ্গভঙ্গ রদে সবচেয়ে ব্যথিত হন নবাব সলিমুল্লাহ। ব্রিটিশ সরকারের বিরুদ্ধে প্রতিশ্রুতি ভঙ্গের অভিযোগ তুলে বলেন, “বঙ্গভঙ্গ রদের ফলে আমরা যে সুযোগ-সুবিধা থেকে বঞ্চিত হলাম তা আমাদের বিরাট দুঃখের কারণ। কিন্তু আমাদের দুঃখ আরো বেশি তীব্র হয়ে ওঠে যখন দেখি সরকার আমাদের সঙ্গে কোনো পরামর্শ না করে বা কোনো পূর্বাভাষ না দিয়েই এই পরিবর্তন বাস্তবায়ন করলেন”।</a:t>
            </a:r>
            <a:endParaRPr lang="en-US" dirty="0"/>
          </a:p>
        </p:txBody>
      </p:sp>
    </p:spTree>
    <p:extLst>
      <p:ext uri="{BB962C8B-B14F-4D97-AF65-F5344CB8AC3E}">
        <p14:creationId xmlns:p14="http://schemas.microsoft.com/office/powerpoint/2010/main" val="233619713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xit" presetSubtype="0" fill="hold" nodeType="clickEffect">
                                  <p:stCondLst>
                                    <p:cond delay="0"/>
                                  </p:stCondLst>
                                  <p:childTnLst>
                                    <p:animEffect transition="out" filter="fade">
                                      <p:cBhvr>
                                        <p:cTn id="21" dur="1000"/>
                                        <p:tgtEl>
                                          <p:spTgt spid="4">
                                            <p:txEl>
                                              <p:pRg st="1" end="1"/>
                                            </p:txEl>
                                          </p:spTgt>
                                        </p:tgtEl>
                                      </p:cBhvr>
                                    </p:animEffect>
                                    <p:anim calcmode="lin" valueType="num">
                                      <p:cBhvr>
                                        <p:cTn id="22" dur="1000"/>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p:tgtEl>
                                          <p:spTgt spid="4">
                                            <p:txEl>
                                              <p:pRg st="1" end="1"/>
                                            </p:txEl>
                                          </p:spTgt>
                                        </p:tgtEl>
                                        <p:attrNameLst>
                                          <p:attrName>ppt_y</p:attrName>
                                        </p:attrNameLst>
                                      </p:cBhvr>
                                      <p:tavLst>
                                        <p:tav tm="0">
                                          <p:val>
                                            <p:strVal val="ppt_y"/>
                                          </p:val>
                                        </p:tav>
                                        <p:tav tm="100000">
                                          <p:val>
                                            <p:strVal val="ppt_y-.1"/>
                                          </p:val>
                                        </p:tav>
                                      </p:tavLst>
                                    </p:anim>
                                    <p:set>
                                      <p:cBhvr>
                                        <p:cTn id="24" dur="1" fill="hold">
                                          <p:stCondLst>
                                            <p:cond delay="999"/>
                                          </p:stCondLst>
                                        </p:cTn>
                                        <p:tgtEl>
                                          <p:spTgt spid="4">
                                            <p:txEl>
                                              <p:pRg st="1" end="1"/>
                                            </p:txEl>
                                          </p:spTgt>
                                        </p:tgtEl>
                                        <p:attrNameLst>
                                          <p:attrName>style.visibility</p:attrName>
                                        </p:attrNameLst>
                                      </p:cBhvr>
                                      <p:to>
                                        <p:strVal val="hidden"/>
                                      </p:to>
                                    </p:set>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9AB0E812-EA6F-483F-9E92-8E6828A9BB14}"/>
              </a:ext>
            </a:extLst>
          </p:cNvPr>
          <p:cNvSpPr txBox="1"/>
          <p:nvPr/>
        </p:nvSpPr>
        <p:spPr>
          <a:xfrm>
            <a:off x="524161" y="654015"/>
            <a:ext cx="10400149" cy="1877437"/>
          </a:xfrm>
          <a:prstGeom prst="rect">
            <a:avLst/>
          </a:prstGeom>
          <a:noFill/>
        </p:spPr>
        <p:txBody>
          <a:bodyPr wrap="square">
            <a:spAutoFit/>
          </a:bodyPr>
          <a:lstStyle/>
          <a:p>
            <a:pPr algn="just"/>
            <a:r>
              <a:rPr lang="as-IN" sz="3200" b="0"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ব্রিটিশ সরকারের প্রতিক্রিয়া</a:t>
            </a:r>
            <a:r>
              <a:rPr lang="en-US" sz="3200" b="0"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en-US"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just"/>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 রদ করে পশ্চিম বাংলার হিন্দুদের শান্ত করতে পারলেও পূর্ব বাংলার মুসলিমদের অসন্তোষ ব্রিটিশদের আরেক সমস্যায় ফেলে। বাংলা থেকে রাজধানী দিল্লিতে নিয়ে যাওয়া</a:t>
            </a:r>
            <a:r>
              <a:rPr lang="en-US"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বাংলার মুসলমানদের কোনো প্রভাবই ফেলেনি।</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3314" name="Picture 2" descr="ব্রিটিশ রাজ - bn.wikitechpro.com">
            <a:extLst>
              <a:ext uri="{FF2B5EF4-FFF2-40B4-BE49-F238E27FC236}">
                <a16:creationId xmlns:a16="http://schemas.microsoft.com/office/drawing/2014/main" id="{BCA408FA-3976-4B12-95DD-5E0039BD7BE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304146" y="3187929"/>
            <a:ext cx="4719782" cy="3016856"/>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sp>
        <p:nvSpPr>
          <p:cNvPr id="5" name="Arrow: Right 4">
            <a:extLst>
              <a:ext uri="{FF2B5EF4-FFF2-40B4-BE49-F238E27FC236}">
                <a16:creationId xmlns:a16="http://schemas.microsoft.com/office/drawing/2014/main" id="{F88A5B62-9C17-498F-9E54-67F7F46ECFB8}"/>
              </a:ext>
            </a:extLst>
          </p:cNvPr>
          <p:cNvSpPr/>
          <p:nvPr/>
        </p:nvSpPr>
        <p:spPr>
          <a:xfrm>
            <a:off x="803557" y="3934690"/>
            <a:ext cx="2844801" cy="1293090"/>
          </a:xfrm>
          <a:prstGeom prst="rightArrow">
            <a:avLst/>
          </a:prstGeom>
          <a:noFill/>
          <a:ln w="19050">
            <a:solidFill>
              <a:srgbClr val="7030A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200" b="0" i="0" dirty="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ব্রিটিশ সরকার</a:t>
            </a:r>
            <a:endParaRPr lang="en-US" sz="3200" dirty="0">
              <a:solidFill>
                <a:schemeClr val="tx1"/>
              </a:solidFill>
            </a:endParaRPr>
          </a:p>
        </p:txBody>
      </p:sp>
      <p:sp>
        <p:nvSpPr>
          <p:cNvPr id="8" name="TextBox 7">
            <a:extLst>
              <a:ext uri="{FF2B5EF4-FFF2-40B4-BE49-F238E27FC236}">
                <a16:creationId xmlns:a16="http://schemas.microsoft.com/office/drawing/2014/main" id="{2C748FAF-B5DA-4A0F-98E9-C9F5BAD36793}"/>
              </a:ext>
            </a:extLst>
          </p:cNvPr>
          <p:cNvSpPr txBox="1"/>
          <p:nvPr/>
        </p:nvSpPr>
        <p:spPr>
          <a:xfrm>
            <a:off x="477981" y="1144372"/>
            <a:ext cx="10474037" cy="1815882"/>
          </a:xfrm>
          <a:prstGeom prst="rect">
            <a:avLst/>
          </a:prstGeom>
          <a:noFill/>
        </p:spPr>
        <p:txBody>
          <a:bodyPr wrap="square">
            <a:spAutoFit/>
          </a:bodyPr>
          <a:lstStyle/>
          <a:p>
            <a:pPr algn="just"/>
            <a:r>
              <a:rPr kumimoji="0" lang="as-IN"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লর্ড হার্ডিঞ্জ ১৯১২ সালের জানুয়ারিতে ঢাকা সফর করেন এবং মুসলিম নেতার সাথে বৈঠক করেন। তিনি তাদের আশ্বাস দেন নতুন প্রশাসনে মুসলমানদের স্বার্থ রক্ষা করা হবে। একই</a:t>
            </a:r>
            <a:r>
              <a:rPr kumimoji="0" 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a:t>
            </a:r>
            <a:r>
              <a:rPr kumimoji="0" lang="as-IN"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সাথে ঢাকায় একটি বিশ্ববিদ্যালয় প্রতিষ্ঠার আশ্বাস দেন। ড. রাসবিহারী ঘোষসহ বেশ কজন হিন্দু নেতা ঢাকা বিশ্ববিদ্যালয়ের বিরোধীতা করলেও ১৯২১ সালে ঢাকা বিশ্ববিদ্যালয় ঠিকই প্রতিষ্ঠা হয়।</a:t>
            </a:r>
            <a:endParaRPr lang="en-US" dirty="0"/>
          </a:p>
        </p:txBody>
      </p:sp>
    </p:spTree>
    <p:extLst>
      <p:ext uri="{BB962C8B-B14F-4D97-AF65-F5344CB8AC3E}">
        <p14:creationId xmlns:p14="http://schemas.microsoft.com/office/powerpoint/2010/main" val="377422002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1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1500" fill="hold"/>
                                        <p:tgtEl>
                                          <p:spTgt spid="4">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1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7" dur="1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8" fill="hold" nodeType="clickEffect">
                                  <p:stCondLst>
                                    <p:cond delay="0"/>
                                  </p:stCondLst>
                                  <p:childTnLst>
                                    <p:anim calcmode="lin" valueType="num">
                                      <p:cBhvr additive="base">
                                        <p:cTn id="21" dur="1500"/>
                                        <p:tgtEl>
                                          <p:spTgt spid="4">
                                            <p:txEl>
                                              <p:pRg st="1" end="1"/>
                                            </p:txEl>
                                          </p:spTgt>
                                        </p:tgtEl>
                                        <p:attrNameLst>
                                          <p:attrName>ppt_x</p:attrName>
                                        </p:attrNameLst>
                                      </p:cBhvr>
                                      <p:tavLst>
                                        <p:tav tm="0">
                                          <p:val>
                                            <p:strVal val="ppt_x"/>
                                          </p:val>
                                        </p:tav>
                                        <p:tav tm="100000">
                                          <p:val>
                                            <p:strVal val="0-ppt_w/2"/>
                                          </p:val>
                                        </p:tav>
                                      </p:tavLst>
                                    </p:anim>
                                    <p:anim calcmode="lin" valueType="num">
                                      <p:cBhvr additive="base">
                                        <p:cTn id="22" dur="1500"/>
                                        <p:tgtEl>
                                          <p:spTgt spid="4">
                                            <p:txEl>
                                              <p:pRg st="1" end="1"/>
                                            </p:txEl>
                                          </p:spTgt>
                                        </p:tgtEl>
                                        <p:attrNameLst>
                                          <p:attrName>ppt_y</p:attrName>
                                        </p:attrNameLst>
                                      </p:cBhvr>
                                      <p:tavLst>
                                        <p:tav tm="0">
                                          <p:val>
                                            <p:strVal val="ppt_y"/>
                                          </p:val>
                                        </p:tav>
                                        <p:tav tm="100000">
                                          <p:val>
                                            <p:strVal val="ppt_y"/>
                                          </p:val>
                                        </p:tav>
                                      </p:tavLst>
                                    </p:anim>
                                    <p:set>
                                      <p:cBhvr>
                                        <p:cTn id="23" dur="1" fill="hold">
                                          <p:stCondLst>
                                            <p:cond delay="1499"/>
                                          </p:stCondLst>
                                        </p:cTn>
                                        <p:tgtEl>
                                          <p:spTgt spid="4">
                                            <p:txEl>
                                              <p:pRg st="1" end="1"/>
                                            </p:txEl>
                                          </p:spTgt>
                                        </p:tgtEl>
                                        <p:attrNameLst>
                                          <p:attrName>style.visibility</p:attrName>
                                        </p:attrNameLst>
                                      </p:cBhvr>
                                      <p:to>
                                        <p:strVal val="hidden"/>
                                      </p:to>
                                    </p:set>
                                  </p:childTnLst>
                                </p:cTn>
                              </p:par>
                              <p:par>
                                <p:cTn id="24" presetID="2" presetClass="entr" presetSubtype="8"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500" fill="hold"/>
                                        <p:tgtEl>
                                          <p:spTgt spid="8"/>
                                        </p:tgtEl>
                                        <p:attrNameLst>
                                          <p:attrName>ppt_x</p:attrName>
                                        </p:attrNameLst>
                                      </p:cBhvr>
                                      <p:tavLst>
                                        <p:tav tm="0">
                                          <p:val>
                                            <p:strVal val="0-#ppt_w/2"/>
                                          </p:val>
                                        </p:tav>
                                        <p:tav tm="100000">
                                          <p:val>
                                            <p:strVal val="#ppt_x"/>
                                          </p:val>
                                        </p:tav>
                                      </p:tavLst>
                                    </p:anim>
                                    <p:anim calcmode="lin" valueType="num">
                                      <p:cBhvr additive="base">
                                        <p:cTn id="27" dur="1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6" name="TextBox 5">
            <a:extLst>
              <a:ext uri="{FF2B5EF4-FFF2-40B4-BE49-F238E27FC236}">
                <a16:creationId xmlns:a16="http://schemas.microsoft.com/office/drawing/2014/main" id="{07E6525D-E55B-42CC-BE4B-E1D0269FFC79}"/>
              </a:ext>
            </a:extLst>
          </p:cNvPr>
          <p:cNvSpPr txBox="1"/>
          <p:nvPr/>
        </p:nvSpPr>
        <p:spPr>
          <a:xfrm>
            <a:off x="557646" y="3510103"/>
            <a:ext cx="10470572" cy="2062103"/>
          </a:xfrm>
          <a:prstGeom prst="rect">
            <a:avLst/>
          </a:prstGeom>
          <a:noFill/>
        </p:spPr>
        <p:txBody>
          <a:bodyPr wrap="square">
            <a:spAutoFit/>
          </a:bodyPr>
          <a:lstStyle/>
          <a:p>
            <a:pPr algn="just"/>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বঙ্গভঙ্গের ফলে হিন্দু-মুসলিম ঐক্যে যে দাগ পড়েছিল সেটি আর কখনোই মুছে যায়নি। কংগ্রেস ও মুসলিম লীগের প্রচেষ্টায় কিছুদিন ঐক্য থাকলেও শেষ পর্যন্ত ঐক্য টেকেনি বেশি</a:t>
            </a:r>
            <a:r>
              <a:rPr lang="en-US"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দিন। ফলে ১৯৪৭ এ দেশ ভাগের সময় আর দুই বাংলাকে এক রাখা সম্ভব হয়নি। অথচ বাংলাকে ভাগ করা নিয়েই ঘটে গেছে কত কিছু!</a:t>
            </a:r>
            <a:endPar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5122" name="Picture 2" descr="বঙ্গভঙ্গ বিরোধী আন্দোলনে রবীন্দ্রনাথের রাখিবন্ধন উৎসব">
            <a:extLst>
              <a:ext uri="{FF2B5EF4-FFF2-40B4-BE49-F238E27FC236}">
                <a16:creationId xmlns:a16="http://schemas.microsoft.com/office/drawing/2014/main" id="{274EE2C8-5E76-4497-BF0C-B06FB924AD0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12280" y="694666"/>
            <a:ext cx="3784839" cy="2518638"/>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pic>
        <p:nvPicPr>
          <p:cNvPr id="8" name="Picture 2" descr="চার্লস হার্ডিঞ্জ - উইকিপিডিয়া">
            <a:extLst>
              <a:ext uri="{FF2B5EF4-FFF2-40B4-BE49-F238E27FC236}">
                <a16:creationId xmlns:a16="http://schemas.microsoft.com/office/drawing/2014/main" id="{BFF06FBD-6A31-4DC2-8317-FDFAC18B12A3}"/>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t="-1616"/>
          <a:stretch/>
        </p:blipFill>
        <p:spPr bwMode="auto">
          <a:xfrm>
            <a:off x="7586245" y="712664"/>
            <a:ext cx="2966333" cy="2445698"/>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pic>
        <p:nvPicPr>
          <p:cNvPr id="9" name="Picture 2" descr="Nawab Sir Salimullah - Posts | Facebook">
            <a:extLst>
              <a:ext uri="{FF2B5EF4-FFF2-40B4-BE49-F238E27FC236}">
                <a16:creationId xmlns:a16="http://schemas.microsoft.com/office/drawing/2014/main" id="{F0E63F3A-0E56-44DC-9D5E-ECD8048F3DD1}"/>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044808" y="694666"/>
            <a:ext cx="2190119" cy="2518637"/>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252104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534021" y="5672232"/>
            <a:ext cx="10315107" cy="694086"/>
          </a:xfrm>
          <a:prstGeom prst="rect">
            <a:avLst/>
          </a:prstGeom>
        </p:spPr>
        <p:txBody>
          <a:bodyPr/>
          <a:lstStyle/>
          <a:p>
            <a:pPr marL="814388" indent="-535781" algn="ctr">
              <a:lnSpc>
                <a:spcPct val="80000"/>
              </a:lnSpc>
              <a:buFont typeface="Wingdings" panose="05000000000000000000" pitchFamily="2" charset="2"/>
              <a:buChar char="q"/>
            </a:pPr>
            <a:r>
              <a:rPr lang="en-US" sz="3375"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a:t>
            </a:r>
            <a:r>
              <a:rPr lang="en-US" sz="3375"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375"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রদের</a:t>
            </a:r>
            <a:r>
              <a:rPr lang="en-US" sz="3375"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৩টি </a:t>
            </a:r>
            <a:r>
              <a:rPr lang="en-US" sz="3375"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ফলাফল</a:t>
            </a:r>
            <a:r>
              <a:rPr lang="en-US" sz="3375"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375"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আলোচনা</a:t>
            </a:r>
            <a:r>
              <a:rPr lang="en-US" sz="3375"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375"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a:t>
            </a:r>
            <a:r>
              <a:rPr lang="en-US" sz="3375"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sp>
        <p:nvSpPr>
          <p:cNvPr id="7" name="Cube 6">
            <a:extLst>
              <a:ext uri="{FF2B5EF4-FFF2-40B4-BE49-F238E27FC236}">
                <a16:creationId xmlns:a16="http://schemas.microsoft.com/office/drawing/2014/main" id="{C6C7C542-9C3E-46F4-8AE8-A60BB5DE2422}"/>
              </a:ext>
            </a:extLst>
          </p:cNvPr>
          <p:cNvSpPr/>
          <p:nvPr/>
        </p:nvSpPr>
        <p:spPr>
          <a:xfrm>
            <a:off x="3909948" y="436295"/>
            <a:ext cx="3107531" cy="1214438"/>
          </a:xfrm>
          <a:prstGeom prst="cub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125"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দলগত কাজ</a:t>
            </a:r>
            <a:endParaRPr lang="en-US" sz="4125"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0242" name="Picture 2" descr="বঙ্গভঙ্গ বিরোধী আন্দোলনে কৃষকদের ভূমিকা। - Modern India">
            <a:extLst>
              <a:ext uri="{FF2B5EF4-FFF2-40B4-BE49-F238E27FC236}">
                <a16:creationId xmlns:a16="http://schemas.microsoft.com/office/drawing/2014/main" id="{9B56E409-BF02-447E-A551-8A558AFE28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9082" y="2119180"/>
            <a:ext cx="4424752" cy="3161912"/>
          </a:xfrm>
          <a:prstGeom prst="rect">
            <a:avLst/>
          </a:prstGeom>
          <a:noFill/>
          <a:ln w="57150">
            <a:solidFill>
              <a:srgbClr val="7030A0"/>
            </a:solidFill>
          </a:ln>
        </p:spPr>
      </p:pic>
      <p:sp>
        <p:nvSpPr>
          <p:cNvPr id="5" name="Frame 4">
            <a:extLst>
              <a:ext uri="{FF2B5EF4-FFF2-40B4-BE49-F238E27FC236}">
                <a16:creationId xmlns:a16="http://schemas.microsoft.com/office/drawing/2014/main" id="{0D9CD409-4EA0-40F7-91F6-889B2969B651}"/>
              </a:ext>
            </a:extLst>
          </p:cNvPr>
          <p:cNvSpPr/>
          <p:nvPr/>
        </p:nvSpPr>
        <p:spPr>
          <a:xfrm>
            <a:off x="0" y="0"/>
            <a:ext cx="11430000" cy="6858000"/>
          </a:xfrm>
          <a:prstGeom prst="frame">
            <a:avLst>
              <a:gd name="adj1" fmla="val 3065"/>
            </a:avLst>
          </a:prstGeom>
          <a:blipFill dpi="0" rotWithShape="1">
            <a:blip r:embed="rId3">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Tree>
    <p:extLst>
      <p:ext uri="{BB962C8B-B14F-4D97-AF65-F5344CB8AC3E}">
        <p14:creationId xmlns:p14="http://schemas.microsoft.com/office/powerpoint/2010/main" val="339261451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48027" y="491616"/>
            <a:ext cx="2674107" cy="78483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txBody>
          <a:bodyPr wrap="square">
            <a:spAutoFit/>
          </a:bodyPr>
          <a:lstStyle/>
          <a:p>
            <a:pPr algn="ctr">
              <a:defRPr/>
            </a:pPr>
            <a:r>
              <a:rPr lang="bn-BD" sz="4125" b="1" dirty="0">
                <a:ln w="1905"/>
                <a:effectLst>
                  <a:outerShdw blurRad="38100" dist="38100" dir="2700000" algn="tl">
                    <a:srgbClr val="000000">
                      <a:alpha val="43137"/>
                    </a:srgbClr>
                  </a:outerShdw>
                </a:effectLst>
                <a:latin typeface="SolaimanLipi" pitchFamily="2" charset="0"/>
                <a:cs typeface="SolaimanLipi" pitchFamily="2" charset="0"/>
              </a:rPr>
              <a:t> </a:t>
            </a:r>
            <a:r>
              <a:rPr lang="bn-BD" sz="4500" b="1" dirty="0">
                <a:ln w="1905"/>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মূল্যায়ন</a:t>
            </a:r>
            <a:endParaRPr lang="en-US" sz="4500" b="1" dirty="0">
              <a:ln w="1905"/>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Frame 6">
            <a:extLst>
              <a:ext uri="{FF2B5EF4-FFF2-40B4-BE49-F238E27FC236}">
                <a16:creationId xmlns:a16="http://schemas.microsoft.com/office/drawing/2014/main" id="{267F15FC-8183-4700-B995-9526DDA348D7}"/>
              </a:ext>
            </a:extLst>
          </p:cNvPr>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8" name="Rectangle 7">
            <a:extLst>
              <a:ext uri="{FF2B5EF4-FFF2-40B4-BE49-F238E27FC236}">
                <a16:creationId xmlns:a16="http://schemas.microsoft.com/office/drawing/2014/main" id="{F6D60E78-3C20-42CC-87FB-BAAEC890B4B0}"/>
              </a:ext>
            </a:extLst>
          </p:cNvPr>
          <p:cNvSpPr/>
          <p:nvPr/>
        </p:nvSpPr>
        <p:spPr>
          <a:xfrm>
            <a:off x="749309" y="1943546"/>
            <a:ext cx="9471541" cy="370195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১.কোন </a:t>
            </a:r>
            <a:r>
              <a:rPr lang="as-IN"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ব্রিটিশ</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শাসক</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রদ</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করেন</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a:lnSpc>
                <a:spcPct val="150000"/>
              </a:lnSpc>
            </a:pP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কত</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সালের</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কোন</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তারিখে</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রদ</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হয়</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a:lnSpc>
                <a:spcPct val="150000"/>
              </a:lnSpc>
              <a:buNone/>
            </a:pP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৩. </a:t>
            </a:r>
            <a:r>
              <a:rPr lang="en-US" sz="3600"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কত</a:t>
            </a:r>
            <a:r>
              <a:rPr lang="as-IN"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সালে ঢাকা বিশ্ববিদ্যালয়  প্রতিষ্ঠা হয় </a:t>
            </a:r>
            <a:r>
              <a:rPr lang="en-US" sz="36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a:p>
            <a:pPr>
              <a:lnSpc>
                <a:spcPct val="150000"/>
              </a:lnSpc>
            </a:pPr>
            <a:endParaRPr lang="en-US" sz="32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2EC4E93A-F16B-406E-AE52-E64E4DCFBB57}"/>
              </a:ext>
            </a:extLst>
          </p:cNvPr>
          <p:cNvSpPr txBox="1"/>
          <p:nvPr/>
        </p:nvSpPr>
        <p:spPr>
          <a:xfrm>
            <a:off x="8445456" y="2419344"/>
            <a:ext cx="2112511" cy="523220"/>
          </a:xfrm>
          <a:prstGeom prst="rect">
            <a:avLst/>
          </a:prstGeom>
          <a:noFill/>
          <a:ln w="28575">
            <a:solidFill>
              <a:srgbClr val="7030A0"/>
            </a:solidFill>
          </a:ln>
        </p:spPr>
        <p:txBody>
          <a:bodyPr wrap="square" rtlCol="0">
            <a:spAutoFit/>
          </a:bodyPr>
          <a:lstStyle/>
          <a:p>
            <a:pPr algn="ctr"/>
            <a:r>
              <a:rPr lang="as-IN" sz="2800" dirty="0">
                <a:solidFill>
                  <a:srgbClr val="20212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লর্ড হার্ডিঞ্জ</a:t>
            </a:r>
            <a:endPar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6452DE4E-2B92-4B49-B820-55E51F772128}"/>
              </a:ext>
            </a:extLst>
          </p:cNvPr>
          <p:cNvSpPr txBox="1"/>
          <p:nvPr/>
        </p:nvSpPr>
        <p:spPr>
          <a:xfrm>
            <a:off x="8445456" y="3204334"/>
            <a:ext cx="2112511" cy="954107"/>
          </a:xfrm>
          <a:prstGeom prst="rect">
            <a:avLst/>
          </a:prstGeom>
          <a:noFill/>
          <a:ln w="28575">
            <a:solidFill>
              <a:srgbClr val="7030A0"/>
            </a:solidFill>
          </a:ln>
        </p:spPr>
        <p:txBody>
          <a:bodyPr wrap="square" rtlCol="0">
            <a:spAutoFit/>
          </a:bodyPr>
          <a:lstStyle/>
          <a:p>
            <a:pPr algn="ctr"/>
            <a:r>
              <a:rPr lang="bn-IN" alt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১৯১১ সালের ১২ ডিসেম্বর</a:t>
            </a:r>
            <a:endPar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id="{CD186DF3-E399-4A9A-8C86-884EE7DD9B23}"/>
              </a:ext>
            </a:extLst>
          </p:cNvPr>
          <p:cNvSpPr txBox="1"/>
          <p:nvPr/>
        </p:nvSpPr>
        <p:spPr>
          <a:xfrm>
            <a:off x="8445456" y="4241470"/>
            <a:ext cx="2112511" cy="523220"/>
          </a:xfrm>
          <a:prstGeom prst="rect">
            <a:avLst/>
          </a:prstGeom>
          <a:noFill/>
          <a:ln w="28575">
            <a:solidFill>
              <a:srgbClr val="7030A0"/>
            </a:solidFill>
          </a:ln>
        </p:spPr>
        <p:txBody>
          <a:bodyPr wrap="square" rtlCol="0">
            <a:spAutoFit/>
          </a:bodyPr>
          <a:lstStyle/>
          <a:p>
            <a:pPr algn="ctr"/>
            <a:r>
              <a:rPr lang="as-IN" sz="2800"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১৯২১</a:t>
            </a:r>
            <a:endPar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282785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additive="base">
                                        <p:cTn id="28" dur="1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9" dur="1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4602" y="4101666"/>
            <a:ext cx="10603027" cy="1046440"/>
          </a:xfrm>
          <a:prstGeom prst="rect">
            <a:avLst/>
          </a:prstGeom>
          <a:noFill/>
          <a:ln>
            <a:noFill/>
          </a:ln>
          <a:scene3d>
            <a:camera prst="orthographicFront"/>
            <a:lightRig rig="threePt" dir="t"/>
          </a:scene3d>
          <a:sp3d>
            <a:bevelT prst="convex"/>
          </a:sp3d>
        </p:spPr>
        <p:txBody>
          <a:bodyPr wrap="square">
            <a:spAutoFit/>
          </a:bodyPr>
          <a:lstStyle/>
          <a:p>
            <a:pPr marL="535781" indent="-535781">
              <a:buFont typeface="Wingdings" panose="05000000000000000000" pitchFamily="2" charset="2"/>
              <a:buChar char="q"/>
            </a:pP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রদের</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ফলে</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মুসলমানরা</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বেশি</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ক্ষতির</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স্বীকার</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হয়েছিল</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এর</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স্বপক্ষে</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যুক্তি</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লিখে</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আনবে</a:t>
            </a:r>
            <a:r>
              <a:rPr lang="as-IN"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pic>
        <p:nvPicPr>
          <p:cNvPr id="7" name="Picture 6"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095" y="942275"/>
            <a:ext cx="4725113" cy="2545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laque 5"/>
          <p:cNvSpPr/>
          <p:nvPr/>
        </p:nvSpPr>
        <p:spPr>
          <a:xfrm>
            <a:off x="2434879" y="696042"/>
            <a:ext cx="3526598" cy="960627"/>
          </a:xfrm>
          <a:prstGeom prst="plaque">
            <a:avLst/>
          </a:prstGeom>
          <a:solidFill>
            <a:schemeClr val="accent6">
              <a:lumMod val="60000"/>
              <a:lumOff val="4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88" b="1"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a:t>
            </a:r>
            <a:r>
              <a:rPr lang="en-US" sz="4688"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688" b="1"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endParaRPr lang="en-US" sz="4688"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E0D7AFFE-2919-44F6-A660-FD35F6116A9F}"/>
              </a:ext>
            </a:extLst>
          </p:cNvPr>
          <p:cNvSpPr txBox="1"/>
          <p:nvPr/>
        </p:nvSpPr>
        <p:spPr>
          <a:xfrm>
            <a:off x="346550" y="5674191"/>
            <a:ext cx="10815938" cy="496290"/>
          </a:xfrm>
          <a:prstGeom prst="rect">
            <a:avLst/>
          </a:prstGeom>
          <a:noFill/>
        </p:spPr>
        <p:txBody>
          <a:bodyPr wrap="square" rtlCol="0">
            <a:spAutoFit/>
          </a:bodyPr>
          <a:lstStyle/>
          <a:p>
            <a:pPr algn="ctr"/>
            <a:r>
              <a:rPr lang="en-US" sz="2625" dirty="0">
                <a:solidFill>
                  <a:srgbClr val="FF0000"/>
                </a:solidFill>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www.facebook.com/mesba1979</a:t>
            </a:r>
            <a:r>
              <a:rPr lang="en-US" sz="2625" dirty="0">
                <a:solidFill>
                  <a:srgbClr val="FF0000"/>
                </a:solidFill>
                <a:effectLst>
                  <a:outerShdw blurRad="38100" dist="38100" dir="2700000" algn="tl">
                    <a:srgbClr val="000000">
                      <a:alpha val="43137"/>
                    </a:srgbClr>
                  </a:outerShdw>
                </a:effectLst>
              </a:rPr>
              <a:t>                 </a:t>
            </a:r>
            <a:r>
              <a:rPr lang="en-US" sz="2625" dirty="0">
                <a:solidFill>
                  <a:srgbClr val="002060"/>
                </a:solidFill>
                <a:effectLst>
                  <a:outerShdw blurRad="38100" dist="38100" dir="2700000" algn="tl">
                    <a:srgbClr val="000000">
                      <a:alpha val="43137"/>
                    </a:srgbClr>
                  </a:outerShdw>
                </a:effectLst>
              </a:rPr>
              <a:t>Email No: </a:t>
            </a:r>
            <a:r>
              <a:rPr lang="en-US" sz="2625" dirty="0">
                <a:solidFill>
                  <a:srgbClr val="002060"/>
                </a:solidFill>
                <a:effectLst>
                  <a:outerShdw blurRad="38100" dist="38100" dir="2700000" algn="tl">
                    <a:srgbClr val="000000">
                      <a:alpha val="43137"/>
                    </a:srgbClr>
                  </a:outerShdw>
                </a:effectLst>
                <a:hlinkClick r:id="rId4">
                  <a:extLst>
                    <a:ext uri="{A12FA001-AC4F-418D-AE19-62706E023703}">
                      <ahyp:hlinkClr xmlns:ahyp="http://schemas.microsoft.com/office/drawing/2018/hyperlinkcolor" val="tx"/>
                    </a:ext>
                  </a:extLst>
                </a:hlinkClick>
              </a:rPr>
              <a:t>mesba1979@gmail.com</a:t>
            </a:r>
            <a:r>
              <a:rPr lang="en-US" sz="2625" dirty="0">
                <a:solidFill>
                  <a:srgbClr val="002060"/>
                </a:solidFill>
                <a:effectLst>
                  <a:outerShdw blurRad="38100" dist="38100" dir="2700000" algn="tl">
                    <a:srgbClr val="000000">
                      <a:alpha val="43137"/>
                    </a:srgbClr>
                  </a:outerShdw>
                </a:effectLst>
              </a:rPr>
              <a:t> </a:t>
            </a:r>
          </a:p>
        </p:txBody>
      </p:sp>
      <p:sp>
        <p:nvSpPr>
          <p:cNvPr id="9" name="Frame 8">
            <a:extLst>
              <a:ext uri="{FF2B5EF4-FFF2-40B4-BE49-F238E27FC236}">
                <a16:creationId xmlns:a16="http://schemas.microsoft.com/office/drawing/2014/main" id="{93D94A7D-A3C9-48E8-ADB1-4C72E14C0EB3}"/>
              </a:ext>
            </a:extLst>
          </p:cNvPr>
          <p:cNvSpPr/>
          <p:nvPr/>
        </p:nvSpPr>
        <p:spPr>
          <a:xfrm>
            <a:off x="0" y="0"/>
            <a:ext cx="11430000" cy="6858000"/>
          </a:xfrm>
          <a:prstGeom prst="frame">
            <a:avLst>
              <a:gd name="adj1" fmla="val 3065"/>
            </a:avLst>
          </a:prstGeom>
          <a:blipFill dpi="0" rotWithShape="1">
            <a:blip r:embed="rId5">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Tree>
    <p:extLst>
      <p:ext uri="{BB962C8B-B14F-4D97-AF65-F5344CB8AC3E}">
        <p14:creationId xmlns:p14="http://schemas.microsoft.com/office/powerpoint/2010/main" val="222302097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75" y="5726058"/>
            <a:ext cx="9719496" cy="669414"/>
          </a:xfrm>
          <a:prstGeom prst="rect">
            <a:avLst/>
          </a:prstGeom>
          <a:solidFill>
            <a:schemeClr val="bg1"/>
          </a:solidFill>
          <a:ln>
            <a:solidFill>
              <a:schemeClr val="bg1"/>
            </a:solidFill>
          </a:ln>
        </p:spPr>
        <p:txBody>
          <a:bodyPr wrap="square" rtlCol="0">
            <a:spAutoFit/>
          </a:bodyPr>
          <a:lstStyle/>
          <a:p>
            <a:pPr algn="just"/>
            <a:r>
              <a:rPr lang="bn-BD" sz="375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সবাই ভালো থেকো, আগামী ক্লাসে আবার দেখা </a:t>
            </a:r>
            <a:r>
              <a:rPr lang="bn-BD" sz="375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হবে...</a:t>
            </a:r>
            <a:endParaRPr lang="en-US" sz="375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Plaque 7"/>
          <p:cNvSpPr/>
          <p:nvPr/>
        </p:nvSpPr>
        <p:spPr>
          <a:xfrm>
            <a:off x="3419672" y="542470"/>
            <a:ext cx="4248745" cy="776363"/>
          </a:xfrm>
          <a:prstGeom prst="plaque">
            <a:avLst/>
          </a:prstGeom>
          <a:solidFill>
            <a:schemeClr val="accent6">
              <a:lumMod val="40000"/>
              <a:lumOff val="60000"/>
            </a:schemeClr>
          </a:solidFill>
          <a:ln w="25400" cap="flat" cmpd="sng" algn="ctr">
            <a:solidFill>
              <a:schemeClr val="accent2"/>
            </a:solidFill>
            <a:prstDash val="solid"/>
          </a:ln>
          <a:effectLst/>
          <a:scene3d>
            <a:camera prst="orthographicFront"/>
            <a:lightRig rig="threePt" dir="t"/>
          </a:scene3d>
          <a:sp3d>
            <a:bevelT prst="relaxedInset"/>
          </a:sp3d>
        </p:spPr>
        <p:txBody>
          <a:bodyPr rtlCol="0" anchor="ctr"/>
          <a:lstStyle/>
          <a:p>
            <a:pPr algn="ctr">
              <a:defRPr/>
            </a:pPr>
            <a:r>
              <a:rPr lang="en-US" sz="562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ধন্যবাদ</a:t>
            </a:r>
            <a:endParaRPr lang="en-US" sz="562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9218" name="Picture 2" descr="বঙ্গভঙ্গ, ১৯০৫ সাল - Bongo Vongo, 1905 - YouTube">
            <a:extLst>
              <a:ext uri="{FF2B5EF4-FFF2-40B4-BE49-F238E27FC236}">
                <a16:creationId xmlns:a16="http://schemas.microsoft.com/office/drawing/2014/main" id="{634426E2-6FF4-40A3-9A86-E05D48CDB2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1543925"/>
            <a:ext cx="5715000" cy="4028199"/>
          </a:xfrm>
          <a:prstGeom prst="rect">
            <a:avLst/>
          </a:prstGeom>
          <a:noFill/>
        </p:spPr>
      </p:pic>
      <p:sp>
        <p:nvSpPr>
          <p:cNvPr id="5" name="Frame 4">
            <a:extLst>
              <a:ext uri="{FF2B5EF4-FFF2-40B4-BE49-F238E27FC236}">
                <a16:creationId xmlns:a16="http://schemas.microsoft.com/office/drawing/2014/main" id="{86951B3E-B17E-4593-A26E-079CA56CB11E}"/>
              </a:ext>
            </a:extLst>
          </p:cNvPr>
          <p:cNvSpPr/>
          <p:nvPr/>
        </p:nvSpPr>
        <p:spPr>
          <a:xfrm>
            <a:off x="0" y="0"/>
            <a:ext cx="11430000" cy="6858000"/>
          </a:xfrm>
          <a:prstGeom prst="frame">
            <a:avLst>
              <a:gd name="adj1" fmla="val 3065"/>
            </a:avLst>
          </a:prstGeom>
          <a:blipFill dpi="0" rotWithShape="1">
            <a:blip r:embed="rId3">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Tree>
    <p:extLst>
      <p:ext uri="{BB962C8B-B14F-4D97-AF65-F5344CB8AC3E}">
        <p14:creationId xmlns:p14="http://schemas.microsoft.com/office/powerpoint/2010/main" val="196359736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que 7"/>
          <p:cNvSpPr/>
          <p:nvPr/>
        </p:nvSpPr>
        <p:spPr>
          <a:xfrm>
            <a:off x="4052179" y="637675"/>
            <a:ext cx="2981183" cy="672917"/>
          </a:xfrm>
          <a:prstGeom prst="plaque">
            <a:avLst/>
          </a:prstGeom>
          <a:solidFill>
            <a:schemeClr val="accent6">
              <a:lumMod val="60000"/>
              <a:lumOff val="40000"/>
            </a:schemeClr>
          </a:solidFill>
          <a:ln w="25400" cap="flat" cmpd="sng" algn="ctr">
            <a:solidFill>
              <a:srgbClr val="4F81BD">
                <a:shade val="50000"/>
              </a:srgbClr>
            </a:solidFill>
            <a:prstDash val="solid"/>
          </a:ln>
          <a:effectLst/>
          <a:scene3d>
            <a:camera prst="orthographicFront"/>
            <a:lightRig rig="threePt" dir="t"/>
          </a:scene3d>
          <a:sp3d>
            <a:bevelT prst="angle"/>
          </a:sp3d>
        </p:spPr>
        <p:txBody>
          <a:bodyPr rtlCol="0" anchor="ctr"/>
          <a:lstStyle/>
          <a:p>
            <a:pPr algn="ctr">
              <a:defRPr/>
            </a:pPr>
            <a:r>
              <a:rPr lang="en-US" sz="4500" kern="0" dirty="0" err="1">
                <a:solidFill>
                  <a:srgbClr val="7030A0"/>
                </a:solidFill>
                <a:effectLst>
                  <a:outerShdw blurRad="38100" dist="38100" dir="2700000" algn="tl">
                    <a:srgbClr val="000000">
                      <a:alpha val="43137"/>
                    </a:srgbClr>
                  </a:outerShdw>
                </a:effectLst>
                <a:latin typeface="NikoshBAN" pitchFamily="2" charset="0"/>
                <a:cs typeface="NikoshBAN" pitchFamily="2" charset="0"/>
              </a:rPr>
              <a:t>পরিচিতি</a:t>
            </a:r>
            <a:r>
              <a:rPr lang="bn-IN" sz="4125" kern="0" dirty="0">
                <a:solidFill>
                  <a:prstClr val="white"/>
                </a:solidFill>
                <a:effectLst>
                  <a:outerShdw blurRad="38100" dist="38100" dir="2700000" algn="tl">
                    <a:srgbClr val="000000">
                      <a:alpha val="43137"/>
                    </a:srgbClr>
                  </a:outerShdw>
                </a:effectLst>
              </a:rPr>
              <a:t> </a:t>
            </a:r>
            <a:endParaRPr lang="en-US" sz="4125" kern="0" dirty="0">
              <a:solidFill>
                <a:prstClr val="white"/>
              </a:solidFill>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8690" y="687675"/>
            <a:ext cx="2309459" cy="2572606"/>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sp>
        <p:nvSpPr>
          <p:cNvPr id="11" name="Plaque 10"/>
          <p:cNvSpPr/>
          <p:nvPr/>
        </p:nvSpPr>
        <p:spPr>
          <a:xfrm>
            <a:off x="6808377" y="3609201"/>
            <a:ext cx="4350913" cy="2211377"/>
          </a:xfrm>
          <a:prstGeom prst="plaque">
            <a:avLst/>
          </a:prstGeom>
          <a:noFill/>
          <a:ln w="25400" cap="flat" cmpd="sng" algn="ctr">
            <a:noFill/>
            <a:prstDash val="solid"/>
          </a:ln>
          <a:effectLst/>
          <a:scene3d>
            <a:camera prst="orthographicFront"/>
            <a:lightRig rig="threePt" dir="t"/>
          </a:scene3d>
          <a:sp3d>
            <a:bevelT prst="angle"/>
          </a:sp3d>
        </p:spPr>
        <p:txBody>
          <a:bodyPr rtlCol="0" anchor="ctr"/>
          <a:lstStyle/>
          <a:p>
            <a:pPr algn="ctr"/>
            <a:r>
              <a:rPr lang="en-US" sz="3000" dirty="0" err="1">
                <a:ln w="11430"/>
                <a:effectLst>
                  <a:outerShdw blurRad="38100" dist="38100" dir="2700000" algn="tl">
                    <a:srgbClr val="000000">
                      <a:alpha val="43137"/>
                    </a:srgbClr>
                  </a:outerShdw>
                </a:effectLst>
                <a:latin typeface="NikoshBAN" pitchFamily="2" charset="0"/>
                <a:cs typeface="NikoshBAN" pitchFamily="2" charset="0"/>
              </a:rPr>
              <a:t>শ্রেণি-দ্বাদশ</a:t>
            </a:r>
            <a:r>
              <a:rPr lang="en-US" sz="3000" dirty="0">
                <a:ln w="11430"/>
                <a:effectLst>
                  <a:outerShdw blurRad="38100" dist="38100" dir="2700000" algn="tl">
                    <a:srgbClr val="000000">
                      <a:alpha val="43137"/>
                    </a:srgbClr>
                  </a:outerShdw>
                </a:effectLst>
                <a:latin typeface="NikoshBAN" pitchFamily="2" charset="0"/>
                <a:cs typeface="NikoshBAN" pitchFamily="2" charset="0"/>
              </a:rPr>
              <a:t> </a:t>
            </a:r>
          </a:p>
          <a:p>
            <a:pPr algn="ctr"/>
            <a:r>
              <a:rPr lang="en-US" sz="3000" dirty="0" err="1">
                <a:ln w="11430"/>
                <a:effectLst>
                  <a:outerShdw blurRad="38100" dist="38100" dir="2700000" algn="tl">
                    <a:srgbClr val="000000">
                      <a:alpha val="43137"/>
                    </a:srgbClr>
                  </a:outerShdw>
                </a:effectLst>
                <a:latin typeface="NikoshBAN" pitchFamily="2" charset="0"/>
                <a:cs typeface="NikoshBAN" pitchFamily="2" charset="0"/>
              </a:rPr>
              <a:t>বিষয়</a:t>
            </a:r>
            <a:r>
              <a:rPr lang="en-US" sz="3000" dirty="0">
                <a:ln w="11430"/>
                <a:effectLst>
                  <a:outerShdw blurRad="38100" dist="38100" dir="2700000" algn="tl">
                    <a:srgbClr val="000000">
                      <a:alpha val="43137"/>
                    </a:srgbClr>
                  </a:outerShdw>
                </a:effectLst>
                <a:latin typeface="NikoshBAN" pitchFamily="2" charset="0"/>
                <a:cs typeface="NikoshBAN" pitchFamily="2" charset="0"/>
              </a:rPr>
              <a:t>: </a:t>
            </a:r>
            <a:r>
              <a:rPr lang="en-US" sz="3000" dirty="0" err="1">
                <a:ln w="11430"/>
                <a:effectLst>
                  <a:outerShdw blurRad="38100" dist="38100" dir="2700000" algn="tl">
                    <a:srgbClr val="000000">
                      <a:alpha val="43137"/>
                    </a:srgbClr>
                  </a:outerShdw>
                </a:effectLst>
                <a:latin typeface="NikoshBAN" pitchFamily="2" charset="0"/>
                <a:cs typeface="NikoshBAN" pitchFamily="2" charset="0"/>
              </a:rPr>
              <a:t>পৌরনীতি</a:t>
            </a:r>
            <a:r>
              <a:rPr lang="en-US" sz="3000" dirty="0">
                <a:ln w="11430"/>
                <a:effectLst>
                  <a:outerShdw blurRad="38100" dist="38100" dir="2700000" algn="tl">
                    <a:srgbClr val="000000">
                      <a:alpha val="43137"/>
                    </a:srgbClr>
                  </a:outerShdw>
                </a:effectLst>
                <a:latin typeface="NikoshBAN" pitchFamily="2" charset="0"/>
                <a:cs typeface="NikoshBAN" pitchFamily="2" charset="0"/>
              </a:rPr>
              <a:t> ও </a:t>
            </a:r>
            <a:r>
              <a:rPr lang="en-US" sz="3000" dirty="0" err="1">
                <a:ln w="11430"/>
                <a:effectLst>
                  <a:outerShdw blurRad="38100" dist="38100" dir="2700000" algn="tl">
                    <a:srgbClr val="000000">
                      <a:alpha val="43137"/>
                    </a:srgbClr>
                  </a:outerShdw>
                </a:effectLst>
                <a:latin typeface="NikoshBAN" pitchFamily="2" charset="0"/>
                <a:cs typeface="NikoshBAN" pitchFamily="2" charset="0"/>
              </a:rPr>
              <a:t>সুশাসন</a:t>
            </a:r>
            <a:endParaRPr lang="en-US" sz="3000" dirty="0">
              <a:ln w="11430"/>
              <a:effectLst>
                <a:outerShdw blurRad="38100" dist="38100" dir="2700000" algn="tl">
                  <a:srgbClr val="000000">
                    <a:alpha val="43137"/>
                  </a:srgbClr>
                </a:outerShdw>
              </a:effectLst>
              <a:latin typeface="NikoshBAN" pitchFamily="2" charset="0"/>
              <a:cs typeface="NikoshBAN" pitchFamily="2" charset="0"/>
            </a:endParaRPr>
          </a:p>
          <a:p>
            <a:pPr algn="ctr"/>
            <a:r>
              <a:rPr lang="bn-BD" altLang="en-US" sz="2625" dirty="0">
                <a:ln w="1143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অধ্যায়</a:t>
            </a:r>
            <a:r>
              <a:rPr lang="en-US" altLang="en-US" sz="2625" dirty="0">
                <a:ln w="1143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altLang="en-US" sz="2625" dirty="0" err="1">
                <a:ln w="1143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প্রথম</a:t>
            </a:r>
            <a:endParaRPr lang="en-US" sz="2625" kern="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2625" kern="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তারিখ</a:t>
            </a:r>
            <a:r>
              <a:rPr lang="en-US" sz="2625" kern="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sp>
        <p:nvSpPr>
          <p:cNvPr id="12" name="Plaque 11"/>
          <p:cNvSpPr/>
          <p:nvPr/>
        </p:nvSpPr>
        <p:spPr>
          <a:xfrm>
            <a:off x="201856" y="3555105"/>
            <a:ext cx="5005616" cy="2264683"/>
          </a:xfrm>
          <a:prstGeom prst="plaque">
            <a:avLst/>
          </a:prstGeom>
          <a:noFill/>
          <a:ln w="25400" cap="flat" cmpd="sng" algn="ctr">
            <a:noFill/>
            <a:prstDash val="solid"/>
          </a:ln>
          <a:effectLst/>
          <a:scene3d>
            <a:camera prst="orthographicFront"/>
            <a:lightRig rig="threePt" dir="t"/>
          </a:scene3d>
          <a:sp3d>
            <a:bevelT prst="angle"/>
          </a:sp3d>
        </p:spPr>
        <p:txBody>
          <a:bodyPr rtlCol="0" anchor="ctr"/>
          <a:lstStyle/>
          <a:p>
            <a:pPr algn="ctr">
              <a:defRPr/>
            </a:pPr>
            <a:r>
              <a:rPr lang="en-US" sz="3000" dirty="0" err="1">
                <a:ln w="0"/>
                <a:effectLst>
                  <a:outerShdw blurRad="38100" dist="38100" dir="2700000" algn="tl" rotWithShape="0">
                    <a:srgbClr val="000000">
                      <a:alpha val="43137"/>
                    </a:srgbClr>
                  </a:outerShdw>
                </a:effectLst>
                <a:latin typeface="NikoshBAN" pitchFamily="2" charset="0"/>
                <a:cs typeface="NikoshBAN" pitchFamily="2" charset="0"/>
              </a:rPr>
              <a:t>মোঃ</a:t>
            </a:r>
            <a:r>
              <a:rPr lang="en-US" sz="3000" dirty="0">
                <a:ln w="0"/>
                <a:effectLst>
                  <a:outerShdw blurRad="38100" dist="38100" dir="2700000" algn="tl" rotWithShape="0">
                    <a:srgbClr val="000000">
                      <a:alpha val="43137"/>
                    </a:srgbClr>
                  </a:outerShdw>
                </a:effectLst>
                <a:latin typeface="NikoshBAN" pitchFamily="2" charset="0"/>
                <a:cs typeface="NikoshBAN" pitchFamily="2" charset="0"/>
              </a:rPr>
              <a:t> </a:t>
            </a:r>
            <a:r>
              <a:rPr lang="en-US" sz="3000" dirty="0" err="1">
                <a:ln w="0"/>
                <a:effectLst>
                  <a:outerShdw blurRad="38100" dist="38100" dir="2700000" algn="tl" rotWithShape="0">
                    <a:srgbClr val="000000">
                      <a:alpha val="43137"/>
                    </a:srgbClr>
                  </a:outerShdw>
                </a:effectLst>
                <a:latin typeface="NikoshBAN" pitchFamily="2" charset="0"/>
                <a:cs typeface="NikoshBAN" pitchFamily="2" charset="0"/>
              </a:rPr>
              <a:t>মেশবাহুল</a:t>
            </a:r>
            <a:r>
              <a:rPr lang="en-US" sz="3000" dirty="0">
                <a:ln w="0"/>
                <a:effectLst>
                  <a:outerShdw blurRad="38100" dist="38100" dir="2700000" algn="tl" rotWithShape="0">
                    <a:srgbClr val="000000">
                      <a:alpha val="43137"/>
                    </a:srgbClr>
                  </a:outerShdw>
                </a:effectLst>
                <a:latin typeface="NikoshBAN" pitchFamily="2" charset="0"/>
                <a:cs typeface="NikoshBAN" pitchFamily="2" charset="0"/>
              </a:rPr>
              <a:t> </a:t>
            </a:r>
            <a:r>
              <a:rPr lang="en-US" sz="3000" dirty="0" err="1">
                <a:ln w="0"/>
                <a:effectLst>
                  <a:outerShdw blurRad="38100" dist="38100" dir="2700000" algn="tl" rotWithShape="0">
                    <a:srgbClr val="000000">
                      <a:alpha val="43137"/>
                    </a:srgbClr>
                  </a:outerShdw>
                </a:effectLst>
                <a:latin typeface="NikoshBAN" pitchFamily="2" charset="0"/>
                <a:cs typeface="NikoshBAN" pitchFamily="2" charset="0"/>
              </a:rPr>
              <a:t>হক</a:t>
            </a:r>
            <a:r>
              <a:rPr lang="en-US" sz="3000" dirty="0">
                <a:ln w="0"/>
                <a:effectLst>
                  <a:outerShdw blurRad="38100" dist="38100" dir="2700000" algn="tl" rotWithShape="0">
                    <a:srgbClr val="000000">
                      <a:alpha val="43137"/>
                    </a:srgbClr>
                  </a:outerShdw>
                </a:effectLst>
                <a:latin typeface="NikoshBAN" pitchFamily="2" charset="0"/>
                <a:cs typeface="NikoshBAN" pitchFamily="2" charset="0"/>
              </a:rPr>
              <a:t> </a:t>
            </a:r>
          </a:p>
          <a:p>
            <a:pPr algn="ctr">
              <a:defRPr/>
            </a:pPr>
            <a:r>
              <a:rPr lang="en-US" sz="3000" dirty="0" err="1">
                <a:ln w="0"/>
                <a:effectLst>
                  <a:outerShdw blurRad="38100" dist="38100" dir="2700000" algn="tl" rotWithShape="0">
                    <a:srgbClr val="000000">
                      <a:alpha val="43137"/>
                    </a:srgbClr>
                  </a:outerShdw>
                </a:effectLst>
                <a:latin typeface="NikoshBAN" pitchFamily="2" charset="0"/>
                <a:cs typeface="NikoshBAN" pitchFamily="2" charset="0"/>
              </a:rPr>
              <a:t>প্রভাষক</a:t>
            </a:r>
            <a:endParaRPr lang="en-US" sz="3000" dirty="0">
              <a:ln w="0"/>
              <a:effectLst>
                <a:outerShdw blurRad="38100" dist="38100" dir="2700000" algn="tl" rotWithShape="0">
                  <a:srgbClr val="000000">
                    <a:alpha val="43137"/>
                  </a:srgbClr>
                </a:outerShdw>
              </a:effectLst>
              <a:latin typeface="NikoshBAN" pitchFamily="2" charset="0"/>
              <a:cs typeface="NikoshBAN" pitchFamily="2" charset="0"/>
            </a:endParaRPr>
          </a:p>
          <a:p>
            <a:pPr algn="ctr">
              <a:defRPr/>
            </a:pP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হাপানিয়া</a:t>
            </a:r>
            <a:r>
              <a:rPr lang="en-US" sz="2625" dirty="0">
                <a:ln w="0"/>
                <a:effectLst>
                  <a:outerShdw blurRad="38100" dist="38100" dir="2700000" algn="tl" rotWithShape="0">
                    <a:srgbClr val="000000">
                      <a:alpha val="43137"/>
                    </a:srgbClr>
                  </a:outerShdw>
                </a:effectLst>
                <a:latin typeface="NikoshBAN" pitchFamily="2" charset="0"/>
                <a:cs typeface="NikoshBAN" pitchFamily="2" charset="0"/>
              </a:rPr>
              <a:t> </a:t>
            </a: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দোগাছী</a:t>
            </a:r>
            <a:r>
              <a:rPr lang="en-US" sz="2625" dirty="0">
                <a:ln w="0"/>
                <a:effectLst>
                  <a:outerShdw blurRad="38100" dist="38100" dir="2700000" algn="tl" rotWithShape="0">
                    <a:srgbClr val="000000">
                      <a:alpha val="43137"/>
                    </a:srgbClr>
                  </a:outerShdw>
                </a:effectLst>
                <a:latin typeface="NikoshBAN" pitchFamily="2" charset="0"/>
                <a:cs typeface="NikoshBAN" pitchFamily="2" charset="0"/>
              </a:rPr>
              <a:t> </a:t>
            </a: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জাঃউঃ</a:t>
            </a:r>
            <a:r>
              <a:rPr lang="en-US" sz="2625" dirty="0">
                <a:ln w="0"/>
                <a:effectLst>
                  <a:outerShdw blurRad="38100" dist="38100" dir="2700000" algn="tl" rotWithShape="0">
                    <a:srgbClr val="000000">
                      <a:alpha val="43137"/>
                    </a:srgbClr>
                  </a:outerShdw>
                </a:effectLst>
                <a:latin typeface="NikoshBAN" pitchFamily="2" charset="0"/>
                <a:cs typeface="NikoshBAN" pitchFamily="2" charset="0"/>
              </a:rPr>
              <a:t> </a:t>
            </a: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আলিম</a:t>
            </a:r>
            <a:r>
              <a:rPr lang="en-US" sz="2625" dirty="0">
                <a:ln w="0"/>
                <a:effectLst>
                  <a:outerShdw blurRad="38100" dist="38100" dir="2700000" algn="tl" rotWithShape="0">
                    <a:srgbClr val="000000">
                      <a:alpha val="43137"/>
                    </a:srgbClr>
                  </a:outerShdw>
                </a:effectLst>
                <a:latin typeface="NikoshBAN" pitchFamily="2" charset="0"/>
                <a:cs typeface="NikoshBAN" pitchFamily="2" charset="0"/>
              </a:rPr>
              <a:t> </a:t>
            </a: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মাদরাসা</a:t>
            </a:r>
            <a:endParaRPr lang="en-US" sz="2625" dirty="0">
              <a:ln w="0"/>
              <a:effectLst>
                <a:outerShdw blurRad="38100" dist="38100" dir="2700000" algn="tl" rotWithShape="0">
                  <a:srgbClr val="000000">
                    <a:alpha val="43137"/>
                  </a:srgbClr>
                </a:outerShdw>
              </a:effectLst>
              <a:latin typeface="NikoshBAN" pitchFamily="2" charset="0"/>
              <a:cs typeface="NikoshBAN" pitchFamily="2" charset="0"/>
            </a:endParaRPr>
          </a:p>
          <a:p>
            <a:pPr algn="ctr">
              <a:defRPr/>
            </a:pP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তানোর</a:t>
            </a:r>
            <a:r>
              <a:rPr lang="en-US" sz="2625" dirty="0">
                <a:ln w="0"/>
                <a:effectLst>
                  <a:outerShdw blurRad="38100" dist="38100" dir="2700000" algn="tl" rotWithShape="0">
                    <a:srgbClr val="000000">
                      <a:alpha val="43137"/>
                    </a:srgbClr>
                  </a:outerShdw>
                </a:effectLst>
                <a:latin typeface="NikoshBAN" pitchFamily="2" charset="0"/>
                <a:cs typeface="NikoshBAN" pitchFamily="2" charset="0"/>
              </a:rPr>
              <a:t>, </a:t>
            </a: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রাজশাহী</a:t>
            </a:r>
            <a:r>
              <a:rPr lang="en-US" sz="2625" dirty="0">
                <a:ln w="0"/>
                <a:effectLst>
                  <a:outerShdw blurRad="38100" dist="38100" dir="2700000" algn="tl" rotWithShape="0">
                    <a:srgbClr val="000000">
                      <a:alpha val="43137"/>
                    </a:srgbClr>
                  </a:outerShdw>
                </a:effectLst>
                <a:latin typeface="NikoshBAN" pitchFamily="2" charset="0"/>
                <a:cs typeface="NikoshBAN" pitchFamily="2" charset="0"/>
              </a:rPr>
              <a:t> ।</a:t>
            </a:r>
          </a:p>
          <a:p>
            <a:pPr algn="ctr">
              <a:defRPr/>
            </a:pP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মোবাইল</a:t>
            </a:r>
            <a:r>
              <a:rPr lang="en-US" sz="2625" dirty="0">
                <a:ln w="0"/>
                <a:effectLst>
                  <a:outerShdw blurRad="38100" dist="38100" dir="2700000" algn="tl" rotWithShape="0">
                    <a:srgbClr val="000000">
                      <a:alpha val="43137"/>
                    </a:srgbClr>
                  </a:outerShdw>
                </a:effectLst>
                <a:latin typeface="NikoshBAN" pitchFamily="2" charset="0"/>
                <a:cs typeface="NikoshBAN" pitchFamily="2" charset="0"/>
              </a:rPr>
              <a:t> </a:t>
            </a:r>
            <a:r>
              <a:rPr lang="en-US" sz="2625" dirty="0" err="1">
                <a:ln w="0"/>
                <a:effectLst>
                  <a:outerShdw blurRad="38100" dist="38100" dir="2700000" algn="tl" rotWithShape="0">
                    <a:srgbClr val="000000">
                      <a:alpha val="43137"/>
                    </a:srgbClr>
                  </a:outerShdw>
                </a:effectLst>
                <a:latin typeface="NikoshBAN" pitchFamily="2" charset="0"/>
                <a:cs typeface="NikoshBAN" pitchFamily="2" charset="0"/>
              </a:rPr>
              <a:t>নং</a:t>
            </a:r>
            <a:r>
              <a:rPr lang="en-US" sz="2625" dirty="0">
                <a:ln w="0"/>
                <a:effectLst>
                  <a:outerShdw blurRad="38100" dist="38100" dir="2700000" algn="tl" rotWithShape="0">
                    <a:srgbClr val="000000">
                      <a:alpha val="43137"/>
                    </a:srgbClr>
                  </a:outerShdw>
                </a:effectLst>
                <a:latin typeface="NikoshBAN" pitchFamily="2" charset="0"/>
                <a:cs typeface="NikoshBAN" pitchFamily="2" charset="0"/>
              </a:rPr>
              <a:t> ০১৭১৮৮৯১৪৪৭</a:t>
            </a:r>
          </a:p>
        </p:txBody>
      </p:sp>
      <p:grpSp>
        <p:nvGrpSpPr>
          <p:cNvPr id="14" name="Group 13"/>
          <p:cNvGrpSpPr/>
          <p:nvPr/>
        </p:nvGrpSpPr>
        <p:grpSpPr>
          <a:xfrm>
            <a:off x="7946998" y="735821"/>
            <a:ext cx="2309459" cy="2768104"/>
            <a:chOff x="8476797" y="1237219"/>
            <a:chExt cx="2463423" cy="2952644"/>
          </a:xfrm>
        </p:grpSpPr>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476797" y="1237219"/>
              <a:ext cx="2463423" cy="2952644"/>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sp>
          <p:nvSpPr>
            <p:cNvPr id="7" name="Rectangle 6"/>
            <p:cNvSpPr/>
            <p:nvPr/>
          </p:nvSpPr>
          <p:spPr>
            <a:xfrm>
              <a:off x="8476797" y="2053390"/>
              <a:ext cx="2463423" cy="208547"/>
            </a:xfrm>
            <a:prstGeom prst="rect">
              <a:avLst/>
            </a:prstGeom>
            <a:solidFill>
              <a:schemeClr val="accent5">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8">
                <a:effectLst>
                  <a:outerShdw blurRad="38100" dist="38100" dir="2700000" algn="tl">
                    <a:srgbClr val="000000">
                      <a:alpha val="43137"/>
                    </a:srgbClr>
                  </a:outerShdw>
                </a:effectLst>
              </a:endParaRPr>
            </a:p>
          </p:txBody>
        </p:sp>
        <p:sp>
          <p:nvSpPr>
            <p:cNvPr id="10" name="Rectangle 9"/>
            <p:cNvSpPr/>
            <p:nvPr/>
          </p:nvSpPr>
          <p:spPr>
            <a:xfrm>
              <a:off x="8476797" y="3609474"/>
              <a:ext cx="2463423" cy="580389"/>
            </a:xfrm>
            <a:prstGeom prst="rect">
              <a:avLst/>
            </a:prstGeom>
            <a:solidFill>
              <a:schemeClr val="accent4">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8">
                <a:effectLst>
                  <a:outerShdw blurRad="38100" dist="38100" dir="2700000" algn="tl">
                    <a:srgbClr val="000000">
                      <a:alpha val="43137"/>
                    </a:srgbClr>
                  </a:outerShdw>
                </a:effectLst>
              </a:endParaRPr>
            </a:p>
          </p:txBody>
        </p:sp>
        <p:sp>
          <p:nvSpPr>
            <p:cNvPr id="13" name="Rectangle 12"/>
            <p:cNvSpPr/>
            <p:nvPr/>
          </p:nvSpPr>
          <p:spPr>
            <a:xfrm>
              <a:off x="9047748" y="3288632"/>
              <a:ext cx="1347537" cy="176464"/>
            </a:xfrm>
            <a:prstGeom prst="rect">
              <a:avLst/>
            </a:prstGeom>
            <a:solidFill>
              <a:schemeClr val="tx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effectLst>
                  <a:outerShdw blurRad="38100" dist="38100" dir="2700000" algn="tl">
                    <a:srgbClr val="000000">
                      <a:alpha val="43137"/>
                    </a:srgbClr>
                  </a:outerShdw>
                </a:effectLst>
              </a:endParaRPr>
            </a:p>
          </p:txBody>
        </p:sp>
      </p:grpSp>
      <p:pic>
        <p:nvPicPr>
          <p:cNvPr id="4" name="Picture 3">
            <a:extLst>
              <a:ext uri="{FF2B5EF4-FFF2-40B4-BE49-F238E27FC236}">
                <a16:creationId xmlns:a16="http://schemas.microsoft.com/office/drawing/2014/main" id="{77FB9C85-8E44-4099-B376-D2C6AA6372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7809" y="754065"/>
            <a:ext cx="2309459" cy="2433874"/>
          </a:xfrm>
          <a:prstGeom prst="rect">
            <a:avLst/>
          </a:prstGeom>
        </p:spPr>
      </p:pic>
      <p:sp>
        <p:nvSpPr>
          <p:cNvPr id="15" name="TextBox 14">
            <a:extLst>
              <a:ext uri="{FF2B5EF4-FFF2-40B4-BE49-F238E27FC236}">
                <a16:creationId xmlns:a16="http://schemas.microsoft.com/office/drawing/2014/main" id="{7C20D464-E1E5-428E-8705-564DDD19D9D9}"/>
              </a:ext>
            </a:extLst>
          </p:cNvPr>
          <p:cNvSpPr txBox="1"/>
          <p:nvPr/>
        </p:nvSpPr>
        <p:spPr>
          <a:xfrm>
            <a:off x="346550" y="5847350"/>
            <a:ext cx="10815938" cy="496290"/>
          </a:xfrm>
          <a:prstGeom prst="rect">
            <a:avLst/>
          </a:prstGeom>
          <a:noFill/>
        </p:spPr>
        <p:txBody>
          <a:bodyPr wrap="square" rtlCol="0">
            <a:spAutoFit/>
          </a:bodyPr>
          <a:lstStyle/>
          <a:p>
            <a:pPr algn="ctr"/>
            <a:r>
              <a:rPr lang="en-US" sz="2625" dirty="0">
                <a:solidFill>
                  <a:srgbClr val="FF0000"/>
                </a:solidFill>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www.facebook.com/mesba1979</a:t>
            </a:r>
            <a:r>
              <a:rPr lang="en-US" sz="2625" dirty="0">
                <a:solidFill>
                  <a:srgbClr val="FF0000"/>
                </a:solidFill>
                <a:effectLst>
                  <a:outerShdw blurRad="38100" dist="38100" dir="2700000" algn="tl">
                    <a:srgbClr val="000000">
                      <a:alpha val="43137"/>
                    </a:srgbClr>
                  </a:outerShdw>
                </a:effectLst>
              </a:rPr>
              <a:t>                 </a:t>
            </a:r>
            <a:r>
              <a:rPr lang="en-US" sz="2625" dirty="0">
                <a:solidFill>
                  <a:srgbClr val="002060"/>
                </a:solidFill>
                <a:effectLst>
                  <a:outerShdw blurRad="38100" dist="38100" dir="2700000" algn="tl">
                    <a:srgbClr val="000000">
                      <a:alpha val="43137"/>
                    </a:srgbClr>
                  </a:outerShdw>
                </a:effectLst>
              </a:rPr>
              <a:t>Email No: </a:t>
            </a:r>
            <a:r>
              <a:rPr lang="en-US" sz="2625" dirty="0">
                <a:solidFill>
                  <a:srgbClr val="002060"/>
                </a:solidFill>
                <a:effectLst>
                  <a:outerShdw blurRad="38100" dist="38100" dir="2700000" algn="tl">
                    <a:srgbClr val="000000">
                      <a:alpha val="43137"/>
                    </a:srgbClr>
                  </a:outerShdw>
                </a:effectLst>
                <a:hlinkClick r:id="rId6">
                  <a:extLst>
                    <a:ext uri="{A12FA001-AC4F-418D-AE19-62706E023703}">
                      <ahyp:hlinkClr xmlns:ahyp="http://schemas.microsoft.com/office/drawing/2018/hyperlinkcolor" val="tx"/>
                    </a:ext>
                  </a:extLst>
                </a:hlinkClick>
              </a:rPr>
              <a:t>mesba1979@gmail.com</a:t>
            </a:r>
            <a:r>
              <a:rPr lang="en-US" sz="2625" dirty="0">
                <a:solidFill>
                  <a:srgbClr val="002060"/>
                </a:solidFill>
                <a:effectLst>
                  <a:outerShdw blurRad="38100" dist="38100" dir="2700000" algn="tl">
                    <a:srgbClr val="000000">
                      <a:alpha val="43137"/>
                    </a:srgbClr>
                  </a:outerShdw>
                </a:effectLst>
              </a:rPr>
              <a:t> </a:t>
            </a:r>
          </a:p>
        </p:txBody>
      </p:sp>
      <p:sp>
        <p:nvSpPr>
          <p:cNvPr id="16" name="Frame 15">
            <a:extLst>
              <a:ext uri="{FF2B5EF4-FFF2-40B4-BE49-F238E27FC236}">
                <a16:creationId xmlns:a16="http://schemas.microsoft.com/office/drawing/2014/main" id="{FA9B80B4-87FF-497F-AA40-8BA6BF4B5A4D}"/>
              </a:ext>
            </a:extLst>
          </p:cNvPr>
          <p:cNvSpPr/>
          <p:nvPr/>
        </p:nvSpPr>
        <p:spPr>
          <a:xfrm>
            <a:off x="0" y="0"/>
            <a:ext cx="11430000" cy="6858000"/>
          </a:xfrm>
          <a:prstGeom prst="frame">
            <a:avLst>
              <a:gd name="adj1" fmla="val 3065"/>
            </a:avLst>
          </a:prstGeom>
          <a:blipFill dpi="0" rotWithShape="1">
            <a:blip r:embed="rId7">
              <a:extLst>
                <a:ext uri="{28A0092B-C50C-407E-A947-70E740481C1C}">
                  <a14:useLocalDpi xmlns:a14="http://schemas.microsoft.com/office/drawing/2010/main" val="0"/>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82203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5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AF4412-D9D9-42BD-9B77-49E3F7411218}"/>
              </a:ext>
            </a:extLst>
          </p:cNvPr>
          <p:cNvSpPr txBox="1"/>
          <p:nvPr/>
        </p:nvSpPr>
        <p:spPr>
          <a:xfrm>
            <a:off x="1196645" y="4940872"/>
            <a:ext cx="2112511" cy="523220"/>
          </a:xfrm>
          <a:prstGeom prst="rect">
            <a:avLst/>
          </a:prstGeom>
          <a:noFill/>
          <a:ln w="28575">
            <a:solidFill>
              <a:srgbClr val="7030A0"/>
            </a:solidFill>
          </a:ln>
        </p:spPr>
        <p:txBody>
          <a:bodyPr wrap="square" rtlCol="0">
            <a:spAutoFit/>
          </a:bodyPr>
          <a:lstStyle/>
          <a:p>
            <a:pPr algn="ctr"/>
            <a:r>
              <a:rPr lang="as-IN" sz="2800" dirty="0">
                <a:solidFill>
                  <a:srgbClr val="20212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লর্ড হার্ডিঞ্জ</a:t>
            </a:r>
            <a:endPar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FB3CE7C0-24AC-4B56-BE55-C477A1328531}"/>
              </a:ext>
            </a:extLst>
          </p:cNvPr>
          <p:cNvSpPr txBox="1"/>
          <p:nvPr/>
        </p:nvSpPr>
        <p:spPr>
          <a:xfrm>
            <a:off x="7670893" y="4870892"/>
            <a:ext cx="2112511" cy="553998"/>
          </a:xfrm>
          <a:prstGeom prst="rect">
            <a:avLst/>
          </a:prstGeom>
          <a:noFill/>
          <a:ln w="28575">
            <a:solidFill>
              <a:srgbClr val="7030A0"/>
            </a:solidFill>
          </a:ln>
        </p:spPr>
        <p:txBody>
          <a:bodyPr wrap="square" rtlCol="0">
            <a:spAutoFit/>
          </a:bodyPr>
          <a:lstStyle/>
          <a:p>
            <a:pPr algn="ct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দুই</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a:t>
            </a:r>
            <a:r>
              <a:rPr lang="as-IN"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a:t>
            </a:r>
            <a:endPar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4EA53EDF-9D68-4AAD-9CF8-65CF4EDD33F0}"/>
              </a:ext>
            </a:extLst>
          </p:cNvPr>
          <p:cNvSpPr txBox="1"/>
          <p:nvPr/>
        </p:nvSpPr>
        <p:spPr>
          <a:xfrm>
            <a:off x="1710170" y="716233"/>
            <a:ext cx="7871114" cy="553998"/>
          </a:xfrm>
          <a:prstGeom prst="rect">
            <a:avLst/>
          </a:prstGeom>
          <a:noFill/>
        </p:spPr>
        <p:txBody>
          <a:bodyPr wrap="square" rtlCol="0">
            <a:spAutoFit/>
          </a:bodyPr>
          <a:lstStyle/>
          <a:p>
            <a:pPr algn="ct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নিচের</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ছবি</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গুলো</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দেখে</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কিসের</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ছবি</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sp>
        <p:nvSpPr>
          <p:cNvPr id="8" name="TextBox 7">
            <a:extLst>
              <a:ext uri="{FF2B5EF4-FFF2-40B4-BE49-F238E27FC236}">
                <a16:creationId xmlns:a16="http://schemas.microsoft.com/office/drawing/2014/main" id="{CD0A83DC-CF95-40E1-B99A-BA473A0E085A}"/>
              </a:ext>
            </a:extLst>
          </p:cNvPr>
          <p:cNvSpPr txBox="1"/>
          <p:nvPr/>
        </p:nvSpPr>
        <p:spPr>
          <a:xfrm>
            <a:off x="1291514" y="317821"/>
            <a:ext cx="8300449" cy="553998"/>
          </a:xfrm>
          <a:prstGeom prst="rect">
            <a:avLst/>
          </a:prstGeom>
          <a:noFill/>
        </p:spPr>
        <p:txBody>
          <a:bodyPr wrap="square" rtlCol="0">
            <a:spAutoFit/>
          </a:bodyPr>
          <a:lstStyle/>
          <a:p>
            <a:pPr algn="ctr"/>
            <a:r>
              <a:rPr lang="as-IN" sz="2800" dirty="0">
                <a:solidFill>
                  <a:srgbClr val="20212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লর্ড হার্ডিঞ্জ</a:t>
            </a:r>
            <a:r>
              <a:rPr lang="en-US" sz="2800" dirty="0">
                <a:solidFill>
                  <a:srgbClr val="20212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১৯১১ </a:t>
            </a:r>
            <a:r>
              <a:rPr lang="en-US" sz="2800" dirty="0" err="1">
                <a:solidFill>
                  <a:srgbClr val="20212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সালে</a:t>
            </a:r>
            <a:r>
              <a:rPr lang="en-US" sz="2800" dirty="0">
                <a:solidFill>
                  <a:srgbClr val="20212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800" dirty="0" err="1">
                <a:solidFill>
                  <a:srgbClr val="20212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দুই</a:t>
            </a:r>
            <a:r>
              <a:rPr lang="as-IN" sz="2800" dirty="0">
                <a:solidFill>
                  <a:srgbClr val="20212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বাংলাকে</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করেছিলেন</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তাকে</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a:t>
            </a:r>
            <a:r>
              <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BD43C8F2-B3A3-45C4-9312-CC0433C804C1}"/>
              </a:ext>
            </a:extLst>
          </p:cNvPr>
          <p:cNvSpPr txBox="1"/>
          <p:nvPr/>
        </p:nvSpPr>
        <p:spPr>
          <a:xfrm>
            <a:off x="4393451" y="1902691"/>
            <a:ext cx="2172028" cy="646331"/>
          </a:xfrm>
          <a:prstGeom prst="rect">
            <a:avLst/>
          </a:prstGeom>
          <a:solidFill>
            <a:schemeClr val="accent1">
              <a:lumMod val="20000"/>
              <a:lumOff val="80000"/>
            </a:schemeClr>
          </a:solidFill>
          <a:ln w="28575">
            <a:solidFill>
              <a:srgbClr val="7030A0"/>
            </a:solidFill>
          </a:ln>
          <a:scene3d>
            <a:camera prst="orthographicFront"/>
            <a:lightRig rig="threePt" dir="t"/>
          </a:scene3d>
          <a:sp3d>
            <a:bevelT prst="convex"/>
          </a:sp3d>
        </p:spPr>
        <p:txBody>
          <a:bodyPr wrap="square" rtlCol="0">
            <a:spAutoFit/>
          </a:bodyPr>
          <a:lstStyle/>
          <a:p>
            <a:pPr algn="ctr"/>
            <a:r>
              <a:rPr lang="as-IN"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a:t>
            </a:r>
            <a:r>
              <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রদ</a:t>
            </a:r>
            <a:endPar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2" name="Frame 11">
            <a:extLst>
              <a:ext uri="{FF2B5EF4-FFF2-40B4-BE49-F238E27FC236}">
                <a16:creationId xmlns:a16="http://schemas.microsoft.com/office/drawing/2014/main" id="{27683C5D-8EC2-4EA1-BEED-75955366C020}"/>
              </a:ext>
            </a:extLst>
          </p:cNvPr>
          <p:cNvSpPr/>
          <p:nvPr/>
        </p:nvSpPr>
        <p:spPr>
          <a:xfrm>
            <a:off x="0" y="-9236"/>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Picture 2" descr="চার্লস হার্ডিঞ্জ - উইকিপিডিয়া">
            <a:extLst>
              <a:ext uri="{FF2B5EF4-FFF2-40B4-BE49-F238E27FC236}">
                <a16:creationId xmlns:a16="http://schemas.microsoft.com/office/drawing/2014/main" id="{EB224280-592A-4FC0-B6AA-A68FEF62EB8C}"/>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t="-1616"/>
          <a:stretch/>
        </p:blipFill>
        <p:spPr bwMode="auto">
          <a:xfrm>
            <a:off x="539954" y="1668643"/>
            <a:ext cx="3581400" cy="27671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6" name="Picture 2" descr="বঙ্গভঙ্গ রদ : পূর্ব বাংলার উন্নতি যেভাবে ঠেকিয়ে দেওয়া হয়েছিল | Fateh24">
            <a:extLst>
              <a:ext uri="{FF2B5EF4-FFF2-40B4-BE49-F238E27FC236}">
                <a16:creationId xmlns:a16="http://schemas.microsoft.com/office/drawing/2014/main" id="{6C965837-74EB-4189-8F1A-95EFE19BBFC3}"/>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6833708" y="1668643"/>
            <a:ext cx="4056338" cy="27671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Rounded Corners 4">
            <a:extLst>
              <a:ext uri="{FF2B5EF4-FFF2-40B4-BE49-F238E27FC236}">
                <a16:creationId xmlns:a16="http://schemas.microsoft.com/office/drawing/2014/main" id="{4DDC3D28-4262-42FF-8FAB-D3CB38CFCE3E}"/>
              </a:ext>
            </a:extLst>
          </p:cNvPr>
          <p:cNvSpPr/>
          <p:nvPr/>
        </p:nvSpPr>
        <p:spPr>
          <a:xfrm>
            <a:off x="8839204" y="2549022"/>
            <a:ext cx="1847272" cy="9885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707650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xit" presetSubtype="8" fill="hold" grpId="1" nodeType="clickEffect">
                                  <p:stCondLst>
                                    <p:cond delay="0"/>
                                  </p:stCondLst>
                                  <p:childTnLst>
                                    <p:anim calcmode="lin" valueType="num">
                                      <p:cBhvr additive="base">
                                        <p:cTn id="27" dur="2000"/>
                                        <p:tgtEl>
                                          <p:spTgt spid="2"/>
                                        </p:tgtEl>
                                        <p:attrNameLst>
                                          <p:attrName>ppt_x</p:attrName>
                                        </p:attrNameLst>
                                      </p:cBhvr>
                                      <p:tavLst>
                                        <p:tav tm="0">
                                          <p:val>
                                            <p:strVal val="ppt_x"/>
                                          </p:val>
                                        </p:tav>
                                        <p:tav tm="100000">
                                          <p:val>
                                            <p:strVal val="0-ppt_w/2"/>
                                          </p:val>
                                        </p:tav>
                                      </p:tavLst>
                                    </p:anim>
                                    <p:anim calcmode="lin" valueType="num">
                                      <p:cBhvr additive="base">
                                        <p:cTn id="28" dur="2000"/>
                                        <p:tgtEl>
                                          <p:spTgt spid="2"/>
                                        </p:tgtEl>
                                        <p:attrNameLst>
                                          <p:attrName>ppt_y</p:attrName>
                                        </p:attrNameLst>
                                      </p:cBhvr>
                                      <p:tavLst>
                                        <p:tav tm="0">
                                          <p:val>
                                            <p:strVal val="ppt_y"/>
                                          </p:val>
                                        </p:tav>
                                        <p:tav tm="100000">
                                          <p:val>
                                            <p:strVal val="ppt_y"/>
                                          </p:val>
                                        </p:tav>
                                      </p:tavLst>
                                    </p:anim>
                                    <p:set>
                                      <p:cBhvr>
                                        <p:cTn id="29" dur="1" fill="hold">
                                          <p:stCondLst>
                                            <p:cond delay="1999"/>
                                          </p:stCondLst>
                                        </p:cTn>
                                        <p:tgtEl>
                                          <p:spTgt spid="2"/>
                                        </p:tgtEl>
                                        <p:attrNameLst>
                                          <p:attrName>style.visibility</p:attrName>
                                        </p:attrNameLst>
                                      </p:cBhvr>
                                      <p:to>
                                        <p:strVal val="hidden"/>
                                      </p:to>
                                    </p:set>
                                  </p:childTnLst>
                                </p:cTn>
                              </p:par>
                              <p:par>
                                <p:cTn id="30" presetID="2" presetClass="entr" presetSubtype="8"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2000" fill="hold"/>
                                        <p:tgtEl>
                                          <p:spTgt spid="8"/>
                                        </p:tgtEl>
                                        <p:attrNameLst>
                                          <p:attrName>ppt_x</p:attrName>
                                        </p:attrNameLst>
                                      </p:cBhvr>
                                      <p:tavLst>
                                        <p:tav tm="0">
                                          <p:val>
                                            <p:strVal val="0-#ppt_w/2"/>
                                          </p:val>
                                        </p:tav>
                                        <p:tav tm="100000">
                                          <p:val>
                                            <p:strVal val="#ppt_x"/>
                                          </p:val>
                                        </p:tav>
                                      </p:tavLst>
                                    </p:anim>
                                    <p:anim calcmode="lin" valueType="num">
                                      <p:cBhvr additive="base">
                                        <p:cTn id="33"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circle(out)">
                                      <p:cBhvr>
                                        <p:cTn id="38" dur="2000"/>
                                        <p:tgtEl>
                                          <p:spTgt spid="9"/>
                                        </p:tgtEl>
                                      </p:cBhvr>
                                    </p:animEffect>
                                  </p:childTnLst>
                                </p:cTn>
                              </p:par>
                              <p:par>
                                <p:cTn id="39" presetID="42" presetClass="exit" presetSubtype="0" fill="hold" grpId="0" nodeType="withEffect">
                                  <p:stCondLst>
                                    <p:cond delay="0"/>
                                  </p:stCondLst>
                                  <p:childTnLst>
                                    <p:animEffect transition="out" filter="fade">
                                      <p:cBhvr>
                                        <p:cTn id="40" dur="1000"/>
                                        <p:tgtEl>
                                          <p:spTgt spid="5"/>
                                        </p:tgtEl>
                                      </p:cBhvr>
                                    </p:animEffect>
                                    <p:anim calcmode="lin" valueType="num">
                                      <p:cBhvr>
                                        <p:cTn id="41" dur="1000"/>
                                        <p:tgtEl>
                                          <p:spTgt spid="5"/>
                                        </p:tgtEl>
                                        <p:attrNameLst>
                                          <p:attrName>ppt_x</p:attrName>
                                        </p:attrNameLst>
                                      </p:cBhvr>
                                      <p:tavLst>
                                        <p:tav tm="0">
                                          <p:val>
                                            <p:strVal val="ppt_x"/>
                                          </p:val>
                                        </p:tav>
                                        <p:tav tm="100000">
                                          <p:val>
                                            <p:strVal val="ppt_x"/>
                                          </p:val>
                                        </p:tav>
                                      </p:tavLst>
                                    </p:anim>
                                    <p:anim calcmode="lin" valueType="num">
                                      <p:cBhvr>
                                        <p:cTn id="42" dur="1000"/>
                                        <p:tgtEl>
                                          <p:spTgt spid="5"/>
                                        </p:tgtEl>
                                        <p:attrNameLst>
                                          <p:attrName>ppt_y</p:attrName>
                                        </p:attrNameLst>
                                      </p:cBhvr>
                                      <p:tavLst>
                                        <p:tav tm="0">
                                          <p:val>
                                            <p:strVal val="ppt_y"/>
                                          </p:val>
                                        </p:tav>
                                        <p:tav tm="100000">
                                          <p:val>
                                            <p:strVal val="ppt_y+.1"/>
                                          </p:val>
                                        </p:tav>
                                      </p:tavLst>
                                    </p:anim>
                                    <p:set>
                                      <p:cBhvr>
                                        <p:cTn id="43"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2" grpId="0"/>
      <p:bldP spid="2" grpId="1"/>
      <p:bldP spid="8" grpId="0"/>
      <p:bldP spid="9"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3771870" y="637038"/>
            <a:ext cx="2444102" cy="830997"/>
          </a:xfrm>
          <a:prstGeom prst="rect">
            <a:avLst/>
          </a:prstGeom>
          <a:noFill/>
        </p:spPr>
        <p:txBody>
          <a:bodyPr wrap="square" rtlCol="0">
            <a:spAutoFit/>
          </a:bodyPr>
          <a:lstStyle/>
          <a:p>
            <a:pPr algn="ctr"/>
            <a:r>
              <a:rPr lang="bn-BD"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শিখনফল</a:t>
            </a:r>
            <a:endParaRPr lang="en-US"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TextBox 4"/>
          <p:cNvSpPr txBox="1"/>
          <p:nvPr/>
        </p:nvSpPr>
        <p:spPr>
          <a:xfrm>
            <a:off x="1212001" y="2105072"/>
            <a:ext cx="9345706" cy="2423740"/>
          </a:xfrm>
          <a:prstGeom prst="rect">
            <a:avLst/>
          </a:prstGeom>
          <a:noFill/>
        </p:spPr>
        <p:txBody>
          <a:bodyPr wrap="square" rtlCol="0">
            <a:spAutoFit/>
          </a:bodyPr>
          <a:lstStyle/>
          <a:p>
            <a:pPr>
              <a:lnSpc>
                <a:spcPct val="150000"/>
              </a:lnSpc>
            </a:pPr>
            <a:r>
              <a:rPr lang="bn-BD"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এই পাঠ শেষে শিক্ষার্থীরা</a:t>
            </a:r>
            <a:r>
              <a:rPr lang="en-US" sz="3200" dirty="0">
                <a:ln w="11430"/>
                <a:effectLst>
                  <a:outerShdw blurRad="38100" dist="38100" dir="2700000" algn="tl">
                    <a:srgbClr val="000000">
                      <a:alpha val="43137"/>
                    </a:srgbClr>
                  </a:outerShdw>
                </a:effectLst>
                <a:latin typeface="NikoshBAN" panose="02000000000000000000" pitchFamily="2" charset="0"/>
                <a:cs typeface="NikoshBAN" pitchFamily="2" charset="0"/>
              </a:rPr>
              <a:t>…</a:t>
            </a:r>
            <a:endParaRPr lang="bn-BD"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nSpc>
                <a:spcPct val="150000"/>
              </a:lnSpc>
            </a:pPr>
            <a:r>
              <a:rPr lang="bn-BD"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a:t>
            </a:r>
            <a:r>
              <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BD"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bn-IN" altLang="en-US" sz="360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 রদের কারণ </a:t>
            </a:r>
            <a:r>
              <a:rPr lang="bn-BD"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বর্ণনা পারবে;</a:t>
            </a:r>
          </a:p>
          <a:p>
            <a:pPr>
              <a:lnSpc>
                <a:spcPct val="150000"/>
              </a:lnSpc>
            </a:pPr>
            <a:r>
              <a:rPr lang="bn-BD"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a:t>
            </a:r>
            <a:r>
              <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BD"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bn-IN" altLang="en-US" sz="360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 রদের </a:t>
            </a:r>
            <a:r>
              <a:rPr kumimoji="0" lang="en-US" altLang="en-US" sz="3600" i="0" strike="noStrike" cap="none" normalizeH="0" baseline="0" dirty="0" err="1">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প্রতিক্রিয়া</a:t>
            </a:r>
            <a:r>
              <a:rPr kumimoji="0" lang="en-US" altLang="en-US" sz="360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en-US" altLang="en-US" sz="3600" i="0" strike="noStrike" cap="none" normalizeH="0" baseline="0" dirty="0" err="1">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a:t>
            </a:r>
            <a:r>
              <a:rPr lang="en-US" altLang="en-US" sz="36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শ্লেষণ</a:t>
            </a:r>
            <a:r>
              <a:rPr lang="bn-BD"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করতে পারবে</a:t>
            </a:r>
            <a:r>
              <a:rPr lang="en-US"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bn-BD"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Frame 6"/>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val="0"/>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973470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9236"/>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1E046197-7AA5-47BA-817E-4D24D870E9FA}"/>
              </a:ext>
            </a:extLst>
          </p:cNvPr>
          <p:cNvSpPr>
            <a:spLocks noChangeArrowheads="1"/>
          </p:cNvSpPr>
          <p:nvPr/>
        </p:nvSpPr>
        <p:spPr bwMode="auto">
          <a:xfrm>
            <a:off x="5243210" y="1095561"/>
            <a:ext cx="5748640" cy="470898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পূর্ববাংলার মুসলমানরা তাদের স্বার্থের অনুকূলে ভেবে</a:t>
            </a:r>
            <a:r>
              <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১৯০৫</a:t>
            </a:r>
            <a:r>
              <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en-US" altLang="en-US" sz="3000" b="0" i="0" u="none" strike="noStrike" cap="none" normalizeH="0" baseline="0" dirty="0" err="1">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সালের</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বঙ্গভঙ্গকে স্বাগত জানা</a:t>
            </a:r>
            <a:r>
              <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কিন্তু হিন্দুরা কোনোভাবে বঙ্গভঙ্গকে মেনে নে</a:t>
            </a:r>
            <a:r>
              <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 তারা সবসম</a:t>
            </a:r>
            <a:r>
              <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এর বিরোধিতা করে এসেছে। হিন্দুদের চাপের মুখে শেষ পর্য্ন্ত ব্রিটিশ সরকার বঙ্গভঙ্গ রদ করতে বাধ্য হ</a:t>
            </a:r>
            <a:r>
              <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30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বঙ্গবঙ্গ </a:t>
            </a:r>
            <a:r>
              <a:rPr lang="as-IN" sz="30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রদ</a:t>
            </a:r>
            <a:r>
              <a:rPr lang="as-IN" sz="30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করেন ইংরেজ শাসক – লর্ড হার্ডিঞ্জ।</a:t>
            </a:r>
            <a:endPar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একটি </a:t>
            </a:r>
            <a:r>
              <a:rPr kumimoji="0" lang="en-US" altLang="en-US" sz="3000" b="0" i="0" u="none" strike="noStrike" cap="none" normalizeH="0" baseline="0" dirty="0" err="1">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স্থায়ী</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ব্যবস্থা হিসেবে ১৯০৫ সালে বঙ্গভঙ্গ করা হলেও মাত্র ছ</a:t>
            </a:r>
            <a:r>
              <a:rPr lang="en-US" alt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বছরের মা</a:t>
            </a:r>
            <a:r>
              <a:rPr lang="en-US" alt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থায়</a:t>
            </a:r>
            <a:r>
              <a:rPr kumimoji="0" lang="bn-IN"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১৯১১ সালের ১২ ডিসেম্বর তা রদ করা </a:t>
            </a:r>
            <a:r>
              <a:rPr lang="en-US" altLang="en-US" sz="30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হয়</a:t>
            </a:r>
            <a:r>
              <a:rPr lang="en-US" altLang="en-US" sz="30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kumimoji="0" lang="en-US" altLang="en-US" sz="30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6EF12501-069F-40BD-B0DC-F70F467D536C}"/>
              </a:ext>
            </a:extLst>
          </p:cNvPr>
          <p:cNvSpPr txBox="1"/>
          <p:nvPr/>
        </p:nvSpPr>
        <p:spPr>
          <a:xfrm>
            <a:off x="646445" y="409457"/>
            <a:ext cx="4098541" cy="646331"/>
          </a:xfrm>
          <a:prstGeom prst="rect">
            <a:avLst/>
          </a:prstGeom>
          <a:noFill/>
          <a:ln w="38100">
            <a:solidFill>
              <a:srgbClr val="7030A0"/>
            </a:solidFill>
          </a:ln>
        </p:spPr>
        <p:txBody>
          <a:bodyPr wrap="square">
            <a:spAutoFit/>
          </a:bodyPr>
          <a:lstStyle/>
          <a:p>
            <a:pPr algn="ctr"/>
            <a:r>
              <a:rPr kumimoji="0" lang="bn-IN" altLang="en-US" sz="36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বঙ্গভঙ্গ রদের কারণঃ</a:t>
            </a:r>
            <a:r>
              <a:rPr kumimoji="0" lang="en-US" altLang="en-US" sz="3600" b="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a:t>
            </a:r>
            <a:endParaRPr lang="en-US" sz="2000" dirty="0"/>
          </a:p>
        </p:txBody>
      </p:sp>
      <p:pic>
        <p:nvPicPr>
          <p:cNvPr id="1026" name="Picture 2" descr="বঙ্গভঙ্গের কারণ ও ফলাফল বিস্তারিতভাবে আলোচনা কর – Saiful bin A. Kalam">
            <a:extLst>
              <a:ext uri="{FF2B5EF4-FFF2-40B4-BE49-F238E27FC236}">
                <a16:creationId xmlns:a16="http://schemas.microsoft.com/office/drawing/2014/main" id="{F7C68FFD-83F7-455D-B2F4-82B1F1E10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69" y="1258495"/>
            <a:ext cx="4515129" cy="4515129"/>
          </a:xfrm>
          <a:prstGeom prst="rect">
            <a:avLst/>
          </a:prstGeom>
          <a:noFill/>
          <a:ln w="38100">
            <a:solidFill>
              <a:srgbClr val="7030A0"/>
            </a:solidFill>
          </a:ln>
        </p:spPr>
      </p:pic>
    </p:spTree>
    <p:extLst>
      <p:ext uri="{BB962C8B-B14F-4D97-AF65-F5344CB8AC3E}">
        <p14:creationId xmlns:p14="http://schemas.microsoft.com/office/powerpoint/2010/main" val="254771101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4E93999C-3A9D-4FDF-84CA-D47A0011B6C8}"/>
              </a:ext>
            </a:extLst>
          </p:cNvPr>
          <p:cNvSpPr txBox="1"/>
          <p:nvPr/>
        </p:nvSpPr>
        <p:spPr>
          <a:xfrm>
            <a:off x="464651" y="460776"/>
            <a:ext cx="10215616" cy="2246769"/>
          </a:xfrm>
          <a:prstGeom prst="rect">
            <a:avLst/>
          </a:prstGeom>
          <a:noFill/>
        </p:spPr>
        <p:txBody>
          <a:bodyPr wrap="square">
            <a:spAutoFit/>
          </a:bodyPr>
          <a:lstStyle/>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bn-IN" altLang="en-US" sz="2800" b="1"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কংগ্রেস ও হিন্দুদের উগ্র জাতী</a:t>
            </a:r>
            <a:r>
              <a:rPr lang="en-US" altLang="en-US" sz="2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kumimoji="0" lang="bn-IN" altLang="en-US" sz="2800" b="1"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তাবাদী আন্দোলনঃ</a:t>
            </a:r>
            <a:r>
              <a:rPr kumimoji="0" lang="en-US"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marR="0" lvl="0" algn="just" defTabSz="914400" rtl="0" eaLnBrk="0" fontAlgn="base" latinLnBrk="0" hangingPunct="0">
              <a:lnSpc>
                <a:spcPct val="100000"/>
              </a:lnSpc>
              <a:spcBef>
                <a:spcPct val="0"/>
              </a:spcBef>
              <a:spcAft>
                <a:spcPct val="0"/>
              </a:spcAft>
              <a:buClrTx/>
              <a:buSzTx/>
              <a:tabLst/>
            </a:pP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বঙ্গভঙ্গের ফলে সৃষ্ট নতুন প্রদেশে মুসলমানরা সংখ্যাগরিষ্ঠ </a:t>
            </a:r>
            <a:r>
              <a:rPr lang="en-US" altLang="en-US" sz="28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হওয়ায়</a:t>
            </a:r>
            <a:r>
              <a:rPr lang="en-US" alt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en-US" altLang="en-US" sz="2800" b="0" i="0" strike="noStrike" cap="none" normalizeH="0" baseline="0" dirty="0" err="1">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কায়েমী</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স্বার্থবাদী হিন্দুরা স্বাভাবিকভাবে তা গ্রহণ করতে পারে নি। ফলে কংগ্রেসের হিন্দু নেতৃবৃন্দ বাঙালিদেরকে একটি স্বতন্ত্র জাতি এবং বঙ্গভঙ্গকে </a:t>
            </a:r>
            <a:r>
              <a:rPr kumimoji="0" lang="en-US"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বঙ্গমাতার অঙ্গচ্ছেদ</a:t>
            </a:r>
            <a:r>
              <a:rPr kumimoji="0" lang="en-US"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 উল্লেখ করে বাঙালি জাতী</a:t>
            </a:r>
            <a:r>
              <a:rPr kumimoji="0" lang="en-US"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তাবাদের নামে এর বিরুদ্ধে আন্দোলন গ</a:t>
            </a:r>
            <a:r>
              <a:rPr kumimoji="0" lang="en-US" altLang="en-US" sz="2800" b="0" i="0" strike="noStrike" cap="none" normalizeH="0" baseline="0" dirty="0" err="1">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ড়ে</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তোলে।</a:t>
            </a:r>
            <a:endParaRPr kumimoji="0" lang="en-US" altLang="en-US" sz="40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7170" name="Picture 2" descr="ভারতীয় জাতীয় কংগ্রেস - উইকিপিডিয়া">
            <a:extLst>
              <a:ext uri="{FF2B5EF4-FFF2-40B4-BE49-F238E27FC236}">
                <a16:creationId xmlns:a16="http://schemas.microsoft.com/office/drawing/2014/main" id="{E292B5E4-FC70-43F3-AB28-3CEDFA7A640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90997" y="3211827"/>
            <a:ext cx="3788015" cy="26186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218" name="Picture 2" descr="স্বদেশী আন্দোলন কী?">
            <a:extLst>
              <a:ext uri="{FF2B5EF4-FFF2-40B4-BE49-F238E27FC236}">
                <a16:creationId xmlns:a16="http://schemas.microsoft.com/office/drawing/2014/main" id="{27C54224-1C77-4413-BC2A-4A6CB8628B18}"/>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892252" y="3120064"/>
            <a:ext cx="3788015" cy="26186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a:extLst>
              <a:ext uri="{FF2B5EF4-FFF2-40B4-BE49-F238E27FC236}">
                <a16:creationId xmlns:a16="http://schemas.microsoft.com/office/drawing/2014/main" id="{BE266C8A-2BE0-4144-A059-03A4ABF8CCE7}"/>
              </a:ext>
            </a:extLst>
          </p:cNvPr>
          <p:cNvSpPr txBox="1"/>
          <p:nvPr/>
        </p:nvSpPr>
        <p:spPr>
          <a:xfrm>
            <a:off x="1718853" y="5830498"/>
            <a:ext cx="2437510" cy="584775"/>
          </a:xfrm>
          <a:prstGeom prst="rect">
            <a:avLst/>
          </a:prstGeom>
          <a:noFill/>
        </p:spPr>
        <p:txBody>
          <a:bodyPr wrap="square">
            <a:spAutoFit/>
          </a:bodyPr>
          <a:lstStyle/>
          <a:p>
            <a:pPr algn="ct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কংগ্রেস</a:t>
            </a:r>
            <a:endParaRPr lang="en-US" sz="3200" dirty="0"/>
          </a:p>
        </p:txBody>
      </p:sp>
      <p:sp>
        <p:nvSpPr>
          <p:cNvPr id="9" name="TextBox 8">
            <a:extLst>
              <a:ext uri="{FF2B5EF4-FFF2-40B4-BE49-F238E27FC236}">
                <a16:creationId xmlns:a16="http://schemas.microsoft.com/office/drawing/2014/main" id="{86BBE099-EDAD-4C36-A4D8-252B543A8643}"/>
              </a:ext>
            </a:extLst>
          </p:cNvPr>
          <p:cNvSpPr txBox="1"/>
          <p:nvPr/>
        </p:nvSpPr>
        <p:spPr>
          <a:xfrm>
            <a:off x="7584141" y="5830498"/>
            <a:ext cx="2693334" cy="523220"/>
          </a:xfrm>
          <a:prstGeom prst="rect">
            <a:avLst/>
          </a:prstGeom>
          <a:noFill/>
        </p:spPr>
        <p:txBody>
          <a:bodyPr wrap="square">
            <a:spAutoFit/>
          </a:bodyPr>
          <a:lstStyle/>
          <a:p>
            <a:pPr algn="ctr"/>
            <a:r>
              <a:rPr kumimoji="0" lang="bn-IN" altLang="en-US" sz="280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হিন্দু</a:t>
            </a:r>
            <a:r>
              <a:rPr kumimoji="0" lang="en-US" altLang="en-US" sz="280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a:t>
            </a:r>
            <a:r>
              <a:rPr kumimoji="0" lang="bn-IN" altLang="en-US" sz="2800" b="0" i="0" u="none"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নেতৃবৃন্দ</a:t>
            </a:r>
            <a:r>
              <a:rPr kumimoji="0" lang="en-US" altLang="en-US" sz="280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a:t>
            </a:r>
            <a:endParaRPr lang="en-US" dirty="0"/>
          </a:p>
        </p:txBody>
      </p:sp>
    </p:spTree>
    <p:extLst>
      <p:ext uri="{BB962C8B-B14F-4D97-AF65-F5344CB8AC3E}">
        <p14:creationId xmlns:p14="http://schemas.microsoft.com/office/powerpoint/2010/main" val="28864051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irendra Krishna Bhadra : স্বদেশী আন্দোলন এবং বীরেন্দ্রকৃষ্ণ ভদ্র... |  addazone">
            <a:extLst>
              <a:ext uri="{FF2B5EF4-FFF2-40B4-BE49-F238E27FC236}">
                <a16:creationId xmlns:a16="http://schemas.microsoft.com/office/drawing/2014/main" id="{40F03400-FA30-453D-90D8-FC51497DA8F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86762" y="3228642"/>
            <a:ext cx="4440738" cy="2967350"/>
          </a:xfrm>
          <a:prstGeom prst="rect">
            <a:avLst/>
          </a:prstGeom>
          <a:ln w="5715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a:extLst>
              <a:ext uri="{FF2B5EF4-FFF2-40B4-BE49-F238E27FC236}">
                <a16:creationId xmlns:a16="http://schemas.microsoft.com/office/drawing/2014/main" id="{FABE1C2A-9FBE-497A-9FD1-1648B6598C30}"/>
              </a:ext>
            </a:extLst>
          </p:cNvPr>
          <p:cNvSpPr>
            <a:spLocks noChangeArrowheads="1"/>
          </p:cNvSpPr>
          <p:nvPr/>
        </p:nvSpPr>
        <p:spPr bwMode="auto">
          <a:xfrm>
            <a:off x="452585" y="258570"/>
            <a:ext cx="10492506" cy="27392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bn-IN" altLang="en-US" sz="3200" b="1"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a:t>
            </a:r>
            <a:r>
              <a:rPr kumimoji="0" lang="en-US" altLang="en-US" sz="3200" b="1"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bn-IN" altLang="en-US" sz="3200" b="1"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স্বদেশী আন্দোলনঃ</a:t>
            </a:r>
            <a:endParaRPr kumimoji="0" lang="en-US" altLang="en-US" sz="3200" b="1"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বঙ্গভঙ্গের পূ্র্বেই স্বদেশী আন্দোলনের আদর্শ গ</a:t>
            </a:r>
            <a:r>
              <a:rPr kumimoji="0" lang="en-US" altLang="en-US" sz="2800" b="0" i="0" strike="noStrike" cap="none" normalizeH="0" baseline="0" dirty="0" err="1">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ড়ে</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উঠলেও বঙ্গভঙ্গের পর থেকে কংগ্রেস ও হিন্দু নেতৃবর্গ এর আদর্শকে রাজনৈতিক স্বার্থে ব্যবহার শুরু করে। প্রধানত ব্রিটিশ পণ্য বর্জনের মাধ্যমে এ আন্দোলন চাঙ্গা </a:t>
            </a:r>
            <a:r>
              <a:rPr lang="en-US" altLang="en-US" sz="28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হয়ে</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উঠে এবং সাংস্কৃতিক জীবনেও তার প্রবেশ লক্ষ করা </a:t>
            </a:r>
            <a:r>
              <a:rPr lang="en-US" altLang="en-US" sz="28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যায়</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এমনকি কবিগুরু রবীন্দ্রনাথ ঠাকুরও স্বদেশীমূলক গান যেমন</a:t>
            </a:r>
            <a:r>
              <a:rPr kumimoji="0" lang="en-US"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আমার সোনার বাংলা</a:t>
            </a:r>
            <a:r>
              <a:rPr kumimoji="0" lang="en-US"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প্রভৃতি রচনা করে আন্দোলনকে বেগবান করে তোলার প্র</a:t>
            </a:r>
            <a:r>
              <a:rPr kumimoji="0" lang="en-US" altLang="en-US" sz="2800" b="0" i="0" strike="noStrike" cap="none" normalizeH="0" baseline="0" dirty="0" err="1">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kumimoji="0" lang="bn-IN" altLang="en-US" sz="28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 পান।  </a:t>
            </a:r>
            <a:endParaRPr kumimoji="0" lang="en-US" altLang="en-US" sz="1200" b="0" i="0" strike="noStrike" cap="none" normalizeH="0" baseline="0" dirty="0">
              <a:ln>
                <a:noFill/>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Frame 3">
            <a:extLst>
              <a:ext uri="{FF2B5EF4-FFF2-40B4-BE49-F238E27FC236}">
                <a16:creationId xmlns:a16="http://schemas.microsoft.com/office/drawing/2014/main" id="{60994695-9C93-45FE-9FEB-C3747A855D8E}"/>
              </a:ext>
            </a:extLst>
          </p:cNvPr>
          <p:cNvSpPr/>
          <p:nvPr/>
        </p:nvSpPr>
        <p:spPr>
          <a:xfrm>
            <a:off x="0" y="0"/>
            <a:ext cx="11430000" cy="6858000"/>
          </a:xfrm>
          <a:prstGeom prst="frame">
            <a:avLst>
              <a:gd name="adj1" fmla="val 3065"/>
            </a:avLst>
          </a:prstGeom>
          <a:blipFill dpi="0" rotWithShape="1">
            <a:blip r:embed="rId3">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074" name="Picture 2" descr="কবিগুরু রবীন্দ্রনাথ ঠাকুর: Rabindranath Tagore (1861-1941)">
            <a:extLst>
              <a:ext uri="{FF2B5EF4-FFF2-40B4-BE49-F238E27FC236}">
                <a16:creationId xmlns:a16="http://schemas.microsoft.com/office/drawing/2014/main" id="{3072781E-01B5-457C-848E-CBA683C50F20}"/>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95573" y="3229269"/>
            <a:ext cx="4332211" cy="30233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2650678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4E64D1FE-4A61-4CA9-87E4-00D8187B32CA}"/>
              </a:ext>
            </a:extLst>
          </p:cNvPr>
          <p:cNvSpPr txBox="1"/>
          <p:nvPr/>
        </p:nvSpPr>
        <p:spPr>
          <a:xfrm>
            <a:off x="242009" y="697565"/>
            <a:ext cx="10428051" cy="1015663"/>
          </a:xfrm>
          <a:prstGeom prst="rect">
            <a:avLst/>
          </a:prstGeom>
          <a:noFill/>
        </p:spPr>
        <p:txBody>
          <a:bodyPr wrap="square">
            <a:spAutoFit/>
          </a:bodyPr>
          <a:lstStyle/>
          <a:p>
            <a:r>
              <a:rPr lang="as-IN"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৩. বুদ্ধিজীবীদের বিরোধিতাঃ</a:t>
            </a:r>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সমকালীন বুদ্ধিজীবীদের প্রধান অংশই বঙ্গভঙ্গের বিরোধিতা</a:t>
            </a: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সোচ্চার হ</a:t>
            </a:r>
            <a:r>
              <a:rPr lang="en-US" sz="28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ব্রিটিশ সরকারের মনোবলকে দুর্বল করে দি</a:t>
            </a:r>
            <a:r>
              <a:rPr lang="en-US" sz="28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ছিল।</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4A214FAF-AE96-4F77-9E19-B77F0F35FC86}"/>
              </a:ext>
            </a:extLst>
          </p:cNvPr>
          <p:cNvSpPr txBox="1"/>
          <p:nvPr/>
        </p:nvSpPr>
        <p:spPr>
          <a:xfrm>
            <a:off x="387925" y="707952"/>
            <a:ext cx="10282135" cy="2308324"/>
          </a:xfrm>
          <a:prstGeom prst="rect">
            <a:avLst/>
          </a:prstGeom>
          <a:noFill/>
        </p:spPr>
        <p:txBody>
          <a:bodyPr wrap="square">
            <a:spAutoFit/>
          </a:bodyPr>
          <a:lstStyle/>
          <a:p>
            <a:pPr algn="just"/>
            <a:r>
              <a:rPr lang="as-IN"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৪. কলকাতাকেন্দ্রিক জমিদার ও ব্যবসা</a:t>
            </a:r>
            <a:r>
              <a:rPr lang="en-US" sz="3200" b="1"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শ্রেণীর বিরোধিতাঃ</a:t>
            </a:r>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বঙ্গভঙ্গের ফলে হিন্দু জমিদার শ্রেণী যেমন পূর্ববাংলা</a:t>
            </a:r>
            <a:r>
              <a:rPr lang="en-US"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তাদের জমিদারি হারা</a:t>
            </a:r>
            <a:r>
              <a:rPr lang="en-US"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তেমনি চট্টগ্রামে নতুন বন্দর চালু </a:t>
            </a:r>
            <a:r>
              <a:rPr lang="en-US" sz="28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হওয়ায়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কলকাতা</a:t>
            </a:r>
            <a:r>
              <a:rPr lang="en-US"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কেন্দ্রিক ব্যবসা</a:t>
            </a:r>
            <a:r>
              <a:rPr lang="en-US" sz="28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শ্রেণীর একচেটি</a:t>
            </a:r>
            <a:r>
              <a:rPr lang="en-US" sz="28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বাণিজ্যিক আধিপত্য ক্ষুণ্ন হ</a:t>
            </a: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en-US"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তাছা</a:t>
            </a:r>
            <a:r>
              <a:rPr lang="en-US" sz="28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ড়া</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সংবাদপত্র ব্যবসা</a:t>
            </a:r>
            <a:r>
              <a:rPr lang="en-US" sz="28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আইন ব্যবসা</a:t>
            </a:r>
            <a:r>
              <a:rPr lang="en-US" sz="28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রাও তাদের ব্যবসা</a:t>
            </a:r>
            <a:r>
              <a:rPr lang="en-US" sz="28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 ক্ষতির কথা চিন্তা করে বঙ্গভঙ্গের তীব্র বিরোধিতা করতে শুরু করে।</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0242" name="Picture 2" descr="বাঙালি পোশাকের ঐতিহ্য : - Poriborton">
            <a:extLst>
              <a:ext uri="{FF2B5EF4-FFF2-40B4-BE49-F238E27FC236}">
                <a16:creationId xmlns:a16="http://schemas.microsoft.com/office/drawing/2014/main" id="{DCCA86FD-F04F-482C-8D51-7EB28BC8871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12247" y="3045417"/>
            <a:ext cx="4645316" cy="28586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6020589F-FD58-4013-B900-F3C0F51F5C4F}"/>
              </a:ext>
            </a:extLst>
          </p:cNvPr>
          <p:cNvSpPr txBox="1"/>
          <p:nvPr/>
        </p:nvSpPr>
        <p:spPr>
          <a:xfrm>
            <a:off x="2962466" y="5943601"/>
            <a:ext cx="5758872" cy="523220"/>
          </a:xfrm>
          <a:prstGeom prst="rect">
            <a:avLst/>
          </a:prstGeom>
          <a:noFill/>
        </p:spPr>
        <p:txBody>
          <a:bodyPr wrap="square">
            <a:spAutoFit/>
          </a:bodyPr>
          <a:lstStyle/>
          <a:p>
            <a:pPr algn="ctr"/>
            <a:r>
              <a:rPr kumimoji="0" lang="as-IN" sz="2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জমিদার </a:t>
            </a:r>
            <a:endParaRPr lang="en-US" dirty="0"/>
          </a:p>
        </p:txBody>
      </p:sp>
    </p:spTree>
    <p:extLst>
      <p:ext uri="{BB962C8B-B14F-4D97-AF65-F5344CB8AC3E}">
        <p14:creationId xmlns:p14="http://schemas.microsoft.com/office/powerpoint/2010/main" val="17234418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grpId="1"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0-ppt_w/2"/>
                                          </p:val>
                                        </p:tav>
                                      </p:tavLst>
                                    </p:anim>
                                    <p:anim calcmode="lin" valueType="num">
                                      <p:cBhvr additive="base">
                                        <p:cTn id="7" dur="500"/>
                                        <p:tgtEl>
                                          <p:spTgt spid="6"/>
                                        </p:tgtEl>
                                        <p:attrNameLst>
                                          <p:attrName>ppt_y</p:attrName>
                                        </p:attrNameLst>
                                      </p:cBhvr>
                                      <p:tavLst>
                                        <p:tav tm="0">
                                          <p:val>
                                            <p:strVal val="ppt_y"/>
                                          </p:val>
                                        </p:tav>
                                        <p:tav tm="100000">
                                          <p:val>
                                            <p:strVal val="ppt_y"/>
                                          </p:val>
                                        </p:tav>
                                      </p:tavLst>
                                    </p:anim>
                                    <p:set>
                                      <p:cBhvr>
                                        <p:cTn id="8" dur="1" fill="hold">
                                          <p:stCondLst>
                                            <p:cond delay="499"/>
                                          </p:stCondLst>
                                        </p:cTn>
                                        <p:tgtEl>
                                          <p:spTgt spid="6"/>
                                        </p:tgtEl>
                                        <p:attrNameLst>
                                          <p:attrName>style.visibility</p:attrName>
                                        </p:attrNameLst>
                                      </p:cBhvr>
                                      <p:to>
                                        <p:strVal val="hidden"/>
                                      </p:to>
                                    </p:set>
                                  </p:childTnLst>
                                </p:cTn>
                              </p:par>
                              <p:par>
                                <p:cTn id="9" presetID="6" presetClass="entr" presetSubtype="16" fill="hold" nodeType="withEffect">
                                  <p:stCondLst>
                                    <p:cond delay="0"/>
                                  </p:stCondLst>
                                  <p:childTnLst>
                                    <p:set>
                                      <p:cBhvr>
                                        <p:cTn id="10" dur="1" fill="hold">
                                          <p:stCondLst>
                                            <p:cond delay="0"/>
                                          </p:stCondLst>
                                        </p:cTn>
                                        <p:tgtEl>
                                          <p:spTgt spid="10242"/>
                                        </p:tgtEl>
                                        <p:attrNameLst>
                                          <p:attrName>style.visibility</p:attrName>
                                        </p:attrNameLst>
                                      </p:cBhvr>
                                      <p:to>
                                        <p:strVal val="visible"/>
                                      </p:to>
                                    </p:set>
                                    <p:animEffect transition="in" filter="circle(in)">
                                      <p:cBhvr>
                                        <p:cTn id="11" dur="2000"/>
                                        <p:tgtEl>
                                          <p:spTgt spid="1024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0"/>
            <a:ext cx="11430000" cy="6858000"/>
          </a:xfrm>
          <a:prstGeom prst="frame">
            <a:avLst>
              <a:gd name="adj1" fmla="val 3065"/>
            </a:avLst>
          </a:prstGeom>
          <a:blipFill dpi="0" rotWithShape="1">
            <a:blip r:embed="rId2">
              <a:extLst>
                <a:ext uri="{28A0092B-C50C-407E-A947-70E740481C1C}">
                  <a14:useLocalDpi xmlns:a14="http://schemas.microsoft.com/office/drawing/2010/main"/>
                </a:ext>
              </a:extLst>
            </a:blip>
            <a:srcRect/>
            <a:stretch>
              <a:fillRect/>
            </a:stretch>
          </a:blipFill>
          <a:ln w="38100"/>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3D355E86-0396-4B42-AD5A-F8498F12F834}"/>
              </a:ext>
            </a:extLst>
          </p:cNvPr>
          <p:cNvSpPr txBox="1"/>
          <p:nvPr/>
        </p:nvSpPr>
        <p:spPr>
          <a:xfrm>
            <a:off x="417656" y="586860"/>
            <a:ext cx="10437091" cy="2739211"/>
          </a:xfrm>
          <a:prstGeom prst="rect">
            <a:avLst/>
          </a:prstGeom>
          <a:noFill/>
        </p:spPr>
        <p:txBody>
          <a:bodyPr wrap="square">
            <a:spAutoFit/>
          </a:bodyPr>
          <a:lstStyle/>
          <a:p>
            <a:pPr algn="just"/>
            <a:r>
              <a:rPr lang="en-US" sz="28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৫</a:t>
            </a:r>
            <a:r>
              <a:rPr lang="as-IN" sz="28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মুসলিম লীগের দুর্বলতা</a:t>
            </a:r>
            <a:r>
              <a:rPr lang="en-US" sz="32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a:p>
            <a:pPr algn="just"/>
            <a:r>
              <a:rPr lang="as-IN" sz="28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 রদের আরেকটি গুরুত্বপূর্ণ কারণ ছিল মুসলিম লীগের দুর্বলতা। মুসলিম লীগ বঙ্গভঙ্গকে স্বাগত জানালেও সাংগঠনিক দিক দিয়ে কংগ্রেসের চেয়ে দুর্বল ছিল। ফলে কংগ্রেস কলকাতা ও পশ্চিম বাংলায় হিন্দুদের বঙ্গভঙ্গের জন্য যেমন ঐক্যবদ্ধ করেছিল, মুসলিম লীগ মুসলিমদের ঐক্যবদ্ধ করে বঙ্গভঙ্গকে চালু রাখা কিংবা বিরোধী দলের বিরুদ্ধে আন্দোলন করার মতো কিছু করতে পারেনি ।ফলে বঙ্গভঙ্গ বাতিল হয় স্বাভাবিকভাবেই মাত্র ছয় বছরের মাথায়।</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1266" name="Picture 2" descr="মুসলিম লীগ (পাকিস্তান) - উইকিপিডিয়া">
            <a:extLst>
              <a:ext uri="{FF2B5EF4-FFF2-40B4-BE49-F238E27FC236}">
                <a16:creationId xmlns:a16="http://schemas.microsoft.com/office/drawing/2014/main" id="{49A71BEE-271F-4ED1-8A42-FE1264AED3C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262869" y="3597223"/>
            <a:ext cx="4197351" cy="26583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Arrow: Right 7">
            <a:extLst>
              <a:ext uri="{FF2B5EF4-FFF2-40B4-BE49-F238E27FC236}">
                <a16:creationId xmlns:a16="http://schemas.microsoft.com/office/drawing/2014/main" id="{91CF5C9B-E793-4829-9A8A-3E447B116F19}"/>
              </a:ext>
            </a:extLst>
          </p:cNvPr>
          <p:cNvSpPr/>
          <p:nvPr/>
        </p:nvSpPr>
        <p:spPr>
          <a:xfrm>
            <a:off x="905160" y="4221019"/>
            <a:ext cx="2974111" cy="1089890"/>
          </a:xfrm>
          <a:prstGeom prst="rightArrow">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s-IN"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মুসলিম লীগ </a:t>
            </a:r>
            <a:r>
              <a:rPr kumimoji="0" lang="bn-IN"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নেতৃবৃন্দ</a:t>
            </a:r>
            <a:r>
              <a:rPr kumimoji="0" lang="en-US" altLang="en-US" sz="2800" i="0"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NikoshBAN" panose="02000000000000000000" pitchFamily="2" charset="0"/>
                <a:ea typeface="+mn-ea"/>
                <a:cs typeface="NikoshBAN" panose="02000000000000000000" pitchFamily="2" charset="0"/>
              </a:rPr>
              <a:t> </a:t>
            </a:r>
            <a:endParaRPr lang="en-US" sz="2800" dirty="0">
              <a:solidFill>
                <a:schemeClr val="tx1"/>
              </a:solidFill>
            </a:endParaRPr>
          </a:p>
        </p:txBody>
      </p:sp>
      <p:sp>
        <p:nvSpPr>
          <p:cNvPr id="9" name="TextBox 8">
            <a:extLst>
              <a:ext uri="{FF2B5EF4-FFF2-40B4-BE49-F238E27FC236}">
                <a16:creationId xmlns:a16="http://schemas.microsoft.com/office/drawing/2014/main" id="{922967D1-9950-4D2D-828E-C82388B2EE6B}"/>
              </a:ext>
            </a:extLst>
          </p:cNvPr>
          <p:cNvSpPr txBox="1"/>
          <p:nvPr/>
        </p:nvSpPr>
        <p:spPr>
          <a:xfrm>
            <a:off x="473366" y="1406720"/>
            <a:ext cx="10372436" cy="2123658"/>
          </a:xfrm>
          <a:prstGeom prst="rect">
            <a:avLst/>
          </a:prstGeom>
          <a:noFill/>
        </p:spPr>
        <p:txBody>
          <a:bodyPr wrap="square">
            <a:spAutoFit/>
          </a:bodyPr>
          <a:lstStyle/>
          <a:p>
            <a:pPr algn="just"/>
            <a:r>
              <a:rPr lang="en-US"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৬</a:t>
            </a:r>
            <a:r>
              <a:rPr lang="as-IN" sz="3600" b="1"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সন্ত্রাসবাদী আন্দোলনঃ</a:t>
            </a:r>
            <a:r>
              <a:rPr lang="as-IN" sz="36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বঙ্গভঙ্গ বিরোধী আন্দোলন বিভিন্ন ধারা</a:t>
            </a:r>
            <a:r>
              <a:rPr lang="en-US"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প্রবাহিত হ</a:t>
            </a:r>
            <a:r>
              <a:rPr lang="en-US" sz="32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শেষ পযর্ন্ত সন্ত্রাসবাদী আন্দোলনের রূপ পরিগ্রহ করে। ব্রিটিশ বিরোধী হিংসাত্মক কাযর্ক্রমের অংশ হিসেবে শুরু হ</a:t>
            </a:r>
            <a:r>
              <a:rPr lang="en-US"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গুপ্তহত্যা। ফলে ব্রিটিশ সরকার বাধ্য হ</a:t>
            </a:r>
            <a:r>
              <a:rPr lang="en-US" sz="3200" b="0" i="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বঙ্গভঙ্গ রদ ঘোষণা করে।</a:t>
            </a:r>
            <a:endParaRPr lang="en-US" sz="3200" b="0" i="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572516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xit" presetSubtype="0" fill="hold" grpId="1" nodeType="clickEffect">
                                  <p:stCondLst>
                                    <p:cond delay="0"/>
                                  </p:stCondLst>
                                  <p:childTnLst>
                                    <p:animEffect transition="out" filter="fade">
                                      <p:cBhvr>
                                        <p:cTn id="19" dur="1000"/>
                                        <p:tgtEl>
                                          <p:spTgt spid="8"/>
                                        </p:tgtEl>
                                      </p:cBhvr>
                                    </p:animEffect>
                                    <p:anim calcmode="lin" valueType="num">
                                      <p:cBhvr>
                                        <p:cTn id="20" dur="1000"/>
                                        <p:tgtEl>
                                          <p:spTgt spid="8"/>
                                        </p:tgtEl>
                                        <p:attrNameLst>
                                          <p:attrName>ppt_x</p:attrName>
                                        </p:attrNameLst>
                                      </p:cBhvr>
                                      <p:tavLst>
                                        <p:tav tm="0">
                                          <p:val>
                                            <p:strVal val="ppt_x"/>
                                          </p:val>
                                        </p:tav>
                                        <p:tav tm="100000">
                                          <p:val>
                                            <p:strVal val="ppt_x"/>
                                          </p:val>
                                        </p:tav>
                                      </p:tavLst>
                                    </p:anim>
                                    <p:anim calcmode="lin" valueType="num">
                                      <p:cBhvr>
                                        <p:cTn id="21" dur="1000"/>
                                        <p:tgtEl>
                                          <p:spTgt spid="8"/>
                                        </p:tgtEl>
                                        <p:attrNameLst>
                                          <p:attrName>ppt_y</p:attrName>
                                        </p:attrNameLst>
                                      </p:cBhvr>
                                      <p:tavLst>
                                        <p:tav tm="0">
                                          <p:val>
                                            <p:strVal val="ppt_y"/>
                                          </p:val>
                                        </p:tav>
                                        <p:tav tm="100000">
                                          <p:val>
                                            <p:strVal val="ppt_y+.1"/>
                                          </p:val>
                                        </p:tav>
                                      </p:tavLst>
                                    </p:anim>
                                    <p:set>
                                      <p:cBhvr>
                                        <p:cTn id="22" dur="1" fill="hold">
                                          <p:stCondLst>
                                            <p:cond delay="999"/>
                                          </p:stCondLst>
                                        </p:cTn>
                                        <p:tgtEl>
                                          <p:spTgt spid="8"/>
                                        </p:tgtEl>
                                        <p:attrNameLst>
                                          <p:attrName>style.visibility</p:attrName>
                                        </p:attrNameLst>
                                      </p:cBhvr>
                                      <p:to>
                                        <p:strVal val="hidden"/>
                                      </p:to>
                                    </p:set>
                                  </p:childTnLst>
                                </p:cTn>
                              </p:par>
                              <p:par>
                                <p:cTn id="23" presetID="42" presetClass="exit" presetSubtype="0" fill="hold" grpId="1" nodeType="withEffect">
                                  <p:stCondLst>
                                    <p:cond delay="0"/>
                                  </p:stCondLst>
                                  <p:childTnLst>
                                    <p:animEffect transition="out" filter="fade">
                                      <p:cBhvr>
                                        <p:cTn id="24" dur="1000"/>
                                        <p:tgtEl>
                                          <p:spTgt spid="4"/>
                                        </p:tgtEl>
                                      </p:cBhvr>
                                    </p:animEffect>
                                    <p:anim calcmode="lin" valueType="num">
                                      <p:cBhvr>
                                        <p:cTn id="25" dur="1000"/>
                                        <p:tgtEl>
                                          <p:spTgt spid="4"/>
                                        </p:tgtEl>
                                        <p:attrNameLst>
                                          <p:attrName>ppt_x</p:attrName>
                                        </p:attrNameLst>
                                      </p:cBhvr>
                                      <p:tavLst>
                                        <p:tav tm="0">
                                          <p:val>
                                            <p:strVal val="ppt_x"/>
                                          </p:val>
                                        </p:tav>
                                        <p:tav tm="100000">
                                          <p:val>
                                            <p:strVal val="ppt_x"/>
                                          </p:val>
                                        </p:tav>
                                      </p:tavLst>
                                    </p:anim>
                                    <p:anim calcmode="lin" valueType="num">
                                      <p:cBhvr>
                                        <p:cTn id="26" dur="1000"/>
                                        <p:tgtEl>
                                          <p:spTgt spid="4"/>
                                        </p:tgtEl>
                                        <p:attrNameLst>
                                          <p:attrName>ppt_y</p:attrName>
                                        </p:attrNameLst>
                                      </p:cBhvr>
                                      <p:tavLst>
                                        <p:tav tm="0">
                                          <p:val>
                                            <p:strVal val="ppt_y"/>
                                          </p:val>
                                        </p:tav>
                                        <p:tav tm="100000">
                                          <p:val>
                                            <p:strVal val="ppt_y+.1"/>
                                          </p:val>
                                        </p:tav>
                                      </p:tavLst>
                                    </p:anim>
                                    <p:set>
                                      <p:cBhvr>
                                        <p:cTn id="27" dur="1" fill="hold">
                                          <p:stCondLst>
                                            <p:cond delay="999"/>
                                          </p:stCondLst>
                                        </p:cTn>
                                        <p:tgtEl>
                                          <p:spTgt spid="4"/>
                                        </p:tgtEl>
                                        <p:attrNameLst>
                                          <p:attrName>style.visibility</p:attrName>
                                        </p:attrNameLst>
                                      </p:cBhvr>
                                      <p:to>
                                        <p:strVal val="hidden"/>
                                      </p:to>
                                    </p:set>
                                  </p:childTnLst>
                                </p:cTn>
                              </p:par>
                              <p:par>
                                <p:cTn id="28" presetID="42" presetClass="exit" presetSubtype="0" fill="hold" grpId="0" nodeType="withEffect">
                                  <p:stCondLst>
                                    <p:cond delay="0"/>
                                  </p:stCondLst>
                                  <p:childTnLst>
                                    <p:animEffect transition="out" filter="fade">
                                      <p:cBhvr>
                                        <p:cTn id="29" dur="1000"/>
                                        <p:tgtEl>
                                          <p:spTgt spid="7"/>
                                        </p:tgtEl>
                                      </p:cBhvr>
                                    </p:animEffect>
                                    <p:anim calcmode="lin" valueType="num">
                                      <p:cBhvr>
                                        <p:cTn id="30" dur="1000"/>
                                        <p:tgtEl>
                                          <p:spTgt spid="7"/>
                                        </p:tgtEl>
                                        <p:attrNameLst>
                                          <p:attrName>ppt_x</p:attrName>
                                        </p:attrNameLst>
                                      </p:cBhvr>
                                      <p:tavLst>
                                        <p:tav tm="0">
                                          <p:val>
                                            <p:strVal val="ppt_x"/>
                                          </p:val>
                                        </p:tav>
                                        <p:tav tm="100000">
                                          <p:val>
                                            <p:strVal val="ppt_x"/>
                                          </p:val>
                                        </p:tav>
                                      </p:tavLst>
                                    </p:anim>
                                    <p:anim calcmode="lin" valueType="num">
                                      <p:cBhvr>
                                        <p:cTn id="31" dur="1000"/>
                                        <p:tgtEl>
                                          <p:spTgt spid="7"/>
                                        </p:tgtEl>
                                        <p:attrNameLst>
                                          <p:attrName>ppt_y</p:attrName>
                                        </p:attrNameLst>
                                      </p:cBhvr>
                                      <p:tavLst>
                                        <p:tav tm="0">
                                          <p:val>
                                            <p:strVal val="ppt_y"/>
                                          </p:val>
                                        </p:tav>
                                        <p:tav tm="100000">
                                          <p:val>
                                            <p:strVal val="ppt_y+.1"/>
                                          </p:val>
                                        </p:tav>
                                      </p:tavLst>
                                    </p:anim>
                                    <p:set>
                                      <p:cBhvr>
                                        <p:cTn id="32" dur="1" fill="hold">
                                          <p:stCondLst>
                                            <p:cond delay="999"/>
                                          </p:stCondLst>
                                        </p:cTn>
                                        <p:tgtEl>
                                          <p:spTgt spid="7"/>
                                        </p:tgtEl>
                                        <p:attrNameLst>
                                          <p:attrName>style.visibility</p:attrName>
                                        </p:attrNameLst>
                                      </p:cBhvr>
                                      <p:to>
                                        <p:strVal val="hidden"/>
                                      </p:to>
                                    </p:set>
                                  </p:childTnLst>
                                </p:cTn>
                              </p:par>
                              <p:par>
                                <p:cTn id="33" presetID="42" presetClass="exit" presetSubtype="0" fill="hold" nodeType="withEffect">
                                  <p:stCondLst>
                                    <p:cond delay="0"/>
                                  </p:stCondLst>
                                  <p:childTnLst>
                                    <p:animEffect transition="out" filter="fade">
                                      <p:cBhvr>
                                        <p:cTn id="34" dur="1000"/>
                                        <p:tgtEl>
                                          <p:spTgt spid="11266"/>
                                        </p:tgtEl>
                                      </p:cBhvr>
                                    </p:animEffect>
                                    <p:anim calcmode="lin" valueType="num">
                                      <p:cBhvr>
                                        <p:cTn id="35" dur="1000"/>
                                        <p:tgtEl>
                                          <p:spTgt spid="11266"/>
                                        </p:tgtEl>
                                        <p:attrNameLst>
                                          <p:attrName>ppt_x</p:attrName>
                                        </p:attrNameLst>
                                      </p:cBhvr>
                                      <p:tavLst>
                                        <p:tav tm="0">
                                          <p:val>
                                            <p:strVal val="ppt_x"/>
                                          </p:val>
                                        </p:tav>
                                        <p:tav tm="100000">
                                          <p:val>
                                            <p:strVal val="ppt_x"/>
                                          </p:val>
                                        </p:tav>
                                      </p:tavLst>
                                    </p:anim>
                                    <p:anim calcmode="lin" valueType="num">
                                      <p:cBhvr>
                                        <p:cTn id="36" dur="1000"/>
                                        <p:tgtEl>
                                          <p:spTgt spid="11266"/>
                                        </p:tgtEl>
                                        <p:attrNameLst>
                                          <p:attrName>ppt_y</p:attrName>
                                        </p:attrNameLst>
                                      </p:cBhvr>
                                      <p:tavLst>
                                        <p:tav tm="0">
                                          <p:val>
                                            <p:strVal val="ppt_y"/>
                                          </p:val>
                                        </p:tav>
                                        <p:tav tm="100000">
                                          <p:val>
                                            <p:strVal val="ppt_y+.1"/>
                                          </p:val>
                                        </p:tav>
                                      </p:tavLst>
                                    </p:anim>
                                    <p:set>
                                      <p:cBhvr>
                                        <p:cTn id="37" dur="1" fill="hold">
                                          <p:stCondLst>
                                            <p:cond delay="999"/>
                                          </p:stCondLst>
                                        </p:cTn>
                                        <p:tgtEl>
                                          <p:spTgt spid="11266"/>
                                        </p:tgtEl>
                                        <p:attrNameLst>
                                          <p:attrName>style.visibility</p:attrName>
                                        </p:attrNameLst>
                                      </p:cBhvr>
                                      <p:to>
                                        <p:strVal val="hidden"/>
                                      </p:to>
                                    </p:set>
                                  </p:childTnLst>
                                </p:cTn>
                              </p:par>
                              <p:par>
                                <p:cTn id="38" presetID="42"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p:bldP spid="4" grpId="1"/>
      <p:bldP spid="8" grpId="0" animBg="1"/>
      <p:bldP spid="8" grpId="1" animBg="1"/>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1552</TotalTime>
  <Words>929</Words>
  <Application>Microsoft Office PowerPoint</Application>
  <PresentationFormat>Custom</PresentationFormat>
  <Paragraphs>66</Paragraphs>
  <Slides>18</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NikoshBAN</vt:lpstr>
      <vt:lpstr>SolaimanLipi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Mitu</dc:creator>
  <cp:lastModifiedBy>User</cp:lastModifiedBy>
  <cp:revision>192</cp:revision>
  <dcterms:created xsi:type="dcterms:W3CDTF">2020-05-02T01:48:26Z</dcterms:created>
  <dcterms:modified xsi:type="dcterms:W3CDTF">2021-07-13T03:55:21Z</dcterms:modified>
</cp:coreProperties>
</file>