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30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C59B-6CEC-4A20-8131-2FDEF8B1A4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6D1-5C31-4708-B5BF-B0D1999C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1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C59B-6CEC-4A20-8131-2FDEF8B1A4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6D1-5C31-4708-B5BF-B0D1999C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6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C59B-6CEC-4A20-8131-2FDEF8B1A4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6D1-5C31-4708-B5BF-B0D1999C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4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C59B-6CEC-4A20-8131-2FDEF8B1A4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6D1-5C31-4708-B5BF-B0D1999C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1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C59B-6CEC-4A20-8131-2FDEF8B1A4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6D1-5C31-4708-B5BF-B0D1999C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1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C59B-6CEC-4A20-8131-2FDEF8B1A4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6D1-5C31-4708-B5BF-B0D1999C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5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C59B-6CEC-4A20-8131-2FDEF8B1A4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6D1-5C31-4708-B5BF-B0D1999C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0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C59B-6CEC-4A20-8131-2FDEF8B1A4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6D1-5C31-4708-B5BF-B0D1999C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9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C59B-6CEC-4A20-8131-2FDEF8B1A4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6D1-5C31-4708-B5BF-B0D1999C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C59B-6CEC-4A20-8131-2FDEF8B1A4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6D1-5C31-4708-B5BF-B0D1999C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0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C59B-6CEC-4A20-8131-2FDEF8B1A4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6D1-5C31-4708-B5BF-B0D1999C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8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2C59B-6CEC-4A20-8131-2FDEF8B1A4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C6D1-5C31-4708-B5BF-B0D1999C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5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1332" y="2524844"/>
            <a:ext cx="4171094" cy="18466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 err="1" smtClean="0">
                <a:solidFill>
                  <a:srgbClr val="A30D7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A30D7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75" y="5084075"/>
            <a:ext cx="2371725" cy="192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73" y="4933950"/>
            <a:ext cx="2371725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" y="0"/>
            <a:ext cx="2371725" cy="1924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066" y="0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 rot="10800000">
            <a:off x="2514600" y="5660886"/>
            <a:ext cx="685800" cy="668417"/>
          </a:xfrm>
          <a:prstGeom prst="chevron">
            <a:avLst>
              <a:gd name="adj" fmla="val 72622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276600" y="5660886"/>
            <a:ext cx="2438400" cy="668417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E5FF"/>
          </a:solidFill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553200" y="5660886"/>
            <a:ext cx="1981200" cy="668417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E5FF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বায়বীয়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 rot="10800000">
            <a:off x="5791200" y="5660886"/>
            <a:ext cx="685800" cy="668417"/>
          </a:xfrm>
          <a:prstGeom prst="chevron">
            <a:avLst>
              <a:gd name="adj" fmla="val 72622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999" y="457200"/>
            <a:ext cx="7772401" cy="584775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শব্দের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বেগ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মাধ্যমের তাপমাত্রা ও আদ্রতার উপর নির্ভরশীল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838200" y="5660886"/>
            <a:ext cx="1600200" cy="668417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E5FF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কঠিন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97" y="1143000"/>
            <a:ext cx="3254303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64" y="2667001"/>
            <a:ext cx="3260434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8"/>
          <a:stretch/>
        </p:blipFill>
        <p:spPr>
          <a:xfrm>
            <a:off x="2769938" y="4092714"/>
            <a:ext cx="3242259" cy="14698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74344" y="1175028"/>
            <a:ext cx="1173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বাতাস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6446" y="2721114"/>
            <a:ext cx="906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9341" y="4223028"/>
            <a:ext cx="1023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লোহা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86737" y="1241286"/>
            <a:ext cx="1981201" cy="1371600"/>
          </a:xfrm>
          <a:prstGeom prst="roundRect">
            <a:avLst>
              <a:gd name="adj" fmla="val 0"/>
            </a:avLst>
          </a:prstGeom>
          <a:solidFill>
            <a:srgbClr val="5EF8F1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344ms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86738" y="2701278"/>
            <a:ext cx="1981200" cy="1295400"/>
          </a:xfrm>
          <a:prstGeom prst="roundRect">
            <a:avLst>
              <a:gd name="adj" fmla="val 0"/>
            </a:avLst>
          </a:prstGeom>
          <a:solidFill>
            <a:srgbClr val="5EF8F1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1450ms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99289" y="4094729"/>
            <a:ext cx="1981200" cy="1447800"/>
          </a:xfrm>
          <a:prstGeom prst="roundRect">
            <a:avLst>
              <a:gd name="adj" fmla="val 0"/>
            </a:avLst>
          </a:prstGeom>
          <a:solidFill>
            <a:srgbClr val="5EF8F1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5230ms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759364" y="1929544"/>
            <a:ext cx="505525" cy="46008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771075" y="3211227"/>
            <a:ext cx="505525" cy="46008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771075" y="4581441"/>
            <a:ext cx="505525" cy="46008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032311" y="1981200"/>
            <a:ext cx="553186" cy="460088"/>
          </a:xfrm>
          <a:prstGeom prst="rightArrow">
            <a:avLst/>
          </a:prstGeom>
          <a:solidFill>
            <a:srgbClr val="3333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031510" y="3262883"/>
            <a:ext cx="565698" cy="460088"/>
          </a:xfrm>
          <a:prstGeom prst="rightArrow">
            <a:avLst/>
          </a:prstGeom>
          <a:solidFill>
            <a:srgbClr val="3333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6019798" y="4633097"/>
            <a:ext cx="577409" cy="460088"/>
          </a:xfrm>
          <a:prstGeom prst="rightArrow">
            <a:avLst/>
          </a:prstGeom>
          <a:solidFill>
            <a:srgbClr val="3333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31" y="2352675"/>
            <a:ext cx="13430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828800" y="5410200"/>
            <a:ext cx="6172200" cy="672525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1905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 = (vt</a:t>
            </a:r>
            <a:r>
              <a:rPr lang="en-US" sz="4000" dirty="0" smtClean="0">
                <a:latin typeface="Times New Roman"/>
                <a:cs typeface="Times New Roman"/>
              </a:rPr>
              <a:t>÷</a:t>
            </a:r>
            <a:r>
              <a:rPr lang="en-US" sz="3200" dirty="0" smtClean="0">
                <a:latin typeface="Times New Roman"/>
                <a:cs typeface="Times New Roman"/>
              </a:rPr>
              <a:t>2</a:t>
            </a:r>
            <a:r>
              <a:rPr lang="en-US" sz="4000" dirty="0" smtClean="0">
                <a:latin typeface="Times New Roman"/>
                <a:cs typeface="Times New Roman"/>
              </a:rPr>
              <a:t>) = 16.6m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412" y="499487"/>
            <a:ext cx="7791450" cy="4610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1374" y="2920370"/>
            <a:ext cx="133722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=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সময়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784412" y="500403"/>
            <a:ext cx="5463988" cy="525899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প্রতিফলনের জন্য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 পুনরাবৃত্তিকে কী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2920369"/>
            <a:ext cx="1371600" cy="584775"/>
          </a:xfrm>
          <a:prstGeom prst="rect">
            <a:avLst/>
          </a:prstGeom>
          <a:solidFill>
            <a:srgbClr val="CCFF33"/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দূরত্ব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248400" y="503082"/>
            <a:ext cx="1752600" cy="523220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প্রতিধ্বনি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828800" y="4520625"/>
            <a:ext cx="6172200" cy="6096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19050"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প্রতিধ্বনি শোনার শর্ত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8556" y="2920371"/>
            <a:ext cx="838200" cy="584775"/>
          </a:xfrm>
          <a:prstGeom prst="rect">
            <a:avLst/>
          </a:prstGeom>
          <a:solidFill>
            <a:srgbClr val="5EF8F1"/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2920369"/>
            <a:ext cx="221372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শব্দের বেগ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403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448" y="5827931"/>
            <a:ext cx="78911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কূপের মধ্যে পানির উপরিতলের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গভীরতা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h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vt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76499" y="1086515"/>
            <a:ext cx="3733800" cy="3821063"/>
            <a:chOff x="2667000" y="1208137"/>
            <a:chExt cx="3733800" cy="3821063"/>
          </a:xfrm>
        </p:grpSpPr>
        <p:sp>
          <p:nvSpPr>
            <p:cNvPr id="4" name="Can 3"/>
            <p:cNvSpPr/>
            <p:nvPr/>
          </p:nvSpPr>
          <p:spPr>
            <a:xfrm>
              <a:off x="2667000" y="1208137"/>
              <a:ext cx="3733800" cy="3821063"/>
            </a:xfrm>
            <a:prstGeom prst="can">
              <a:avLst>
                <a:gd name="adj" fmla="val 6255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n 4"/>
            <p:cNvSpPr/>
            <p:nvPr/>
          </p:nvSpPr>
          <p:spPr>
            <a:xfrm>
              <a:off x="2705100" y="3775663"/>
              <a:ext cx="3657600" cy="1216152"/>
            </a:xfrm>
            <a:prstGeom prst="can">
              <a:avLst>
                <a:gd name="adj" fmla="val 15718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719448" y="5243156"/>
            <a:ext cx="789115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প্রতিধ্বনি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কূপে পানি পৃষ্ঠে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গভীরতা নির্ণয় করা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532518"/>
            <a:ext cx="838200" cy="584775"/>
          </a:xfrm>
          <a:prstGeom prst="rect">
            <a:avLst/>
          </a:prstGeom>
          <a:solidFill>
            <a:srgbClr val="FFE5FF"/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563295"/>
            <a:ext cx="1752600" cy="523220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প্রতিধ্বনি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2700" y="3667781"/>
            <a:ext cx="133722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=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সময়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312" y="1892749"/>
            <a:ext cx="221372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শব্দের বেগ</a:t>
            </a:r>
            <a:endParaRPr lang="en-US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12090" y="1239969"/>
            <a:ext cx="1105469" cy="2620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4105" y="824905"/>
            <a:ext cx="1413113" cy="3255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026658" y="1239969"/>
            <a:ext cx="29001" cy="2720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04646" y="1945657"/>
            <a:ext cx="1866900" cy="584775"/>
          </a:xfrm>
          <a:prstGeom prst="rect">
            <a:avLst/>
          </a:prstGeom>
          <a:solidFill>
            <a:srgbClr val="CCFF33"/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গভীরতা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530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78333" t="-1" r="1" b="-1"/>
          <a:stretch/>
        </p:blipFill>
        <p:spPr>
          <a:xfrm>
            <a:off x="457199" y="457200"/>
            <a:ext cx="10597488" cy="426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457199" y="5323582"/>
            <a:ext cx="10597487" cy="1077218"/>
          </a:xfrm>
          <a:prstGeom prst="rect">
            <a:avLst/>
          </a:prstGeom>
          <a:solidFill>
            <a:srgbClr val="E7E7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শব্দোত্তর কম্পাঙ্কের শব্দ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তরঙ্গ ও প্রতিধ্বনি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বাদু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খাদ্য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সংগ্রহ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653" y="4738807"/>
            <a:ext cx="10544034" cy="584775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বাদু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সংগ্রহ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2080" y="533400"/>
            <a:ext cx="7239000" cy="58477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বাদু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 কম্পাঙ্কের শব্দ তৈরি করতে ও শুনতে পারে?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t-fly.gif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9724" y="457200"/>
            <a:ext cx="2319458" cy="2094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724" y="2374710"/>
            <a:ext cx="4019697" cy="95410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১০০০০০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কম্পাংকের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40312 0.30185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562600"/>
            <a:ext cx="8077200" cy="584775"/>
          </a:xfrm>
          <a:prstGeom prst="rect">
            <a:avLst/>
          </a:prstGeom>
          <a:solidFill>
            <a:srgbClr val="FFE5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কম্পন ছাড়া শব্দ তরঙ্গ উৎপন্ন হয় না-যুক্তিসহ বিশ্লেষণ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182" y="572869"/>
            <a:ext cx="8276618" cy="646331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34" y="1709268"/>
            <a:ext cx="3997066" cy="3091332"/>
          </a:xfrm>
          <a:prstGeom prst="rect">
            <a:avLst/>
          </a:prstGeom>
          <a:solidFill>
            <a:srgbClr val="E7E7FF"/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865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0627" y="4109453"/>
            <a:ext cx="2996930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তাপমাত্রা ও আদ্রতা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76400" y="1753934"/>
            <a:ext cx="1123950" cy="2894266"/>
            <a:chOff x="3524250" y="2363534"/>
            <a:chExt cx="1123950" cy="2894266"/>
          </a:xfrm>
        </p:grpSpPr>
        <p:grpSp>
          <p:nvGrpSpPr>
            <p:cNvPr id="4" name="Group 3"/>
            <p:cNvGrpSpPr/>
            <p:nvPr/>
          </p:nvGrpSpPr>
          <p:grpSpPr>
            <a:xfrm>
              <a:off x="3524250" y="2363534"/>
              <a:ext cx="1123950" cy="2894266"/>
              <a:chOff x="3524250" y="2363534"/>
              <a:chExt cx="1123950" cy="289426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29050" y="2363534"/>
                <a:ext cx="819150" cy="154305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 flipV="1">
                <a:off x="3524250" y="3714750"/>
                <a:ext cx="819150" cy="154305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3524250" y="3810000"/>
              <a:ext cx="819150" cy="1447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953000" y="3505200"/>
            <a:ext cx="2531012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অনুদৈর্ঘ্য তরঙ্গ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137589"/>
            <a:ext cx="5295039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*শব্দের বেগ মাধ্যমের কীসের উপর নির্ভরশীল?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510033"/>
            <a:ext cx="3704860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*কোন ধরনের তরঙ্গ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সৃষ্টি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হচ্ছে?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427129"/>
            <a:ext cx="8001000" cy="52322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উৎস হতে প্রতিফলকের নূন্যতম দূরত্ব কত হলে প্রতিধ্বনি শোনা যাবে?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857" y="6143311"/>
            <a:ext cx="181704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13.6 m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799573"/>
            <a:ext cx="3286125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বাদুর কীভাবে পথ চলে ?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24238" y="4771437"/>
            <a:ext cx="3569645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শব্দের প্রতিধ্বনির সাহায্যে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54541" y="6083183"/>
            <a:ext cx="181704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14.6 m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72228" y="6096889"/>
            <a:ext cx="181704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15.6 m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9915" y="6096889"/>
            <a:ext cx="181704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16.6 m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38877" y="6038626"/>
            <a:ext cx="601208" cy="509825"/>
          </a:xfrm>
          <a:prstGeom prst="mathMultiply">
            <a:avLst>
              <a:gd name="adj1" fmla="val 11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2418472" y="6091251"/>
            <a:ext cx="601208" cy="509825"/>
          </a:xfrm>
          <a:prstGeom prst="mathMultiply">
            <a:avLst>
              <a:gd name="adj1" fmla="val 11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4408064" y="6059791"/>
            <a:ext cx="601208" cy="509825"/>
          </a:xfrm>
          <a:prstGeom prst="mathMultiply">
            <a:avLst>
              <a:gd name="adj1" fmla="val 11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alf Frame 20"/>
          <p:cNvSpPr/>
          <p:nvPr/>
        </p:nvSpPr>
        <p:spPr>
          <a:xfrm rot="13630017">
            <a:off x="6460971" y="6031184"/>
            <a:ext cx="357604" cy="374561"/>
          </a:xfrm>
          <a:prstGeom prst="halfFrame">
            <a:avLst>
              <a:gd name="adj1" fmla="val 14617"/>
              <a:gd name="adj2" fmla="val 1627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2752" y="469710"/>
            <a:ext cx="7924800" cy="646331"/>
          </a:xfrm>
          <a:prstGeom prst="rect">
            <a:avLst/>
          </a:prstGeom>
          <a:solidFill>
            <a:srgbClr val="FFE5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1102" y="1231710"/>
            <a:ext cx="38195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5050" y="27834"/>
            <a:ext cx="3361899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81" y="991161"/>
            <a:ext cx="6404231" cy="68301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2192" y="4517132"/>
            <a:ext cx="842678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শব্দ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তরঙ্গ সঞ্চালনের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জন্য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স্থিতিস্থাপক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অবিচ্ছিন্ন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জড়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মাধ্যম প্রয়োজন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– যুক্তিসহ বিশ্লেষণ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2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 rot="18962767">
            <a:off x="451658" y="1645183"/>
            <a:ext cx="7055894" cy="4148919"/>
          </a:xfrm>
          <a:prstGeom prst="irregularSeal1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pink_rose-1024x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642" y="135654"/>
            <a:ext cx="3302758" cy="64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871" y="2834307"/>
            <a:ext cx="5513696" cy="3477875"/>
          </a:xfrm>
          <a:prstGeom prst="rect">
            <a:avLst/>
          </a:prstGeom>
          <a:solidFill>
            <a:srgbClr val="FFFFFF"/>
          </a:solidFill>
          <a:scene3d>
            <a:camera prst="isometricRightUp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জাহাংগীর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্মোহরা,চান্দগাঁও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মোবাঃ০১৯১৩১৬৪৩০৭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মেইলঃmdjahangirhoss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ain</a:t>
            </a:r>
            <a:r>
              <a:rPr lang="en-US" sz="2000" dirty="0" smtClean="0">
                <a:solidFill>
                  <a:srgbClr val="0070C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6160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5" y="-77088"/>
            <a:ext cx="3263721" cy="32935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230806" y="68238"/>
            <a:ext cx="2825087" cy="101566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84358" y="2302413"/>
            <a:ext cx="5175124" cy="2739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ix-x           </a:t>
            </a: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অধ্যায়ঃ৭তম(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3942">
            <a:off x="4310412" y="2585971"/>
            <a:ext cx="3247581" cy="119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931" y="115921"/>
            <a:ext cx="1912338" cy="231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003" y="162610"/>
            <a:ext cx="252222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wav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93" y="914400"/>
            <a:ext cx="11693338" cy="55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16" y="1219201"/>
            <a:ext cx="6305550" cy="3895725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64444" y="435114"/>
            <a:ext cx="792479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শব্দ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তরঙ্গ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09600" y="5486400"/>
            <a:ext cx="7924799" cy="58477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বাদ্যযন্ত্র থেকে উৎপন্ন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শব্দ তরঙ্গ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আকারে সঞ্চালিত হচ্ছে।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470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1" y="1402080"/>
            <a:ext cx="394851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2969" y="1143000"/>
            <a:ext cx="9958888" cy="4770537"/>
          </a:xfrm>
          <a:prstGeom prst="rect">
            <a:avLst/>
          </a:prstGeom>
          <a:solidFill>
            <a:srgbClr val="FFE5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থেকে শিক্ষার্থীরা-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শব্দ তরঙ্গ কী তা বলতে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শব্দ তরঙ্গের বৈশিষ্ট্য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বায়ুতে শব্দ সঞ্চালনের কৌশল বর্ণনা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প্রতিধবনি সৃষ্টি বর্ণনা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প্রতিধবনির ব্যবহার বর্ণনা করতে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5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28800" y="2057400"/>
            <a:ext cx="2057400" cy="2971800"/>
            <a:chOff x="1828800" y="2057400"/>
            <a:chExt cx="2057400" cy="2971800"/>
          </a:xfrm>
        </p:grpSpPr>
        <p:sp>
          <p:nvSpPr>
            <p:cNvPr id="4" name="Cube 3"/>
            <p:cNvSpPr/>
            <p:nvPr/>
          </p:nvSpPr>
          <p:spPr>
            <a:xfrm>
              <a:off x="1828800" y="3886200"/>
              <a:ext cx="2057400" cy="1143000"/>
            </a:xfrm>
            <a:prstGeom prst="cube">
              <a:avLst>
                <a:gd name="adj" fmla="val 33808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209800" y="2057400"/>
              <a:ext cx="1295400" cy="2209800"/>
              <a:chOff x="3429000" y="2362200"/>
              <a:chExt cx="914400" cy="1676400"/>
            </a:xfrm>
          </p:grpSpPr>
          <p:sp>
            <p:nvSpPr>
              <p:cNvPr id="6" name="Minus 5"/>
              <p:cNvSpPr/>
              <p:nvPr/>
            </p:nvSpPr>
            <p:spPr>
              <a:xfrm rot="5400000">
                <a:off x="3429000" y="3124200"/>
                <a:ext cx="914400" cy="914400"/>
              </a:xfrm>
              <a:prstGeom prst="mathMinus">
                <a:avLst>
                  <a:gd name="adj1" fmla="val 12026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Equal 6"/>
              <p:cNvSpPr/>
              <p:nvPr/>
            </p:nvSpPr>
            <p:spPr>
              <a:xfrm rot="16200000">
                <a:off x="3429000" y="2362200"/>
                <a:ext cx="914400" cy="914400"/>
              </a:xfrm>
              <a:prstGeom prst="mathEqual">
                <a:avLst>
                  <a:gd name="adj1" fmla="val 12026"/>
                  <a:gd name="adj2" fmla="val 25287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Circular Arrow 7"/>
              <p:cNvSpPr/>
              <p:nvPr/>
            </p:nvSpPr>
            <p:spPr>
              <a:xfrm rot="10800000">
                <a:off x="3657600" y="2895600"/>
                <a:ext cx="457200" cy="457200"/>
              </a:xfrm>
              <a:prstGeom prst="circularArrow">
                <a:avLst>
                  <a:gd name="adj1" fmla="val 35000"/>
                  <a:gd name="adj2" fmla="val 900411"/>
                  <a:gd name="adj3" fmla="val 21350060"/>
                  <a:gd name="adj4" fmla="val 10744041"/>
                  <a:gd name="adj5" fmla="val 13076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" name="Chevron 9"/>
          <p:cNvSpPr/>
          <p:nvPr/>
        </p:nvSpPr>
        <p:spPr>
          <a:xfrm>
            <a:off x="564444" y="5567536"/>
            <a:ext cx="7924799" cy="626984"/>
          </a:xfrm>
          <a:prstGeom prst="chevron">
            <a:avLst>
              <a:gd name="adj" fmla="val 0"/>
            </a:avLst>
          </a:prstGeom>
          <a:solidFill>
            <a:srgbClr val="FFE5FF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তরঙ্গ আমাদের কানে এসে শ্রবনের অনুভূতি জাগায়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87876" y="457200"/>
            <a:ext cx="493324" cy="2340830"/>
            <a:chOff x="1219199" y="664033"/>
            <a:chExt cx="493324" cy="2340830"/>
          </a:xfrm>
        </p:grpSpPr>
        <p:grpSp>
          <p:nvGrpSpPr>
            <p:cNvPr id="12" name="Group 11"/>
            <p:cNvGrpSpPr/>
            <p:nvPr/>
          </p:nvGrpSpPr>
          <p:grpSpPr>
            <a:xfrm>
              <a:off x="1219199" y="1752600"/>
              <a:ext cx="493324" cy="1252263"/>
              <a:chOff x="1219199" y="1605844"/>
              <a:chExt cx="493324" cy="139901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922815" y="2222826"/>
                <a:ext cx="1051560" cy="1429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lowchart: Connector 17"/>
              <p:cNvSpPr/>
              <p:nvPr/>
            </p:nvSpPr>
            <p:spPr>
              <a:xfrm>
                <a:off x="1311435" y="1605844"/>
                <a:ext cx="274320" cy="182880"/>
              </a:xfrm>
              <a:prstGeom prst="flowChartConnector">
                <a:avLst/>
              </a:prstGeom>
              <a:blipFill>
                <a:blip r:embed="rId3"/>
                <a:tile tx="0" ty="0" sx="100000" sy="100000" flip="none" algn="tl"/>
              </a:blipFill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an 18"/>
              <p:cNvSpPr/>
              <p:nvPr/>
            </p:nvSpPr>
            <p:spPr>
              <a:xfrm rot="5400000">
                <a:off x="1328701" y="2621041"/>
                <a:ext cx="274320" cy="493324"/>
              </a:xfrm>
              <a:prstGeom prst="can">
                <a:avLst/>
              </a:prstGeom>
              <a:solidFill>
                <a:srgbClr val="000082"/>
              </a:solidFill>
              <a:ln>
                <a:solidFill>
                  <a:srgbClr val="0000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flipV="1">
              <a:off x="1219199" y="664033"/>
              <a:ext cx="493324" cy="1252263"/>
              <a:chOff x="1219199" y="1605844"/>
              <a:chExt cx="493324" cy="1399019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rot="5400000">
                <a:off x="922815" y="2222826"/>
                <a:ext cx="1051560" cy="1429"/>
              </a:xfrm>
              <a:prstGeom prst="line">
                <a:avLst/>
              </a:prstGeom>
              <a:ln w="571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lowchart: Connector 14"/>
              <p:cNvSpPr/>
              <p:nvPr/>
            </p:nvSpPr>
            <p:spPr>
              <a:xfrm>
                <a:off x="1311435" y="1605844"/>
                <a:ext cx="274320" cy="182880"/>
              </a:xfrm>
              <a:prstGeom prst="flowChartConnector">
                <a:avLst/>
              </a:prstGeom>
              <a:blipFill>
                <a:blip r:embed="rId3"/>
                <a:tile tx="0" ty="0" sx="100000" sy="100000" flip="none" algn="tl"/>
              </a:blipFill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an 15"/>
              <p:cNvSpPr/>
              <p:nvPr/>
            </p:nvSpPr>
            <p:spPr>
              <a:xfrm rot="5400000">
                <a:off x="1328701" y="2621041"/>
                <a:ext cx="274320" cy="493324"/>
              </a:xfrm>
              <a:prstGeom prst="ca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3997012" y="4061737"/>
            <a:ext cx="4461188" cy="584775"/>
          </a:xfrm>
          <a:prstGeom prst="rect">
            <a:avLst/>
          </a:prstGeom>
          <a:solidFill>
            <a:srgbClr val="E7E7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smtClean="0">
                <a:latin typeface="NikoshBAN" pitchFamily="2" charset="0"/>
                <a:cs typeface="NikoshBAN" pitchFamily="2" charset="0"/>
              </a:rPr>
              <a:t> আমরা কীভাবে শুনি?</a:t>
            </a:r>
            <a:endParaRPr lang="en-US" sz="3200" dirty="0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3236118" y="2618010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086531" y="1318407"/>
            <a:ext cx="4461188" cy="584775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সংকোচন ও প্রসারণের সৃষ্টি হয়। 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639056" y="600512"/>
            <a:ext cx="7924799" cy="584775"/>
          </a:xfrm>
          <a:prstGeom prst="rect">
            <a:avLst/>
          </a:prstGeom>
          <a:solidFill>
            <a:srgbClr val="5EF8F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শব্দ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সঞ্চালনের সময়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মাধ্যমের কণাগুলোর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 ঘটে?  </a:t>
            </a:r>
            <a:endParaRPr lang="en-US" sz="3200" dirty="0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3504801" y="2634138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865791" y="2608158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108486" y="2597570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399980" y="2592023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252865" y="2592023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669874" y="2603482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832748" y="2597570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218346" y="2602228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5028841" y="2609566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122616" y="2597570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5519104" y="2613653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5694602" y="2599588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5349384" y="2631540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842485" y="2608158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023289" y="2633395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279444" y="2653413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6543927" y="2653413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699259" y="2643474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65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ound wave-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4691" t="9110" r="4274" b="12052"/>
          <a:stretch/>
        </p:blipFill>
        <p:spPr>
          <a:xfrm>
            <a:off x="1447799" y="685800"/>
            <a:ext cx="6096000" cy="4648200"/>
          </a:xfrm>
          <a:prstGeom prst="rect">
            <a:avLst/>
          </a:prstGeom>
        </p:spPr>
      </p:pic>
      <p:sp>
        <p:nvSpPr>
          <p:cNvPr id="4" name="Chevron 3"/>
          <p:cNvSpPr/>
          <p:nvPr/>
        </p:nvSpPr>
        <p:spPr>
          <a:xfrm>
            <a:off x="1142999" y="5668624"/>
            <a:ext cx="6705601" cy="690925"/>
          </a:xfrm>
          <a:prstGeom prst="chevron">
            <a:avLst>
              <a:gd name="adj" fmla="val 0"/>
            </a:avLst>
          </a:prstGeom>
          <a:solidFill>
            <a:srgbClr val="5EF8F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 বস্তু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তরঙ্গ সৃষ্টি করে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3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5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7"/>
          <a:stretch/>
        </p:blipFill>
        <p:spPr>
          <a:xfrm>
            <a:off x="5527638" y="2357601"/>
            <a:ext cx="2946753" cy="1971675"/>
          </a:xfrm>
          <a:prstGeom prst="rect">
            <a:avLst/>
          </a:prstGeom>
        </p:spPr>
      </p:pic>
      <p:sp>
        <p:nvSpPr>
          <p:cNvPr id="4" name="Chevron 3"/>
          <p:cNvSpPr/>
          <p:nvPr/>
        </p:nvSpPr>
        <p:spPr>
          <a:xfrm>
            <a:off x="958142" y="5029200"/>
            <a:ext cx="7543800" cy="685800"/>
          </a:xfrm>
          <a:prstGeom prst="chevron">
            <a:avLst>
              <a:gd name="adj" fmla="val 0"/>
            </a:avLst>
          </a:prstGeom>
          <a:solidFill>
            <a:srgbClr val="CCFF33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সঞ্চালিত হয়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 মাধ্যমে।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ro_180_1_12973205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6901" t="18101" r="5099" b="16299"/>
          <a:stretch>
            <a:fillRect/>
          </a:stretch>
        </p:blipFill>
        <p:spPr>
          <a:xfrm>
            <a:off x="811394" y="2057400"/>
            <a:ext cx="2895594" cy="215853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152901" y="1741463"/>
            <a:ext cx="838198" cy="3203949"/>
            <a:chOff x="4495802" y="1981200"/>
            <a:chExt cx="838198" cy="320394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</a:extLst>
            </a:blip>
            <a:srcRect l="6723" t="2410" r="12605"/>
            <a:stretch>
              <a:fillRect/>
            </a:stretch>
          </p:blipFill>
          <p:spPr bwMode="auto">
            <a:xfrm rot="10800000" flipH="1" flipV="1">
              <a:off x="4495802" y="3508749"/>
              <a:ext cx="609598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723" t="2410" r="12605"/>
            <a:stretch>
              <a:fillRect/>
            </a:stretch>
          </p:blipFill>
          <p:spPr bwMode="auto">
            <a:xfrm rot="10800000">
              <a:off x="4724402" y="1981200"/>
              <a:ext cx="609598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Chevron 8"/>
          <p:cNvSpPr/>
          <p:nvPr/>
        </p:nvSpPr>
        <p:spPr>
          <a:xfrm>
            <a:off x="533400" y="625669"/>
            <a:ext cx="8077200" cy="690925"/>
          </a:xfrm>
          <a:prstGeom prst="chevron">
            <a:avLst>
              <a:gd name="adj" fmla="val 0"/>
            </a:avLst>
          </a:prstGeom>
          <a:solidFill>
            <a:srgbClr val="FFE5FF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বাটিতে সৃষ্ট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কম্পন থেকে শব্দ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তরঙ্গ উৎপন্ন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হয়।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1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15034" y="1066717"/>
            <a:ext cx="5885966" cy="4648200"/>
            <a:chOff x="2057400" y="1066717"/>
            <a:chExt cx="5885966" cy="4648200"/>
          </a:xfrm>
        </p:grpSpPr>
        <p:grpSp>
          <p:nvGrpSpPr>
            <p:cNvPr id="4" name="Group 3"/>
            <p:cNvGrpSpPr/>
            <p:nvPr/>
          </p:nvGrpSpPr>
          <p:grpSpPr>
            <a:xfrm>
              <a:off x="2057400" y="1066717"/>
              <a:ext cx="5867400" cy="4648200"/>
              <a:chOff x="2057400" y="1066717"/>
              <a:chExt cx="5867400" cy="46482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7400" y="1066800"/>
                <a:ext cx="5867400" cy="4648117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057400" y="1066717"/>
                <a:ext cx="5867400" cy="24205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ight Triangle 4"/>
            <p:cNvSpPr/>
            <p:nvPr/>
          </p:nvSpPr>
          <p:spPr>
            <a:xfrm rot="10800000">
              <a:off x="5663307" y="3487347"/>
              <a:ext cx="2280059" cy="2227569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 rot="5400000">
              <a:off x="1946070" y="3622388"/>
              <a:ext cx="2280059" cy="19050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9837" y="482025"/>
            <a:ext cx="445124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সঞ্চালনের জন্য কী প্রয়োজন?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837" y="5847734"/>
            <a:ext cx="4840627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তরঙ্গের বেগ কীসের উপর নির্ভরশীল?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0463" y="5847732"/>
            <a:ext cx="3326337" cy="5232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মাধ্যমের প্রকৃতির উপর  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3380" r="5388" b="2590"/>
          <a:stretch/>
        </p:blipFill>
        <p:spPr>
          <a:xfrm>
            <a:off x="843091" y="2544998"/>
            <a:ext cx="1981200" cy="3169920"/>
          </a:xfrm>
          <a:prstGeom prst="rect">
            <a:avLst/>
          </a:prstGeom>
          <a:ln w="2857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787559" y="2811818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75976" y="510606"/>
            <a:ext cx="3715715" cy="5847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 জড় মাধ্যম 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1076" y="1583093"/>
            <a:ext cx="28003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0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390</Words>
  <Application>Microsoft Office PowerPoint</Application>
  <PresentationFormat>Widescreen</PresentationFormat>
  <Paragraphs>85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Modern No. 20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43</cp:revision>
  <dcterms:created xsi:type="dcterms:W3CDTF">2020-11-23T11:53:44Z</dcterms:created>
  <dcterms:modified xsi:type="dcterms:W3CDTF">2021-07-11T10:33:53Z</dcterms:modified>
</cp:coreProperties>
</file>