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  <p:sldMasterId id="2147483900" r:id="rId11"/>
  </p:sldMasterIdLst>
  <p:notesMasterIdLst>
    <p:notesMasterId r:id="rId35"/>
  </p:notesMasterIdLst>
  <p:sldIdLst>
    <p:sldId id="261" r:id="rId12"/>
    <p:sldId id="270" r:id="rId13"/>
    <p:sldId id="262" r:id="rId14"/>
    <p:sldId id="264" r:id="rId15"/>
    <p:sldId id="296" r:id="rId16"/>
    <p:sldId id="266" r:id="rId17"/>
    <p:sldId id="268" r:id="rId18"/>
    <p:sldId id="274" r:id="rId19"/>
    <p:sldId id="278" r:id="rId20"/>
    <p:sldId id="294" r:id="rId21"/>
    <p:sldId id="279" r:id="rId22"/>
    <p:sldId id="272" r:id="rId23"/>
    <p:sldId id="295" r:id="rId24"/>
    <p:sldId id="285" r:id="rId25"/>
    <p:sldId id="280" r:id="rId26"/>
    <p:sldId id="292" r:id="rId27"/>
    <p:sldId id="286" r:id="rId28"/>
    <p:sldId id="287" r:id="rId29"/>
    <p:sldId id="288" r:id="rId30"/>
    <p:sldId id="289" r:id="rId31"/>
    <p:sldId id="290" r:id="rId32"/>
    <p:sldId id="293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FF"/>
    <a:srgbClr val="D7199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B3BE2-910E-410D-BE1D-627A5D82E0C1}" type="datetimeFigureOut">
              <a:rPr lang="en-US" smtClean="0"/>
              <a:t>13-Jul-21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1817B-9BA8-4E30-84DD-5B79F176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0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1817B-9BA8-4E30-84DD-5B79F176BD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9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189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021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882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177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742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321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754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051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720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363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2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228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153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98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408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22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962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589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34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598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59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64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0A119E-B20A-4C6E-A36A-7B5D367D75C1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806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765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6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1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68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3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02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1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8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2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37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0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30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5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70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4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47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3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43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0A119E-B20A-4C6E-A36A-7B5D367D75C1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11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1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77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21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56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641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70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39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9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6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40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33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41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0A119E-B20A-4C6E-A36A-7B5D367D75C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80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1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29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B9E6D9-EA2F-46F1-8C7C-5F18F5828F8B}" type="datetimeFigureOut">
              <a:rPr lang="en-US" smtClean="0">
                <a:solidFill>
                  <a:srgbClr val="CCD1B9"/>
                </a:solidFill>
              </a:rPr>
              <a:pPr/>
              <a:t>13-Jul-21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897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5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0A119E-B20A-4C6E-A36A-7B5D367D75C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84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42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2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640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03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89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3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CCD1B9"/>
                </a:solidFill>
              </a:rPr>
              <a:pPr/>
              <a:t>13-Jul-21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6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21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0A119E-B20A-4C6E-A36A-7B5D367D75C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02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1B9E6D9-EA2F-46F1-8C7C-5F18F5828F8B}" type="datetimeFigureOut">
              <a:rPr lang="en-US" smtClean="0">
                <a:solidFill>
                  <a:srgbClr val="CCD1B9"/>
                </a:solidFill>
              </a:rPr>
              <a:pPr/>
              <a:t>13-Jul-21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60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7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0A119E-B20A-4C6E-A36A-7B5D367D75C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750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6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47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44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92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603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92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CCD1B9"/>
                </a:solidFill>
              </a:rPr>
              <a:pPr/>
              <a:t>13-Jul-21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89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463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E0A119E-B20A-4C6E-A36A-7B5D367D75C1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036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00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1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4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69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551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820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086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967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074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618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48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378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903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019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75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16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313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985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958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162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91904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710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12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9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14527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168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167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461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221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5188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462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198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08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500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6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1B9E6D9-EA2F-46F1-8C7C-5F18F5828F8B}" type="datetimeFigureOut">
              <a:rPr lang="en-US" smtClean="0">
                <a:solidFill>
                  <a:srgbClr val="DFDCB7"/>
                </a:solidFill>
              </a:rPr>
              <a:pPr/>
              <a:t>13-Jul-21</a:t>
            </a:fld>
            <a:endParaRPr lang="en-US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1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4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B9E6D9-EA2F-46F1-8C7C-5F18F5828F8B}" type="datetimeFigureOut">
              <a:rPr lang="en-US" smtClean="0"/>
              <a:pPr/>
              <a:t>13-Jul-21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E0A119E-B20A-4C6E-A36A-7B5D367D75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B9E6D9-EA2F-46F1-8C7C-5F18F5828F8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13-Jul-21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0A119E-B20A-4C6E-A36A-7B5D367D75C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8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47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1B9E6D9-EA2F-46F1-8C7C-5F18F5828F8B}" type="datetimeFigureOut">
              <a:rPr lang="en-US" smtClean="0">
                <a:solidFill>
                  <a:srgbClr val="534949"/>
                </a:solidFill>
              </a:rPr>
              <a:pPr/>
              <a:t>13-Jul-21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E0A119E-B20A-4C6E-A36A-7B5D367D75C1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2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1B9E6D9-EA2F-46F1-8C7C-5F18F5828F8B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13-Jul-21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E0A119E-B20A-4C6E-A36A-7B5D367D75C1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B9E6D9-EA2F-46F1-8C7C-5F18F5828F8B}" type="datetimeFigureOut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13-Jul-21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E0A119E-B20A-4C6E-A36A-7B5D367D75C1}" type="slidenum">
              <a:rPr lang="en-US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2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B9E6D9-EA2F-46F1-8C7C-5F18F5828F8B}" type="datetimeFigureOut">
              <a:rPr lang="en-US" smtClean="0">
                <a:solidFill>
                  <a:srgbClr val="465E9C"/>
                </a:solidFill>
              </a:rPr>
              <a:pPr/>
              <a:t>13-Jul-21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E0A119E-B20A-4C6E-A36A-7B5D367D75C1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5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HPuFhr_nZo" TargetMode="Externa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and Round Single Corner Rectangle 3"/>
          <p:cNvSpPr/>
          <p:nvPr/>
        </p:nvSpPr>
        <p:spPr>
          <a:xfrm>
            <a:off x="1524000" y="1066800"/>
            <a:ext cx="3200400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15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81200"/>
            <a:ext cx="404726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5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21340"/>
            <a:ext cx="39624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21340"/>
            <a:ext cx="411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305800" cy="28956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57200" y="3512125"/>
            <a:ext cx="8359394" cy="1250575"/>
            <a:chOff x="457200" y="3525980"/>
            <a:chExt cx="8359394" cy="1250575"/>
          </a:xfrm>
        </p:grpSpPr>
        <p:sp>
          <p:nvSpPr>
            <p:cNvPr id="5" name="Right Arrow 4"/>
            <p:cNvSpPr/>
            <p:nvPr/>
          </p:nvSpPr>
          <p:spPr>
            <a:xfrm>
              <a:off x="4038560" y="4029216"/>
              <a:ext cx="1482560" cy="28466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57200" y="3525980"/>
              <a:ext cx="8359394" cy="1250575"/>
              <a:chOff x="457200" y="3512125"/>
              <a:chExt cx="8359394" cy="125057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57200" y="3906982"/>
                <a:ext cx="2057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কার্বন-ডাই-অক্সাইড</a:t>
                </a:r>
                <a:endParaRPr lang="en-US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Plus 5"/>
              <p:cNvSpPr/>
              <p:nvPr/>
            </p:nvSpPr>
            <p:spPr>
              <a:xfrm>
                <a:off x="2438390" y="3990105"/>
                <a:ext cx="762000" cy="296062"/>
              </a:xfrm>
              <a:prstGeom prst="math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89555" y="3856021"/>
                <a:ext cx="800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পানি</a:t>
                </a:r>
                <a:endParaRPr lang="en-US" sz="32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87090" y="3512125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সূর্যালোক</a:t>
                </a:r>
                <a:endParaRPr lang="en-US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948540" y="4239480"/>
                <a:ext cx="14755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solidFill>
                      <a:srgbClr val="FF33CC"/>
                    </a:solidFill>
                    <a:latin typeface="NikoshBAN" pitchFamily="2" charset="0"/>
                    <a:cs typeface="NikoshBAN" pitchFamily="2" charset="0"/>
                  </a:rPr>
                  <a:t>ক্লোরোফিল</a:t>
                </a:r>
                <a:endParaRPr lang="en-US" b="1" dirty="0">
                  <a:solidFill>
                    <a:srgbClr val="FF33CC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Plus 10"/>
              <p:cNvSpPr/>
              <p:nvPr/>
            </p:nvSpPr>
            <p:spPr>
              <a:xfrm>
                <a:off x="6698674" y="4043712"/>
                <a:ext cx="762000" cy="278898"/>
              </a:xfrm>
              <a:prstGeom prst="mathPlus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485780" y="3920838"/>
                <a:ext cx="1330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bn-IN" sz="32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অক্সিজেন</a:t>
                </a:r>
                <a:endParaRPr lang="en-US" sz="3200" b="1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04891" y="3906982"/>
                <a:ext cx="8483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bn-IN" sz="3200" b="1" dirty="0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সুগার</a:t>
                </a: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5465700" y="5666520"/>
            <a:ext cx="1887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উদ্ভিদের খাদ্য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6093599" y="4537781"/>
            <a:ext cx="253984" cy="1225724"/>
          </a:xfrm>
          <a:prstGeom prst="upArrow">
            <a:avLst/>
          </a:prstGeom>
          <a:solidFill>
            <a:srgbClr val="C0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55590" y="3879236"/>
            <a:ext cx="1015370" cy="580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t="32644" r="-595" b="46727"/>
          <a:stretch/>
        </p:blipFill>
        <p:spPr>
          <a:xfrm>
            <a:off x="304800" y="228600"/>
            <a:ext cx="8486775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6" b="37780"/>
          <a:stretch/>
        </p:blipFill>
        <p:spPr>
          <a:xfrm>
            <a:off x="357187" y="3581400"/>
            <a:ext cx="8382000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1" y="3429000"/>
            <a:ext cx="4200072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29000"/>
            <a:ext cx="4033322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34208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4" y="457200"/>
            <a:ext cx="70389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4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50825"/>
            <a:ext cx="2590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খাদ্যশৃঙ্খল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362" y="2667000"/>
            <a:ext cx="651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 উৎস থেকে শুরু করে পর্যায়ক্রমে বিভিন্ন প্রাণীর মধ্যে একে অন্যকে খাওয়ার মাধ্যমে শক্তির স্থানান্তরকে খাদ্যশৃঙ্খল বলে। 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9363" y="3636805"/>
            <a:ext cx="140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13139" y="4627405"/>
            <a:ext cx="6338496" cy="489375"/>
            <a:chOff x="1413139" y="4627405"/>
            <a:chExt cx="6338496" cy="489375"/>
          </a:xfrm>
        </p:grpSpPr>
        <p:grpSp>
          <p:nvGrpSpPr>
            <p:cNvPr id="16" name="Group 15"/>
            <p:cNvGrpSpPr/>
            <p:nvPr/>
          </p:nvGrpSpPr>
          <p:grpSpPr>
            <a:xfrm>
              <a:off x="1413139" y="4627405"/>
              <a:ext cx="6338496" cy="489375"/>
              <a:chOff x="1413139" y="4627405"/>
              <a:chExt cx="6338496" cy="48937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413139" y="4627405"/>
                <a:ext cx="1794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solidFill>
                      <a:srgbClr val="B9CA1A">
                        <a:lumMod val="50000"/>
                      </a:srgbClr>
                    </a:solidFill>
                    <a:latin typeface="NikoshBAN" pitchFamily="2" charset="0"/>
                    <a:cs typeface="NikoshBAN" pitchFamily="2" charset="0"/>
                  </a:rPr>
                  <a:t>তৃণ</a:t>
                </a:r>
                <a:r>
                  <a:rPr lang="bn-IN" sz="2400" dirty="0" smtClean="0">
                    <a:solidFill>
                      <a:srgbClr val="B9CA1A">
                        <a:lumMod val="50000"/>
                      </a:srgb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rgbClr val="B9CA1A">
                        <a:lumMod val="50000"/>
                      </a:srgbClr>
                    </a:solidFill>
                    <a:latin typeface="NikoshBAN" pitchFamily="2" charset="0"/>
                    <a:cs typeface="NikoshBAN" pitchFamily="2" charset="0"/>
                  </a:rPr>
                  <a:t>জাতীয়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rgbClr val="B9CA1A">
                        <a:lumMod val="50000"/>
                      </a:srgbClr>
                    </a:solidFill>
                    <a:latin typeface="NikoshBAN" pitchFamily="2" charset="0"/>
                    <a:cs typeface="NikoshBAN" pitchFamily="2" charset="0"/>
                  </a:rPr>
                  <a:t>উদ্ভিদ</a:t>
                </a:r>
                <a:endParaRPr lang="en-US" sz="2400" b="1" dirty="0">
                  <a:solidFill>
                    <a:srgbClr val="B9CA1A">
                      <a:lumMod val="50000"/>
                    </a:srgb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29900" y="4641260"/>
                <a:ext cx="1503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ঘাস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ফড়িং</a:t>
                </a:r>
                <a:endParaRPr lang="en-US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521015" y="4655115"/>
                <a:ext cx="9560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400" b="1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ব্যাঙ</a:t>
                </a:r>
                <a:endParaRPr lang="en-US" sz="24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989635" y="465511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400" b="1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সাপ</a:t>
                </a:r>
                <a:endParaRPr lang="en-US" sz="24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332015" y="4752110"/>
                <a:ext cx="381000" cy="161547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6570541" y="4791318"/>
                <a:ext cx="381000" cy="161547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" name="Right Arrow 14"/>
            <p:cNvSpPr/>
            <p:nvPr/>
          </p:nvSpPr>
          <p:spPr>
            <a:xfrm>
              <a:off x="5133115" y="4805173"/>
              <a:ext cx="381000" cy="16154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7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3886200" cy="33528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"/>
            <a:ext cx="3429000" cy="33528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0"/>
            <a:ext cx="7543800" cy="2819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98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50825"/>
            <a:ext cx="25908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খাদ্যজাল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4176" y="2667000"/>
            <a:ext cx="6511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একাধিক খাদ্যশৃঙ্খলের সুসংবদ্ধ বিন্যাসকে খাদ্যজাল বলে।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9363" y="3636805"/>
            <a:ext cx="140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413139" y="4010931"/>
            <a:ext cx="6504731" cy="1647509"/>
            <a:chOff x="1413139" y="4010931"/>
            <a:chExt cx="6504731" cy="1647509"/>
          </a:xfrm>
        </p:grpSpPr>
        <p:sp>
          <p:nvSpPr>
            <p:cNvPr id="15" name="Right Arrow 14"/>
            <p:cNvSpPr/>
            <p:nvPr/>
          </p:nvSpPr>
          <p:spPr>
            <a:xfrm>
              <a:off x="5133115" y="4805173"/>
              <a:ext cx="381000" cy="16154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413139" y="4010931"/>
              <a:ext cx="6504731" cy="1647509"/>
              <a:chOff x="1413139" y="4010931"/>
              <a:chExt cx="6504731" cy="16475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13139" y="4627405"/>
                <a:ext cx="6338496" cy="489375"/>
                <a:chOff x="1413139" y="4627405"/>
                <a:chExt cx="6338496" cy="489375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413139" y="4627405"/>
                  <a:ext cx="17941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b="1" dirty="0" smtClean="0">
                      <a:solidFill>
                        <a:srgbClr val="B9CA1A">
                          <a:lumMod val="50000"/>
                        </a:srgbClr>
                      </a:solidFill>
                      <a:latin typeface="NikoshBAN" pitchFamily="2" charset="0"/>
                      <a:cs typeface="NikoshBAN" pitchFamily="2" charset="0"/>
                    </a:rPr>
                    <a:t>তৃণ</a:t>
                  </a:r>
                  <a:r>
                    <a:rPr lang="bn-IN" sz="2400" dirty="0" smtClean="0">
                      <a:solidFill>
                        <a:srgbClr val="B9CA1A">
                          <a:lumMod val="50000"/>
                        </a:srgb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400" b="1" dirty="0" smtClean="0">
                      <a:solidFill>
                        <a:srgbClr val="B9CA1A">
                          <a:lumMod val="50000"/>
                        </a:srgbClr>
                      </a:solidFill>
                      <a:latin typeface="NikoshBAN" pitchFamily="2" charset="0"/>
                      <a:cs typeface="NikoshBAN" pitchFamily="2" charset="0"/>
                    </a:rPr>
                    <a:t>জাতীয়</a:t>
                  </a:r>
                  <a:r>
                    <a:rPr lang="bn-IN" sz="24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400" b="1" dirty="0" smtClean="0">
                      <a:solidFill>
                        <a:srgbClr val="B9CA1A">
                          <a:lumMod val="50000"/>
                        </a:srgbClr>
                      </a:solidFill>
                      <a:latin typeface="NikoshBAN" pitchFamily="2" charset="0"/>
                      <a:cs typeface="NikoshBAN" pitchFamily="2" charset="0"/>
                    </a:rPr>
                    <a:t>উদ্ভিদ</a:t>
                  </a:r>
                  <a:endParaRPr lang="en-US" sz="2400" b="1" dirty="0">
                    <a:solidFill>
                      <a:srgbClr val="B9CA1A">
                        <a:lumMod val="50000"/>
                      </a:srgb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629900" y="4641260"/>
                  <a:ext cx="15032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bn-IN" sz="2400" b="1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ঘাস</a:t>
                  </a:r>
                  <a:r>
                    <a:rPr lang="bn-IN" sz="2400" dirty="0" smtClean="0">
                      <a:solidFill>
                        <a:prstClr val="black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2400" b="1" dirty="0" smtClean="0">
                      <a:solidFill>
                        <a:srgbClr val="00B050"/>
                      </a:solidFill>
                      <a:latin typeface="NikoshBAN" pitchFamily="2" charset="0"/>
                      <a:cs typeface="NikoshBAN" pitchFamily="2" charset="0"/>
                    </a:rPr>
                    <a:t>ফড়িং</a:t>
                  </a:r>
                  <a:endParaRPr lang="en-US" sz="2400" b="1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521015" y="4655115"/>
                  <a:ext cx="9560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bn-IN" sz="2400" b="1" dirty="0" smtClean="0">
                      <a:solidFill>
                        <a:srgbClr val="0070C0"/>
                      </a:solidFill>
                      <a:latin typeface="NikoshBAN" pitchFamily="2" charset="0"/>
                      <a:cs typeface="NikoshBAN" pitchFamily="2" charset="0"/>
                    </a:rPr>
                    <a:t>ব্যাঙ</a:t>
                  </a:r>
                  <a:endParaRPr lang="en-US" sz="2400" b="1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989635" y="4655115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bn-IN" sz="2400" b="1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সাপ</a:t>
                  </a:r>
                  <a:endParaRPr lang="en-US" sz="24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>
                  <a:off x="3332015" y="4752110"/>
                  <a:ext cx="381000" cy="161547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Right Arrow 13"/>
                <p:cNvSpPr/>
                <p:nvPr/>
              </p:nvSpPr>
              <p:spPr>
                <a:xfrm>
                  <a:off x="6570541" y="4791318"/>
                  <a:ext cx="381000" cy="161547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2483360" y="4973647"/>
                <a:ext cx="2777913" cy="684793"/>
                <a:chOff x="2483360" y="4973647"/>
                <a:chExt cx="2777913" cy="684793"/>
              </a:xfrm>
            </p:grpSpPr>
            <p:sp>
              <p:nvSpPr>
                <p:cNvPr id="12" name="Bent-Up Arrow 11"/>
                <p:cNvSpPr/>
                <p:nvPr/>
              </p:nvSpPr>
              <p:spPr>
                <a:xfrm rot="5400000">
                  <a:off x="2422780" y="5034227"/>
                  <a:ext cx="564640" cy="443480"/>
                </a:xfrm>
                <a:prstGeom prst="bentUp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 flipH="1">
                  <a:off x="4525301" y="5186055"/>
                  <a:ext cx="7359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b="1" dirty="0" smtClean="0">
                      <a:solidFill>
                        <a:srgbClr val="AA2B1E">
                          <a:lumMod val="75000"/>
                        </a:srgbClr>
                      </a:solidFill>
                      <a:latin typeface="NikoshBAN" pitchFamily="2" charset="0"/>
                      <a:cs typeface="NikoshBAN" pitchFamily="2" charset="0"/>
                    </a:rPr>
                    <a:t>মানুষ</a:t>
                  </a:r>
                  <a:endParaRPr lang="en-US" b="1" dirty="0">
                    <a:solidFill>
                      <a:srgbClr val="AA2B1E">
                        <a:lumMod val="75000"/>
                      </a:srgbClr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 flipH="1">
                  <a:off x="2939776" y="5196775"/>
                  <a:ext cx="8329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b="1" dirty="0" smtClean="0">
                      <a:solidFill>
                        <a:srgbClr val="2F1A7C"/>
                      </a:solidFill>
                      <a:latin typeface="NikoshBAN" pitchFamily="2" charset="0"/>
                      <a:cs typeface="NikoshBAN" pitchFamily="2" charset="0"/>
                    </a:rPr>
                    <a:t>ছাগল</a:t>
                  </a:r>
                  <a:endParaRPr lang="en-US" b="1" dirty="0">
                    <a:solidFill>
                      <a:srgbClr val="2F1A7C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8" name="Right Arrow 17"/>
                <p:cNvSpPr/>
                <p:nvPr/>
              </p:nvSpPr>
              <p:spPr>
                <a:xfrm>
                  <a:off x="3816915" y="5302912"/>
                  <a:ext cx="554181" cy="230833"/>
                </a:xfrm>
                <a:prstGeom prst="rightArrow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265355" y="4010931"/>
                <a:ext cx="3652515" cy="585742"/>
                <a:chOff x="4265355" y="4010931"/>
                <a:chExt cx="3652515" cy="585742"/>
              </a:xfrm>
            </p:grpSpPr>
            <p:sp>
              <p:nvSpPr>
                <p:cNvPr id="21" name="Bent-Up Arrow 20"/>
                <p:cNvSpPr/>
                <p:nvPr/>
              </p:nvSpPr>
              <p:spPr>
                <a:xfrm rot="10800000">
                  <a:off x="4265355" y="4153193"/>
                  <a:ext cx="564640" cy="443480"/>
                </a:xfrm>
                <a:prstGeom prst="bentUpArrow">
                  <a:avLst/>
                </a:prstGeom>
                <a:solidFill>
                  <a:srgbClr val="FFFF00"/>
                </a:solidFill>
                <a:ln w="190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 flipH="1">
                  <a:off x="4837770" y="4010931"/>
                  <a:ext cx="11612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b="1" dirty="0" smtClean="0">
                      <a:solidFill>
                        <a:srgbClr val="2F1A7C"/>
                      </a:solidFill>
                      <a:latin typeface="NikoshBAN" pitchFamily="2" charset="0"/>
                      <a:cs typeface="NikoshBAN" pitchFamily="2" charset="0"/>
                    </a:rPr>
                    <a:t>ছোট পাখি</a:t>
                  </a:r>
                  <a:endParaRPr lang="en-US" b="1" dirty="0">
                    <a:solidFill>
                      <a:srgbClr val="2F1A7C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4" name="Right Arrow 23"/>
                <p:cNvSpPr/>
                <p:nvPr/>
              </p:nvSpPr>
              <p:spPr>
                <a:xfrm>
                  <a:off x="6102850" y="4130923"/>
                  <a:ext cx="554181" cy="230833"/>
                </a:xfrm>
                <a:prstGeom prst="right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677911" y="4024731"/>
                  <a:ext cx="123995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2400" b="1" dirty="0" smtClean="0">
                      <a:solidFill>
                        <a:srgbClr val="FF33CC"/>
                      </a:solidFill>
                      <a:latin typeface="NikoshBAN" pitchFamily="2" charset="0"/>
                      <a:cs typeface="NikoshBAN" pitchFamily="2" charset="0"/>
                    </a:rPr>
                    <a:t>বড় পাখি</a:t>
                  </a:r>
                  <a:endParaRPr lang="en-US" sz="2400" b="1" dirty="0">
                    <a:solidFill>
                      <a:srgbClr val="FF33CC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3892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2819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5181600" cy="34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9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90600"/>
            <a:ext cx="28194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2565" y="3006449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শিক্ষার্থীদের ৫টি দলে বিভক্ত হয়ে শ্রেণীকক্ষের বাইরের পরিবেশ  পর্যবেক্ষণ  করে  কয়েকটি  খাদ্যশৃংখল  লিখতে বলব।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9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715" y="990599"/>
            <a:ext cx="3200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15" y="2203341"/>
            <a:ext cx="2667000" cy="3048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38600" y="2819400"/>
            <a:ext cx="4800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গাজী মুজাহিদুল ইসলাম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কামিনীবাসিয়া হামিদা খাতুন সরকারি প্রাত্থমিক বিদ্যালয়</a:t>
            </a:r>
          </a:p>
          <a:p>
            <a:r>
              <a:rPr lang="bn-IN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দাকোপ,খুলনা।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18734"/>
            <a:ext cx="3955472" cy="472440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718734"/>
            <a:ext cx="3682969" cy="472440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1620" y="238349"/>
            <a:ext cx="746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পাঠ্যবইয়ের ৩ ও ৪ নং পৃষ্ঠা বের কর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524001" y="1015997"/>
            <a:ext cx="1476022" cy="649111"/>
          </a:xfrm>
          <a:prstGeom prst="downArrowCallo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 নং-৩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5703707" y="1024467"/>
            <a:ext cx="1476022" cy="649111"/>
          </a:xfrm>
          <a:prstGeom prst="downArrowCallo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 </a:t>
            </a:r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নং-৪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7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14400" y="1523999"/>
            <a:ext cx="6858000" cy="2040706"/>
            <a:chOff x="914400" y="1523999"/>
            <a:chExt cx="6858000" cy="2040706"/>
          </a:xfrm>
        </p:grpSpPr>
        <p:sp>
          <p:nvSpPr>
            <p:cNvPr id="3" name="TextBox 2"/>
            <p:cNvSpPr txBox="1"/>
            <p:nvPr/>
          </p:nvSpPr>
          <p:spPr>
            <a:xfrm>
              <a:off x="914400" y="1523999"/>
              <a:ext cx="518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bn-IN" sz="2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খাদ্যশৃংখলের ক্ষেত্রে নিচের কোনটি সঠিক</a:t>
              </a:r>
              <a:r>
                <a:rPr lang="en-US" sz="2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76400" y="1995045"/>
              <a:ext cx="6096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ক)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ঘাসফড়িং         তৃণজাতীয় উদ্ভিদ           সাপ         ব্যাঙ </a:t>
              </a:r>
            </a:p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খ) ব্যাঙ          ঘাসফড়িং          তৃণজাতীয় 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উদ্ভিদ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          সাপ</a:t>
              </a:r>
            </a:p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গ)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সাপ          ঘাসফড়িং          তৃণজাতীয় উদ্ভিদ          ব্যাঙ</a:t>
              </a:r>
            </a:p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ঘ)</a:t>
              </a:r>
              <a:r>
                <a:rPr lang="bn-IN" sz="2400" dirty="0">
                  <a:latin typeface="NikoshBAN" pitchFamily="2" charset="0"/>
                  <a:cs typeface="NikoshBAN" pitchFamily="2" charset="0"/>
                </a:rPr>
                <a:t> তৃণজাতীয়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উদ্ভিদ         ঘাসফড়িং         ব্যাঙ         সাপ</a:t>
              </a:r>
              <a:endParaRPr lang="bn-IN" sz="24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570018" y="2121967"/>
              <a:ext cx="4488877" cy="1258533"/>
              <a:chOff x="2583873" y="2412922"/>
              <a:chExt cx="4488877" cy="125853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041085" y="2412922"/>
                <a:ext cx="3837695" cy="184778"/>
                <a:chOff x="3041085" y="2412922"/>
                <a:chExt cx="3837695" cy="184778"/>
              </a:xfrm>
            </p:grpSpPr>
            <p:sp>
              <p:nvSpPr>
                <p:cNvPr id="5" name="Right Arrow 4"/>
                <p:cNvSpPr/>
                <p:nvPr/>
              </p:nvSpPr>
              <p:spPr>
                <a:xfrm>
                  <a:off x="3041085" y="2445300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ight Arrow 5"/>
                <p:cNvSpPr/>
                <p:nvPr/>
              </p:nvSpPr>
              <p:spPr>
                <a:xfrm>
                  <a:off x="5278580" y="2440632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ight Arrow 6"/>
                <p:cNvSpPr/>
                <p:nvPr/>
              </p:nvSpPr>
              <p:spPr>
                <a:xfrm>
                  <a:off x="6421580" y="2412922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2583873" y="2809964"/>
                <a:ext cx="540327" cy="466636"/>
                <a:chOff x="2583873" y="2809964"/>
                <a:chExt cx="540327" cy="466636"/>
              </a:xfrm>
            </p:grpSpPr>
            <p:sp>
              <p:nvSpPr>
                <p:cNvPr id="9" name="Right Arrow 8"/>
                <p:cNvSpPr/>
                <p:nvPr/>
              </p:nvSpPr>
              <p:spPr>
                <a:xfrm>
                  <a:off x="2667000" y="2809964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ight Arrow 13"/>
                <p:cNvSpPr/>
                <p:nvPr/>
              </p:nvSpPr>
              <p:spPr>
                <a:xfrm>
                  <a:off x="2583873" y="3124200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3657600" y="2782254"/>
                <a:ext cx="3415150" cy="889201"/>
                <a:chOff x="3657600" y="2782254"/>
                <a:chExt cx="3415150" cy="889201"/>
              </a:xfrm>
            </p:grpSpPr>
            <p:sp>
              <p:nvSpPr>
                <p:cNvPr id="10" name="Right Arrow 9"/>
                <p:cNvSpPr/>
                <p:nvPr/>
              </p:nvSpPr>
              <p:spPr>
                <a:xfrm>
                  <a:off x="4315695" y="2809964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>
                  <a:off x="6615550" y="2782254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ight Arrow 14"/>
                <p:cNvSpPr/>
                <p:nvPr/>
              </p:nvSpPr>
              <p:spPr>
                <a:xfrm>
                  <a:off x="4267200" y="3124200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ight Arrow 15"/>
                <p:cNvSpPr/>
                <p:nvPr/>
              </p:nvSpPr>
              <p:spPr>
                <a:xfrm>
                  <a:off x="6477000" y="3156329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ight Arrow 16"/>
                <p:cNvSpPr/>
                <p:nvPr/>
              </p:nvSpPr>
              <p:spPr>
                <a:xfrm>
                  <a:off x="3657600" y="3505200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Arrow 17"/>
                <p:cNvSpPr/>
                <p:nvPr/>
              </p:nvSpPr>
              <p:spPr>
                <a:xfrm>
                  <a:off x="5271657" y="3519055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ight Arrow 18"/>
                <p:cNvSpPr/>
                <p:nvPr/>
              </p:nvSpPr>
              <p:spPr>
                <a:xfrm>
                  <a:off x="6373095" y="3505200"/>
                  <a:ext cx="457200" cy="152400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1052639" y="3751331"/>
            <a:ext cx="6872161" cy="2002389"/>
            <a:chOff x="1052639" y="3751331"/>
            <a:chExt cx="6872161" cy="2002389"/>
          </a:xfrm>
        </p:grpSpPr>
        <p:sp>
          <p:nvSpPr>
            <p:cNvPr id="24" name="Rectangle 23"/>
            <p:cNvSpPr/>
            <p:nvPr/>
          </p:nvSpPr>
          <p:spPr>
            <a:xfrm>
              <a:off x="1052639" y="3751331"/>
              <a:ext cx="68721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2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2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.  </a:t>
              </a:r>
              <a:r>
                <a:rPr lang="bn-IN" sz="2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সবুজ পাতার ক্লোরোফিল নিচের কোন কাজে সহায়তা করে</a:t>
              </a:r>
              <a:r>
                <a:rPr lang="en-US" sz="24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5" y="4184060"/>
              <a:ext cx="21197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ক) খাদ্য তৈরিতে</a:t>
              </a:r>
            </a:p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খ) বংশ বৃদ্ধিতে</a:t>
              </a:r>
            </a:p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গ) শ্বাসকার্যে</a:t>
              </a:r>
            </a:p>
            <a:p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ঘ) পরাগায়নে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0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9" y="1149955"/>
            <a:ext cx="7162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প্রশ্নগুলোর উত্তর খাতায় লেখ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90834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খাদ্যশৃংখল  ও খাদ্যজাল  কাকে  বলে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ব্যাঙের খাদ্যশৃংখল তৈরি কর।</a:t>
            </a:r>
          </a:p>
          <a:p>
            <a:pPr marL="457200" indent="-457200">
              <a:buAutoNum type="arabicPeriod" startAt="3"/>
            </a:pP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খাদ্যশৃংখলের  মাধ্যমে সৌরশক্তি কিভাবে জীবে সঞ্চারিত হয়  তা </a:t>
            </a:r>
          </a:p>
          <a:p>
            <a:r>
              <a:rPr lang="bn-IN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৫টি বাক্যে লেখ।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210" y="3618094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3" y="647785"/>
            <a:ext cx="4737819" cy="31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56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3733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646218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৫ম</a:t>
            </a:r>
          </a:p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খাদ্যশৃঙ্খল ও খাদ্যজাল</a:t>
            </a:r>
          </a:p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6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85470"/>
            <a:ext cx="25146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124200"/>
            <a:ext cx="975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IN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খাদ্যশৃঙ্খল ও খাদ্যজাল কী তা বলতে পারবে।</a:t>
            </a:r>
          </a:p>
          <a:p>
            <a:r>
              <a:rPr lang="bn-IN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খাদ্যশৃঙ্খলের মাধ্যমে সৌরশক্তি কিভাবে জীবে 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সঞ্চারিত হয় তা ব্যাখ্যা করতে পারবে।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85470"/>
            <a:ext cx="28956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ভিডিও দেখি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895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https://www.youtube.com/watch?v=0HPuFhr_nZo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" y="762000"/>
            <a:ext cx="3948546" cy="27432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2000"/>
            <a:ext cx="3733799" cy="27432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13953" r="2871" b="5497"/>
          <a:stretch/>
        </p:blipFill>
        <p:spPr>
          <a:xfrm>
            <a:off x="547254" y="3733800"/>
            <a:ext cx="7987145" cy="25907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573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4" y="685801"/>
            <a:ext cx="4152900" cy="278130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13" y="3706091"/>
            <a:ext cx="4152901" cy="2781301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5801"/>
            <a:ext cx="4191000" cy="58293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458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3494" y="2708456"/>
            <a:ext cx="498069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খাদ্যশৃঙ্খল ও খাদ্যজাল</a:t>
            </a:r>
          </a:p>
        </p:txBody>
      </p:sp>
    </p:spTree>
    <p:extLst>
      <p:ext uri="{BB962C8B-B14F-4D97-AF65-F5344CB8AC3E}">
        <p14:creationId xmlns:p14="http://schemas.microsoft.com/office/powerpoint/2010/main" val="37985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1" y="479961"/>
            <a:ext cx="4121727" cy="5858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79961"/>
            <a:ext cx="3691371" cy="57822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2232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321</TotalTime>
  <Words>267</Words>
  <Application>Microsoft Office PowerPoint</Application>
  <PresentationFormat>On-screen Show (4:3)</PresentationFormat>
  <Paragraphs>67</Paragraphs>
  <Slides>23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23</vt:i4>
      </vt:variant>
    </vt:vector>
  </HeadingPairs>
  <TitlesOfParts>
    <vt:vector size="50" baseType="lpstr">
      <vt:lpstr>Arial</vt:lpstr>
      <vt:lpstr>Brush Script MT</vt:lpstr>
      <vt:lpstr>Calibri</vt:lpstr>
      <vt:lpstr>Cambria</vt:lpstr>
      <vt:lpstr>Century Gothic</vt:lpstr>
      <vt:lpstr>Constantia</vt:lpstr>
      <vt:lpstr>Franklin Gothic Book</vt:lpstr>
      <vt:lpstr>Franklin Gothic Medium</vt:lpstr>
      <vt:lpstr>Gill Sans MT</vt:lpstr>
      <vt:lpstr>NikoshBAN</vt:lpstr>
      <vt:lpstr>Rage Italic</vt:lpstr>
      <vt:lpstr>Tunga</vt:lpstr>
      <vt:lpstr>Verdana</vt:lpstr>
      <vt:lpstr>Vrinda</vt:lpstr>
      <vt:lpstr>Wingdings</vt:lpstr>
      <vt:lpstr>Wingdings 2</vt:lpstr>
      <vt:lpstr>Aspect</vt:lpstr>
      <vt:lpstr>Austin</vt:lpstr>
      <vt:lpstr>Angles</vt:lpstr>
      <vt:lpstr>Flow</vt:lpstr>
      <vt:lpstr>Grid</vt:lpstr>
      <vt:lpstr>1_Grid</vt:lpstr>
      <vt:lpstr>Solstice</vt:lpstr>
      <vt:lpstr>1_Aspect</vt:lpstr>
      <vt:lpstr>Pushpin</vt:lpstr>
      <vt:lpstr>1_Pushpin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</dc:creator>
  <cp:lastModifiedBy>USER</cp:lastModifiedBy>
  <cp:revision>50</cp:revision>
  <dcterms:created xsi:type="dcterms:W3CDTF">2015-06-10T13:26:04Z</dcterms:created>
  <dcterms:modified xsi:type="dcterms:W3CDTF">2021-07-13T12:16:35Z</dcterms:modified>
</cp:coreProperties>
</file>