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5" r:id="rId6"/>
    <p:sldId id="258" r:id="rId7"/>
    <p:sldId id="264" r:id="rId8"/>
    <p:sldId id="266" r:id="rId9"/>
    <p:sldId id="262" r:id="rId10"/>
    <p:sldId id="263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EAE1-1C0F-4123-ADC9-6FBF1A792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C2280-E52A-4DBF-8DD4-E0CD248BC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B1C9D-BEA7-4BC6-BD91-E658889F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1658-78D1-4783-A84C-80B2B840AD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F3FA2-E0CE-4EDD-A337-C01346F41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BCD47-FFD3-42ED-B474-2248784F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B49-586F-4C31-8700-CD86D4ED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2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174A-B40E-4A2D-A780-1BB581E6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DC1B1-2FE4-4B55-8E81-C13E428A6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D1ACC-57AA-4630-A778-9037C879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1658-78D1-4783-A84C-80B2B840AD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B9841-BA71-48A1-A5EC-4E6383D8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BB607-A9AD-4298-BCAA-C10B89D2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B49-586F-4C31-8700-CD86D4ED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5C29F7-7CFE-40D5-BCC0-0D5C7062E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279934-C204-4E67-8544-F6E5E8D72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F5E8-7069-4294-AD42-908E0483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1658-78D1-4783-A84C-80B2B840AD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A1DA4-11FF-4F38-BCA2-551F4B0D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05EEE-DB19-4E80-884B-B1B98091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B49-586F-4C31-8700-CD86D4ED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2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2D18-4AF6-4C01-969B-3E3606D4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122E4-DD7A-430A-BF9B-7C3B79F88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E6891-A952-490A-B050-6BD454DA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1658-78D1-4783-A84C-80B2B840AD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E0573-0ED3-49AA-953C-1B3829B5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8D203-AAB6-4D87-9C42-66B8AB73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B49-586F-4C31-8700-CD86D4ED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052C-DAC4-4F25-B2A7-EE48D476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6D155-61B5-4164-8C77-21CB73140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D706-86A0-49F6-A86F-3675EA9F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1658-78D1-4783-A84C-80B2B840AD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D73A-FD4F-453E-8CD0-AD29006C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1F39-E80B-487F-8804-0064C3CD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B49-586F-4C31-8700-CD86D4ED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76B1-007F-4A53-8100-751FB550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1AC8-3788-4435-9253-7E41EA2D2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ED5B4-0C8F-4A19-8BDB-9F88EA9E4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04CFB-8CC4-4694-A076-6361577C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1658-78D1-4783-A84C-80B2B840AD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4DDB1-AE09-4942-98B8-15D3CF0B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93BA-9582-4517-9250-66645B08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B49-586F-4C31-8700-CD86D4ED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6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2A19-FBEA-426E-9A97-BE31C8D7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E730C-F7B3-47FD-AA15-B379DEDE8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28996-6CBC-461D-B682-4472F14A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AE090-02E9-4917-A68D-936A64890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0AFE9-B279-4DDC-A3F2-D52D8E740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B523BF-4BDA-45A5-905A-C1FFC66B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1658-78D1-4783-A84C-80B2B840AD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24CD5-5AD4-449F-BB67-707EAE55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F5E7C-B710-4479-98A6-3F327467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B49-586F-4C31-8700-CD86D4ED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C89AC-9138-40EE-9BB6-56A1B45D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D9D61-20FD-49F2-8A6C-259EF551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1658-78D1-4783-A84C-80B2B840AD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7E908-C7E2-48AE-8E53-2C417C4B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56221-9724-4779-9442-046FBE8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B49-586F-4C31-8700-CD86D4ED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9558A-BA66-4578-BFDC-6C522C4F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1658-78D1-4783-A84C-80B2B840AD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520288-6AD9-479E-A129-EBFB1A22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6E08B-FD63-4622-975E-A5A4850E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B49-586F-4C31-8700-CD86D4ED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9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6036-6EBB-4877-A2E2-9200D973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678F7-BEE7-4DE1-9307-13C8ABCDF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4AE0B-5F53-430D-8434-1C33970C6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25107-4064-49CC-849A-9C1E01DF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1658-78D1-4783-A84C-80B2B840AD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0E231-1235-4D98-81DE-DD650EF1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E0D13-E2AF-4BE3-B02F-9DC49F9F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B49-586F-4C31-8700-CD86D4ED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1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CB10-F545-44BD-AB11-7A9B666C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9E277-0820-4AF3-BF06-9EB89E1A9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105BC-71D5-494E-8803-5415D29A4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323DC-4352-4A5C-A27E-371B08D9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1658-78D1-4783-A84C-80B2B840AD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8450D-6C4B-4A43-AD56-8BD33D5A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455E6-FEF9-47DE-A342-9C109DD6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B49-586F-4C31-8700-CD86D4ED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5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E0AE26-CA5F-411E-B620-97E9572F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3A238-93E2-4BD9-85D4-745236C12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8D80E-5723-43A2-8EA2-7841C86F7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1658-78D1-4783-A84C-80B2B840AD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DB648-42C4-4738-BCC8-C52737C3C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2FF60-DCFA-4C32-A6BF-1D44600A9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EB49-586F-4C31-8700-CD86D4ED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4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CC66-31A7-4412-8510-394C13AA8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B652A-20F7-4082-BB3A-0D2868DEF7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D98D7-254B-4363-9F2A-0A917EFC5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22363"/>
            <a:ext cx="9448800" cy="5289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A1A4D-534F-4391-929C-F93D16B46D4A}"/>
              </a:ext>
            </a:extLst>
          </p:cNvPr>
          <p:cNvSpPr txBox="1"/>
          <p:nvPr/>
        </p:nvSpPr>
        <p:spPr>
          <a:xfrm>
            <a:off x="1524000" y="357809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মাল্টি-মিডিয়া ক্লাসে সবাইকে স্বাগতম 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CEA0F1-291D-427A-B6CA-1071111A0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6" y="865640"/>
            <a:ext cx="2286000" cy="5708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4C782D-9D38-4904-9829-1D5BCF2A2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373472"/>
            <a:ext cx="2286000" cy="52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2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6706 0.04004 C 0.08099 0.04907 0.10195 0.05393 0.12396 0.05393 C 0.14896 0.05393 0.16901 0.04907 0.18294 0.04004 L 0.25 4.44444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B77FF8-6B42-452C-A8A4-72BC70EF2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17" y="1659892"/>
            <a:ext cx="5817619" cy="3967089"/>
          </a:xfrm>
        </p:spPr>
      </p:pic>
      <p:sp>
        <p:nvSpPr>
          <p:cNvPr id="4" name="32-Point Star 4">
            <a:extLst>
              <a:ext uri="{FF2B5EF4-FFF2-40B4-BE49-F238E27FC236}">
                <a16:creationId xmlns:a16="http://schemas.microsoft.com/office/drawing/2014/main" id="{F1DA5070-6F74-422E-B241-756E07A1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>
              <a:defRPr/>
            </a:pPr>
            <a:r>
              <a:rPr lang="bn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78926-0DBC-41B6-87F8-6CE84BA40B51}"/>
              </a:ext>
            </a:extLst>
          </p:cNvPr>
          <p:cNvSpPr/>
          <p:nvPr/>
        </p:nvSpPr>
        <p:spPr>
          <a:xfrm>
            <a:off x="662609" y="2345635"/>
            <a:ext cx="5261113" cy="37075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atin typeface="NikoshBAN" panose="02000000000000000000" pitchFamily="2" charset="0"/>
              </a:rPr>
              <a:t>فعل مضارع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গঠন প্রনালি লিখ।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456AF4-5DE4-4AF6-AD29-554865E01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559">
            <a:off x="7767633" y="1618980"/>
            <a:ext cx="4571246" cy="4674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FC9D3-5C98-4280-85ED-8F0B57EF9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1" y="1751309"/>
            <a:ext cx="3276891" cy="4348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332EAB-FC57-4FFF-B683-3849D0A8B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66" y="2215991"/>
            <a:ext cx="2712446" cy="46888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4603" y="938779"/>
            <a:ext cx="5510353" cy="221599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endParaRPr lang="en-US" sz="138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33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7426A-EB3F-4478-9E89-B9261BB1DE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09"/>
            <a:ext cx="12192000" cy="2215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F4B9C5-7E06-4941-8020-DD306AB99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31" y="136959"/>
            <a:ext cx="2455476" cy="19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44E6-7C8B-4AA9-8BE3-E7AB0A07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593" y="748074"/>
            <a:ext cx="9603275" cy="1049235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A4C11-AB67-4455-889C-06D75BE41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8133"/>
            <a:ext cx="6569611" cy="399470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bn-IN" sz="5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মুরশিদুর রহমান </a:t>
            </a:r>
          </a:p>
          <a:p>
            <a:pPr algn="ctr"/>
            <a:r>
              <a:rPr lang="bn-IN" sz="5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ইবতেদায়ী ক্বারি </a:t>
            </a:r>
          </a:p>
          <a:p>
            <a:pPr algn="ctr"/>
            <a:r>
              <a:rPr lang="bn-IN" sz="5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রাহমানিয়া ফাজিল মাদরাসা </a:t>
            </a:r>
          </a:p>
          <a:p>
            <a:pPr algn="ctr"/>
            <a:r>
              <a:rPr lang="bn-IN" sz="5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লক্ষ্মীপুর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murshidurrahman</a:t>
            </a:r>
            <a:r>
              <a:rPr lang="en-US" sz="3200" dirty="0">
                <a:solidFill>
                  <a:srgbClr val="00B050"/>
                </a:solidFill>
                <a:latin typeface="Bahnschrift" panose="020B0502040204020203" pitchFamily="34" charset="0"/>
                <a:cs typeface="NikoshBAN" panose="02000000000000000000" pitchFamily="2" charset="0"/>
              </a:rPr>
              <a:t>1981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D0E0E-D671-4858-A898-E63C6E009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31" y="1962962"/>
            <a:ext cx="3725836" cy="35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5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FFE9-2273-4F5E-A020-B5A401C2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0B548-0AB1-40A3-B3EE-ABC4E9C93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F70132-4EF8-42D3-9D57-12C6974EBF9F}"/>
              </a:ext>
            </a:extLst>
          </p:cNvPr>
          <p:cNvSpPr txBox="1">
            <a:spLocks/>
          </p:cNvSpPr>
          <p:nvPr/>
        </p:nvSpPr>
        <p:spPr>
          <a:xfrm>
            <a:off x="1137146" y="1739709"/>
            <a:ext cx="8138744" cy="497305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bn-IN" sz="3200" dirty="0">
                <a:latin typeface="Nikosh" pitchFamily="2" charset="0"/>
                <a:cs typeface="Nikosh" pitchFamily="2" charset="0"/>
              </a:rPr>
              <a:t>বিষয়ঃ আরবি ২য় পত্র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A13B6-D475-498C-A2A8-6BAD5AD2C864}"/>
              </a:ext>
            </a:extLst>
          </p:cNvPr>
          <p:cNvSpPr txBox="1"/>
          <p:nvPr/>
        </p:nvSpPr>
        <p:spPr>
          <a:xfrm>
            <a:off x="1451579" y="2544229"/>
            <a:ext cx="7824311" cy="707886"/>
          </a:xfrm>
          <a:prstGeom prst="rect">
            <a:avLst/>
          </a:prstGeom>
          <a:solidFill>
            <a:srgbClr val="6699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" pitchFamily="2" charset="0"/>
                <a:cs typeface="Nikosh" pitchFamily="2" charset="0"/>
              </a:rPr>
              <a:t>শ্রেণিঃ৫ম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FD793-7F10-48F0-BBB8-ED49C8B2B812}"/>
              </a:ext>
            </a:extLst>
          </p:cNvPr>
          <p:cNvSpPr txBox="1"/>
          <p:nvPr/>
        </p:nvSpPr>
        <p:spPr>
          <a:xfrm>
            <a:off x="1636888" y="4898539"/>
            <a:ext cx="8094959" cy="646331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" pitchFamily="2" charset="0"/>
                <a:cs typeface="Nikosh" pitchFamily="2" charset="0"/>
              </a:rPr>
              <a:t>তারিখঃ ২২/০৬ /২০২১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1D708D-7120-4434-8936-33EC54A1DA23}"/>
              </a:ext>
            </a:extLst>
          </p:cNvPr>
          <p:cNvSpPr/>
          <p:nvPr/>
        </p:nvSpPr>
        <p:spPr>
          <a:xfrm>
            <a:off x="1451580" y="3525078"/>
            <a:ext cx="3067412" cy="95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শিরনামঃ 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1EE458-0527-42BD-A7C9-CADF4C38017C}"/>
              </a:ext>
            </a:extLst>
          </p:cNvPr>
          <p:cNvSpPr/>
          <p:nvPr/>
        </p:nvSpPr>
        <p:spPr>
          <a:xfrm>
            <a:off x="4850296" y="3671419"/>
            <a:ext cx="4425594" cy="80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FFC000"/>
                </a:solidFill>
              </a:rPr>
              <a:t>فعل مضارع 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8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0D47-6A43-4F53-9741-32F95FE1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পুর্ব জ্ঞান যাচাই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B67BF8-DFD1-48D1-89C1-5201CE74E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019401"/>
              </p:ext>
            </p:extLst>
          </p:nvPr>
        </p:nvGraphicFramePr>
        <p:xfrm>
          <a:off x="838200" y="1825624"/>
          <a:ext cx="10515600" cy="449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24371485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22553698"/>
                    </a:ext>
                  </a:extLst>
                </a:gridCol>
              </a:tblGrid>
              <a:tr h="899133">
                <a:tc>
                  <a:txBody>
                    <a:bodyPr/>
                    <a:lstStyle/>
                    <a:p>
                      <a:r>
                        <a:rPr lang="ar-SA" sz="3600" dirty="0">
                          <a:latin typeface="NikoshBAN" panose="02000000000000000000" pitchFamily="2" charset="0"/>
                        </a:rPr>
                        <a:t>ينصر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 সাহায্য করবে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404639"/>
                  </a:ext>
                </a:extLst>
              </a:tr>
              <a:tr h="899133">
                <a:tc>
                  <a:txBody>
                    <a:bodyPr/>
                    <a:lstStyle/>
                    <a:p>
                      <a:r>
                        <a:rPr lang="ar-SA" sz="3600" dirty="0">
                          <a:latin typeface="NikoshBAN" panose="02000000000000000000" pitchFamily="2" charset="0"/>
                        </a:rPr>
                        <a:t>يرجع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 ফিরে আসছে/আসবে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612556"/>
                  </a:ext>
                </a:extLst>
              </a:tr>
              <a:tr h="899133">
                <a:tc>
                  <a:txBody>
                    <a:bodyPr/>
                    <a:lstStyle/>
                    <a:p>
                      <a:r>
                        <a:rPr lang="ar-SA" sz="3600" dirty="0">
                          <a:latin typeface="NikoshBAN" panose="02000000000000000000" pitchFamily="2" charset="0"/>
                        </a:rPr>
                        <a:t>لاينصر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 সাহায্য করছেনা/করবেনা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192598"/>
                  </a:ext>
                </a:extLst>
              </a:tr>
              <a:tr h="899133">
                <a:tc>
                  <a:txBody>
                    <a:bodyPr/>
                    <a:lstStyle/>
                    <a:p>
                      <a:r>
                        <a:rPr lang="ar-SA" sz="3600" dirty="0">
                          <a:latin typeface="NikoshBAN" panose="02000000000000000000" pitchFamily="2" charset="0"/>
                        </a:rPr>
                        <a:t>يدرس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পড়া হচ্ছে/হবে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086565"/>
                  </a:ext>
                </a:extLst>
              </a:tr>
              <a:tr h="899133">
                <a:tc>
                  <a:txBody>
                    <a:bodyPr/>
                    <a:lstStyle/>
                    <a:p>
                      <a:r>
                        <a:rPr lang="ar-SA" sz="3600" dirty="0">
                          <a:latin typeface="NikoshBAN" panose="02000000000000000000" pitchFamily="2" charset="0"/>
                        </a:rPr>
                        <a:t>لايخرج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বের করা হচ্ছে না/হবেনা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882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21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B2BD-B441-43CA-8046-98F4C924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DE02B-E6ED-4EDC-B7B9-CF69E99CF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যা শিখবে----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r-SA" sz="4400" dirty="0">
                <a:latin typeface="NikoshBAN" panose="02000000000000000000" pitchFamily="2" charset="0"/>
              </a:rPr>
              <a:t>فعل مضارع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পরিচয় জানতে পারবে।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r-SA" sz="4400" dirty="0">
                <a:latin typeface="NikoshBAN" panose="02000000000000000000" pitchFamily="2" charset="0"/>
              </a:rPr>
              <a:t>فعل مضارع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আলামত গুলো নির্নয় করতে পারবে।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r-SA" sz="4400" dirty="0">
                <a:latin typeface="NikoshBAN" panose="02000000000000000000" pitchFamily="2" charset="0"/>
              </a:rPr>
              <a:t>فعل مضارع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 বর্ননা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377746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D405-A9EB-44D3-8D22-13C62A90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>
                <a:solidFill>
                  <a:srgbClr val="FF0000"/>
                </a:solidFill>
              </a:rPr>
              <a:t>فعل </a:t>
            </a:r>
            <a:r>
              <a:rPr lang="ar-SA" sz="6000" dirty="0">
                <a:solidFill>
                  <a:srgbClr val="FF0000"/>
                </a:solidFill>
                <a:latin typeface="NikoshBAN" panose="02000000000000000000" pitchFamily="2" charset="0"/>
              </a:rPr>
              <a:t>مضارع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পরিচয়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4336-09D6-4F03-8059-B642D89AD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7" y="1825624"/>
            <a:ext cx="10704443" cy="4893227"/>
          </a:xfrm>
        </p:spPr>
        <p:txBody>
          <a:bodyPr>
            <a:norm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ar-SA" sz="4000" dirty="0">
                <a:latin typeface="NikoshBAN" panose="02000000000000000000" pitchFamily="2" charset="0"/>
              </a:rPr>
              <a:t>فعل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বর্তমান বা ভবিষৎ কালে কোন কাজ করা বা হওয়া বোঝায় তাকে </a:t>
            </a:r>
            <a:r>
              <a:rPr lang="ar-SA" sz="4000" dirty="0">
                <a:latin typeface="NikoshBAN" panose="02000000000000000000" pitchFamily="2" charset="0"/>
              </a:rPr>
              <a:t>فعل مضارع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বলে ।যেমন-</a:t>
            </a:r>
            <a:r>
              <a:rPr lang="ar-SA" sz="4000" dirty="0">
                <a:latin typeface="NikoshBAN" panose="02000000000000000000" pitchFamily="2" charset="0"/>
              </a:rPr>
              <a:t>يدرس مفيض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মফিজ পড়ছে/পড়বে /পড়ে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20CFF2-3202-4066-938E-69E48D6E1BA2}"/>
              </a:ext>
            </a:extLst>
          </p:cNvPr>
          <p:cNvSpPr/>
          <p:nvPr/>
        </p:nvSpPr>
        <p:spPr>
          <a:xfrm>
            <a:off x="3260035" y="3591339"/>
            <a:ext cx="3896139" cy="848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rgbClr val="FFC000"/>
                </a:solidFill>
                <a:latin typeface="NikoshBAN" panose="02000000000000000000" pitchFamily="2" charset="0"/>
              </a:rPr>
              <a:t>فعل مضارع </a:t>
            </a:r>
            <a:r>
              <a:rPr lang="bn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আলামত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E41C5-6DBA-4148-99CE-E4569BE4AB98}"/>
              </a:ext>
            </a:extLst>
          </p:cNvPr>
          <p:cNvSpPr/>
          <p:nvPr/>
        </p:nvSpPr>
        <p:spPr>
          <a:xfrm>
            <a:off x="838200" y="5088835"/>
            <a:ext cx="10969487" cy="17649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>
                <a:latin typeface="NikoshBAN" panose="02000000000000000000" pitchFamily="2" charset="0"/>
              </a:rPr>
              <a:t>فعل مضارع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এর আলামত ৪ টি যথা- </a:t>
            </a:r>
          </a:p>
          <a:p>
            <a:pPr algn="ctr"/>
            <a:r>
              <a:rPr lang="ar-SA" sz="5400" dirty="0">
                <a:latin typeface="NikoshBAN" panose="02000000000000000000" pitchFamily="2" charset="0"/>
              </a:rPr>
              <a:t>الف- ت –ي- ن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r>
              <a:rPr lang="ar-SA" sz="5400" dirty="0">
                <a:latin typeface="NikoshBAN" panose="02000000000000000000" pitchFamily="2" charset="0"/>
              </a:rPr>
              <a:t>اتين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3D91-EA94-42A0-8BCD-36AFFD61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>
                <a:solidFill>
                  <a:srgbClr val="FF0000"/>
                </a:solidFill>
                <a:latin typeface="NikoshBAN" panose="02000000000000000000" pitchFamily="2" charset="0"/>
              </a:rPr>
              <a:t>فعل مضارع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ধরনের রূপান্তর হয়ে থাকে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BCA5F-8EC4-459B-BA98-FB49ED79C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825625"/>
            <a:ext cx="11635408" cy="4667250"/>
          </a:xfrm>
        </p:spPr>
        <p:txBody>
          <a:bodyPr>
            <a:norm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r-SA" b="1" dirty="0">
                <a:solidFill>
                  <a:srgbClr val="FF0000"/>
                </a:solidFill>
                <a:latin typeface="NikoshBAN" panose="02000000000000000000" pitchFamily="2" charset="0"/>
              </a:rPr>
              <a:t>المضارع المثبت المعروف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এর পরিচয়ঃযে </a:t>
            </a:r>
            <a:r>
              <a:rPr lang="ar-SA" b="1" dirty="0">
                <a:latin typeface="NikoshBAN" panose="02000000000000000000" pitchFamily="2" charset="0"/>
              </a:rPr>
              <a:t>فعل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দ্বারা বর্তমান বা ভবিষৎ কালে কোন কাজ করা বা হওয়া বোঝায় এবং তাঁর </a:t>
            </a:r>
            <a:r>
              <a:rPr lang="ar-SA" b="1" dirty="0">
                <a:latin typeface="NikoshBAN" panose="02000000000000000000" pitchFamily="2" charset="0"/>
              </a:rPr>
              <a:t>فاعل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জানা থাকে,তাকে </a:t>
            </a:r>
            <a:r>
              <a:rPr lang="ar-SA" b="1" dirty="0">
                <a:latin typeface="NikoshBAN" panose="02000000000000000000" pitchFamily="2" charset="0"/>
              </a:rPr>
              <a:t>الفعل المثبت المعروف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ব্লে।যেমন- </a:t>
            </a:r>
            <a:r>
              <a:rPr lang="ar-SA" b="1" dirty="0">
                <a:latin typeface="NikoshBAN" panose="02000000000000000000" pitchFamily="2" charset="0"/>
              </a:rPr>
              <a:t>تفتح خالدة باب البيت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r-SA" b="1" dirty="0">
                <a:solidFill>
                  <a:srgbClr val="FF0000"/>
                </a:solidFill>
                <a:latin typeface="NikoshBAN" panose="02000000000000000000" pitchFamily="2" charset="0"/>
              </a:rPr>
              <a:t>المضارع المثبت المجهول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এর পরিচয়ঃ যে </a:t>
            </a:r>
            <a:r>
              <a:rPr lang="ar-SA" b="1" dirty="0">
                <a:latin typeface="NikoshBAN" panose="02000000000000000000" pitchFamily="2" charset="0"/>
              </a:rPr>
              <a:t>فعل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বর্তমান/ভবিষ ৎ কালে কোন কাজ করা বা হওয়া বোঝায় তাকে,যার </a:t>
            </a:r>
            <a:r>
              <a:rPr lang="ar-SA" b="1" dirty="0">
                <a:latin typeface="NikoshBAN" panose="02000000000000000000" pitchFamily="2" charset="0"/>
              </a:rPr>
              <a:t>فاعل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বা কর্তা জানা না থাকে তাকে </a:t>
            </a:r>
            <a:r>
              <a:rPr lang="ar-SA" b="1" dirty="0">
                <a:latin typeface="NikoshBAN" panose="02000000000000000000" pitchFamily="2" charset="0"/>
              </a:rPr>
              <a:t>المضارع المثبت المجهول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বলে যেমন </a:t>
            </a:r>
            <a:r>
              <a:rPr lang="ar-SA" b="1" dirty="0">
                <a:latin typeface="NikoshBAN" panose="02000000000000000000" pitchFamily="2" charset="0"/>
              </a:rPr>
              <a:t>ينصح الطلاب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r-SA" b="1" dirty="0">
                <a:solidFill>
                  <a:srgbClr val="FF0000"/>
                </a:solidFill>
                <a:latin typeface="NikoshBAN" panose="02000000000000000000" pitchFamily="2" charset="0"/>
              </a:rPr>
              <a:t>المضارع المنفى المعروف</a:t>
            </a:r>
            <a:r>
              <a:rPr lang="ar-SA" b="1" dirty="0">
                <a:latin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এর পরিচয়ঃযে </a:t>
            </a:r>
            <a:r>
              <a:rPr lang="ar-SA" b="1" dirty="0">
                <a:latin typeface="NikoshBAN" panose="02000000000000000000" pitchFamily="2" charset="0"/>
              </a:rPr>
              <a:t>فعل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বর্তমান বা ভবিষ ৎ কালে কোন কাজ না করা বা না হওয়া বোঝায়,যার </a:t>
            </a:r>
            <a:r>
              <a:rPr lang="ar-SA" b="1" dirty="0">
                <a:latin typeface="NikoshBAN" panose="02000000000000000000" pitchFamily="2" charset="0"/>
              </a:rPr>
              <a:t>فاعل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বা কর্তা জানা থাকে তাকে </a:t>
            </a:r>
            <a:r>
              <a:rPr lang="ar-SA" b="1" dirty="0">
                <a:latin typeface="NikoshBAN" panose="02000000000000000000" pitchFamily="2" charset="0"/>
              </a:rPr>
              <a:t>المضارع المنفى المعروف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</a:p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r-SA" b="1" dirty="0">
                <a:solidFill>
                  <a:srgbClr val="FF0000"/>
                </a:solidFill>
                <a:latin typeface="NikoshBAN" panose="02000000000000000000" pitchFamily="2" charset="0"/>
              </a:rPr>
              <a:t>المضارع المنفى المجهول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এর পরিচয়ঃ যে </a:t>
            </a:r>
            <a:r>
              <a:rPr lang="ar-SA" b="1" dirty="0">
                <a:latin typeface="NikoshBAN" panose="02000000000000000000" pitchFamily="2" charset="0"/>
              </a:rPr>
              <a:t>فعل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বর্তমান বা ভবিষ ৎ কালে কোন কাজ না করা বা না হওয়া বোঝায়,যার </a:t>
            </a:r>
            <a:r>
              <a:rPr lang="ar-SA" b="1" dirty="0">
                <a:latin typeface="NikoshBAN" panose="02000000000000000000" pitchFamily="2" charset="0"/>
              </a:rPr>
              <a:t>فاعل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বা কর্তা জানা না থাকেতাকে </a:t>
            </a:r>
            <a:r>
              <a:rPr lang="ar-SA" b="1" dirty="0">
                <a:latin typeface="NikoshBAN" panose="02000000000000000000" pitchFamily="2" charset="0"/>
              </a:rPr>
              <a:t>المضارع المنفى المجهول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বলে।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DAF6-65C1-412E-A707-ACC828AD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  <a:latin typeface="NikoshBAN" panose="02000000000000000000" pitchFamily="2" charset="0"/>
              </a:rPr>
              <a:t> مضارع مثبت معروف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গঠন প্রনালি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585EE-7D9C-4801-84A2-7E0D8CA6E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sz="4800" dirty="0">
                <a:latin typeface="NikoshBAN" panose="02000000000000000000" pitchFamily="2" charset="0"/>
              </a:rPr>
              <a:t>الفعل المضارع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r-SA" sz="4800" dirty="0">
                <a:latin typeface="NikoshBAN" panose="02000000000000000000" pitchFamily="2" charset="0"/>
              </a:rPr>
              <a:t>الفعل الماضى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গঠন করতে হয় ।</a:t>
            </a:r>
            <a:r>
              <a:rPr lang="ar-SA" sz="4800" dirty="0">
                <a:latin typeface="NikoshBAN" panose="02000000000000000000" pitchFamily="2" charset="0"/>
              </a:rPr>
              <a:t>الماضى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এর শুরুতে একটি আলামতে মুদারি যোগ করে </a:t>
            </a:r>
            <a:r>
              <a:rPr lang="ar-SA" sz="4800" dirty="0">
                <a:latin typeface="NikoshBAN" panose="02000000000000000000" pitchFamily="2" charset="0"/>
              </a:rPr>
              <a:t>فاءكلمة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কে সাকিন করে </a:t>
            </a:r>
            <a:r>
              <a:rPr lang="ar-SA" sz="4800" dirty="0">
                <a:latin typeface="NikoshBAN" panose="02000000000000000000" pitchFamily="2" charset="0"/>
              </a:rPr>
              <a:t>لام كلمة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তে পেশ দিলেই </a:t>
            </a:r>
            <a:r>
              <a:rPr lang="ar-SA" sz="4800" dirty="0">
                <a:latin typeface="NikoshBAN" panose="02000000000000000000" pitchFamily="2" charset="0"/>
              </a:rPr>
              <a:t>الفعل المضارع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এর সিগাহ গঠিত হ্য।আর </a:t>
            </a:r>
            <a:r>
              <a:rPr lang="ar-SA" sz="4800" dirty="0">
                <a:latin typeface="NikoshBAN" panose="02000000000000000000" pitchFamily="2" charset="0"/>
              </a:rPr>
              <a:t>عين كلمة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বাব অনুযায়ী যব্র,যের ও পাশ যুক্ত হবে।যেমন –</a:t>
            </a:r>
            <a:r>
              <a:rPr lang="ar-SA" sz="4800" dirty="0">
                <a:latin typeface="NikoshBAN" panose="02000000000000000000" pitchFamily="2" charset="0"/>
              </a:rPr>
              <a:t>فعل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ar-SA" sz="4800" dirty="0">
                <a:latin typeface="NikoshBAN" panose="02000000000000000000" pitchFamily="2" charset="0"/>
              </a:rPr>
              <a:t>يفعل </a:t>
            </a:r>
          </a:p>
          <a:p>
            <a:r>
              <a:rPr lang="ar-SA" sz="4800" dirty="0">
                <a:latin typeface="NikoshBAN" panose="02000000000000000000" pitchFamily="2" charset="0"/>
              </a:rPr>
              <a:t>قتل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ar-SA" sz="4800" dirty="0">
                <a:latin typeface="NikoshBAN" panose="02000000000000000000" pitchFamily="2" charset="0"/>
              </a:rPr>
              <a:t>يقتل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7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DCD5-E106-4E57-B498-5F96D80A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একক কাজ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32-Point Star 4">
            <a:extLst>
              <a:ext uri="{FF2B5EF4-FFF2-40B4-BE49-F238E27FC236}">
                <a16:creationId xmlns:a16="http://schemas.microsoft.com/office/drawing/2014/main" id="{9F527E46-C0A7-43EE-BDF6-0CE10DA09E3D}"/>
              </a:ext>
            </a:extLst>
          </p:cNvPr>
          <p:cNvSpPr txBox="1">
            <a:spLocks/>
          </p:cNvSpPr>
          <p:nvPr/>
        </p:nvSpPr>
        <p:spPr>
          <a:xfrm>
            <a:off x="1137146" y="642542"/>
            <a:ext cx="8779967" cy="1038622"/>
          </a:xfrm>
          <a:prstGeom prst="star32">
            <a:avLst/>
          </a:prstGeom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7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7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7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4F961-D047-4AE8-9C5C-53AD4779D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12" y="1860424"/>
            <a:ext cx="5105915" cy="3761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D4F7D9-8EFF-4214-8007-9F01F06DE221}"/>
              </a:ext>
            </a:extLst>
          </p:cNvPr>
          <p:cNvSpPr txBox="1"/>
          <p:nvPr/>
        </p:nvSpPr>
        <p:spPr>
          <a:xfrm>
            <a:off x="838200" y="2226365"/>
            <a:ext cx="5973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NikoshBAN" panose="02000000000000000000" pitchFamily="2" charset="0"/>
              </a:rPr>
              <a:t>-فعل مضارع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কাহাকে বলে? উদাহরণ সহ লিখ।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398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Nikosh</vt:lpstr>
      <vt:lpstr>NikoshBAN</vt:lpstr>
      <vt:lpstr>Office Theme</vt:lpstr>
      <vt:lpstr>PowerPoint Presentation</vt:lpstr>
      <vt:lpstr>           শিক্ষক পরিচিতি    </vt:lpstr>
      <vt:lpstr>       পাঠ পরিচিতি </vt:lpstr>
      <vt:lpstr>পুর্ব জ্ঞান যাচাই </vt:lpstr>
      <vt:lpstr>শিখনফল </vt:lpstr>
      <vt:lpstr>فعل مضارع এর পরিচয় </vt:lpstr>
      <vt:lpstr>فعل مضارع চার ধরনের রূপান্তর হয়ে থাকে </vt:lpstr>
      <vt:lpstr> مضارع مثبت معروف এর গঠন প্রনালি </vt:lpstr>
      <vt:lpstr>         একক কাজ  </vt:lpstr>
      <vt:lpstr>বাড়ির 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32</cp:revision>
  <dcterms:created xsi:type="dcterms:W3CDTF">2021-07-12T05:45:33Z</dcterms:created>
  <dcterms:modified xsi:type="dcterms:W3CDTF">2021-07-13T06:42:44Z</dcterms:modified>
</cp:coreProperties>
</file>