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0" r:id="rId8"/>
    <p:sldId id="261" r:id="rId9"/>
    <p:sldId id="278" r:id="rId10"/>
    <p:sldId id="279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3" r:id="rId20"/>
    <p:sldId id="291" r:id="rId21"/>
    <p:sldId id="276" r:id="rId22"/>
    <p:sldId id="292" r:id="rId23"/>
    <p:sldId id="264" r:id="rId24"/>
    <p:sldId id="265" r:id="rId25"/>
    <p:sldId id="267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23-Jun-21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04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 smtClean="0">
                <a:latin typeface="Arial" pitchFamily="34" charset="0"/>
                <a:cs typeface="Arial" pitchFamily="34" charset="0"/>
              </a:rPr>
              <a:t>اهلا وسهلا ومباركا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19113902_740697096103931_90577602192548438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00200"/>
            <a:ext cx="381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b="5405"/>
          <a:stretch>
            <a:fillRect/>
          </a:stretch>
        </p:blipFill>
        <p:spPr bwMode="auto">
          <a:xfrm>
            <a:off x="2286000" y="37563"/>
            <a:ext cx="4751408" cy="666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8112" t="14601" b="17296"/>
          <a:stretch>
            <a:fillRect/>
          </a:stretch>
        </p:blipFill>
        <p:spPr bwMode="auto">
          <a:xfrm>
            <a:off x="2895600" y="228599"/>
            <a:ext cx="3303608" cy="64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كتاب الحج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14600"/>
            <a:ext cx="80772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معنى الكتاب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001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ترتيب الكتب فى تصنيفات الفقه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0"/>
            <a:ext cx="5410200" cy="110799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معنى الحج لغة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883920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SA" sz="6600" dirty="0" smtClean="0">
                <a:cs typeface="Arabic11 BT" pitchFamily="2" charset="-78"/>
              </a:rPr>
              <a:t>فى لفظ الحج لغتان:</a:t>
            </a:r>
            <a:endParaRPr lang="en-US" sz="6600" dirty="0" smtClean="0">
              <a:cs typeface="Arabic11 BT" pitchFamily="2" charset="-78"/>
            </a:endParaRPr>
          </a:p>
          <a:p>
            <a:pPr algn="r" rtl="1"/>
            <a:r>
              <a:rPr lang="ar-SA" sz="6600" dirty="0" smtClean="0">
                <a:cs typeface="Arabic11 BT" pitchFamily="2" charset="-78"/>
              </a:rPr>
              <a:t>١. الحج بكسر الحاء اسم جامد .   </a:t>
            </a:r>
          </a:p>
          <a:p>
            <a:pPr algn="r" rtl="1"/>
            <a:r>
              <a:rPr lang="ar-SA" sz="6600" dirty="0" smtClean="0">
                <a:cs typeface="Arabic11 BT" pitchFamily="2" charset="-78"/>
              </a:rPr>
              <a:t>كما جاء فى القرآن الكريم: 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ولله على الناس حِجُّ البيت الخ</a:t>
            </a:r>
            <a:endParaRPr lang="en-US" sz="6600" dirty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8763000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6600" dirty="0" smtClean="0">
                <a:cs typeface="Arabic11 BT" pitchFamily="2" charset="-78"/>
              </a:rPr>
              <a:t>٢. الحج بفتح الحاء مصدر . </a:t>
            </a:r>
          </a:p>
          <a:p>
            <a:pPr algn="r" rtl="1"/>
            <a:r>
              <a:rPr lang="ar-SA" sz="6600" dirty="0" smtClean="0">
                <a:cs typeface="Arabic11 BT" pitchFamily="2" charset="-78"/>
              </a:rPr>
              <a:t>كما قال تعالى: 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الحج اشهر معلومات</a:t>
            </a:r>
            <a:endParaRPr lang="en-US" sz="6600" dirty="0" smtClean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458200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6600" dirty="0" smtClean="0">
                <a:cs typeface="Arabic11 BT" pitchFamily="2" charset="-78"/>
              </a:rPr>
              <a:t>ومعنى الحج فى اللغة كما يلى:	</a:t>
            </a:r>
            <a:endParaRPr lang="en-US" sz="6600" dirty="0" smtClean="0">
              <a:cs typeface="Arabic11 BT" pitchFamily="2" charset="-78"/>
            </a:endParaRPr>
          </a:p>
          <a:p>
            <a:pPr algn="just" rtl="1"/>
            <a:r>
              <a:rPr lang="ar-SA" sz="6600" dirty="0" smtClean="0">
                <a:cs typeface="Arabic11 BT" pitchFamily="2" charset="-78"/>
              </a:rPr>
              <a:t>	١. القصد							٢. الارادة						٣. الزيارة						٤. القصد الى شيئ عظيم			 ٥. القصد للنسك</a:t>
            </a:r>
            <a:endParaRPr lang="en-US" sz="6600" dirty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763000" cy="609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6600" dirty="0" smtClean="0">
                <a:cs typeface="Arabic11 BT" pitchFamily="2" charset="-78"/>
              </a:rPr>
              <a:t>* </a:t>
            </a:r>
            <a:r>
              <a:rPr lang="ar-SA" sz="6600" u="sng" dirty="0" smtClean="0">
                <a:cs typeface="Arabic11 BT" pitchFamily="2" charset="-78"/>
              </a:rPr>
              <a:t>معنى الحج شرعا </a:t>
            </a:r>
            <a:r>
              <a:rPr lang="ar-SA" sz="6600" dirty="0" smtClean="0">
                <a:cs typeface="Arabic11 BT" pitchFamily="2" charset="-78"/>
              </a:rPr>
              <a:t>:</a:t>
            </a:r>
            <a:endParaRPr lang="en-US" sz="6600" dirty="0" smtClean="0">
              <a:cs typeface="Arabic11 BT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5400" dirty="0" smtClean="0">
                <a:cs typeface="Arabic11 BT" pitchFamily="2" charset="-78"/>
              </a:rPr>
              <a:t>١. جاء فى (الجوهرة النيرة): </a:t>
            </a:r>
          </a:p>
          <a:p>
            <a:pPr algn="ctr" rtl="1">
              <a:lnSpc>
                <a:spcPct val="150000"/>
              </a:lnSpc>
            </a:pPr>
            <a:r>
              <a:rPr lang="ar-SA" sz="5400" dirty="0" smtClean="0">
                <a:cs typeface="Arabic11 BT" pitchFamily="2" charset="-78"/>
              </a:rPr>
              <a:t>وَ (الحج) فِي الشَّرْعِ عِبَارَةٌ عَنْ قَصْدِ الْبَيْتِ </a:t>
            </a:r>
          </a:p>
          <a:p>
            <a:pPr algn="ctr" rtl="1">
              <a:lnSpc>
                <a:spcPct val="150000"/>
              </a:lnSpc>
            </a:pPr>
            <a:r>
              <a:rPr lang="ar-SA" sz="5400" dirty="0" smtClean="0">
                <a:cs typeface="Arabic11 BT" pitchFamily="2" charset="-78"/>
              </a:rPr>
              <a:t>عَلَى وَجْهِ التَّعْظِيمِ لِأَدَاءِ رُكْنٍ </a:t>
            </a:r>
          </a:p>
          <a:p>
            <a:pPr algn="ctr" rtl="1">
              <a:lnSpc>
                <a:spcPct val="150000"/>
              </a:lnSpc>
            </a:pPr>
            <a:r>
              <a:rPr lang="ar-SA" sz="5400" dirty="0" smtClean="0">
                <a:cs typeface="Arabic11 BT" pitchFamily="2" charset="-78"/>
              </a:rPr>
              <a:t>مِنْ الدِّينِ العَظِيمٍ</a:t>
            </a:r>
            <a:endParaRPr lang="en-US" sz="5400" dirty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763000" cy="5170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6600" dirty="0" smtClean="0">
                <a:cs typeface="Arabic11 BT" pitchFamily="2" charset="-78"/>
              </a:rPr>
              <a:t>٢. وقال صاحب (فتح البارى) :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 وأما شرعا الحج قصد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 إلى زيارة البيت الحرام 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على وجه التعظيم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 بأفعال مخصوصة</a:t>
            </a:r>
            <a:endParaRPr lang="en-US" sz="6600" dirty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8680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6600" dirty="0" smtClean="0">
                <a:cs typeface="Arabic11 BT" pitchFamily="2" charset="-78"/>
              </a:rPr>
              <a:t>٣. وفى (كنز الدقائق) : 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هو زيارة مكان مخصوص 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في زمان مخصوص </a:t>
            </a:r>
          </a:p>
          <a:p>
            <a:pPr algn="ctr" rtl="1"/>
            <a:r>
              <a:rPr lang="ar-SA" sz="6600" dirty="0" smtClean="0">
                <a:cs typeface="Arabic11 BT" pitchFamily="2" charset="-78"/>
              </a:rPr>
              <a:t>بفعل مخصوص</a:t>
            </a:r>
            <a:endParaRPr lang="en-US" sz="6600" dirty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8674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العمل بين </a:t>
            </a:r>
            <a:r>
              <a:rPr lang="ar-SA" sz="7200" dirty="0" smtClean="0">
                <a:latin typeface="Arial" pitchFamily="34" charset="0"/>
                <a:cs typeface="Arial" pitchFamily="34" charset="0"/>
              </a:rPr>
              <a:t>الاثنين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q"/>
            </a:pPr>
            <a:r>
              <a:rPr lang="ar-SA" sz="6600" dirty="0" smtClean="0"/>
              <a:t> </a:t>
            </a:r>
            <a:r>
              <a:rPr lang="ar-SA" sz="6600" dirty="0" smtClean="0">
                <a:latin typeface="Arial" pitchFamily="34" charset="0"/>
                <a:cs typeface="Arial" pitchFamily="34" charset="0"/>
              </a:rPr>
              <a:t>يتفرق الطلاب مثنى </a:t>
            </a:r>
          </a:p>
          <a:p>
            <a:pPr algn="ctr" rtl="1"/>
            <a:r>
              <a:rPr lang="ar-SA" sz="6600" dirty="0" smtClean="0">
                <a:latin typeface="Arial" pitchFamily="34" charset="0"/>
                <a:cs typeface="Arial" pitchFamily="34" charset="0"/>
              </a:rPr>
              <a:t>ويسمع بعضهم بعضا </a:t>
            </a:r>
          </a:p>
          <a:p>
            <a:pPr algn="ctr" rtl="1"/>
            <a:r>
              <a:rPr lang="ar-SA" sz="6600" dirty="0" smtClean="0">
                <a:latin typeface="Arial" pitchFamily="34" charset="0"/>
                <a:cs typeface="Arial" pitchFamily="34" charset="0"/>
              </a:rPr>
              <a:t>تعريف الحج لغة واصطلاحا.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62000"/>
            <a:ext cx="53340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تعارف المدرس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077200" cy="37548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محمد مقصود الحق</a:t>
            </a:r>
          </a:p>
          <a:p>
            <a:pPr algn="ctr"/>
            <a:r>
              <a:rPr lang="ar-SA" sz="3600" dirty="0" smtClean="0">
                <a:latin typeface="Arial" pitchFamily="34" charset="0"/>
                <a:cs typeface="Arial" pitchFamily="34" charset="0"/>
              </a:rPr>
              <a:t>المحاضر العربى</a:t>
            </a:r>
          </a:p>
          <a:p>
            <a:pPr algn="ctr"/>
            <a:r>
              <a:rPr lang="ar-SA" sz="3600" dirty="0" smtClean="0">
                <a:latin typeface="Arial" pitchFamily="34" charset="0"/>
                <a:cs typeface="Arial" pitchFamily="34" charset="0"/>
              </a:rPr>
              <a:t>المدرسة الكرامتية (الفاضل البكالوريوس) ببهوانى غنج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ar-SA" sz="3600" dirty="0" smtClean="0">
                <a:latin typeface="Arial" pitchFamily="34" charset="0"/>
                <a:cs typeface="Arial" pitchFamily="34" charset="0"/>
              </a:rPr>
              <a:t>صدر ، لخى بور</a:t>
            </a:r>
          </a:p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رقم الجوال – 01813593865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e-mail : maksudulhaque650@gmail.com</a:t>
            </a:r>
            <a:endParaRPr lang="ar-SA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" descr="J:\Informations &amp; Forms\Personal Imporlant Images\21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599"/>
            <a:ext cx="1981200" cy="250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212365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6600" dirty="0" smtClean="0">
                <a:cs typeface="Arabic11 BT" pitchFamily="2" charset="-78"/>
              </a:rPr>
              <a:t>* </a:t>
            </a:r>
            <a:r>
              <a:rPr lang="ar-SA" sz="4800" u="sng" dirty="0" smtClean="0">
                <a:cs typeface="Arabic11 BT" pitchFamily="2" charset="-78"/>
              </a:rPr>
              <a:t>على من يجب الحج \ شرائط وجوب الحج </a:t>
            </a:r>
            <a:r>
              <a:rPr lang="ar-SA" sz="4800" dirty="0" smtClean="0">
                <a:cs typeface="Arabic11 BT" pitchFamily="2" charset="-78"/>
              </a:rPr>
              <a:t>:</a:t>
            </a:r>
            <a:endParaRPr lang="en-US" sz="6600" dirty="0" smtClean="0">
              <a:cs typeface="Arabic11 BT" pitchFamily="2" charset="-78"/>
            </a:endParaRPr>
          </a:p>
          <a:p>
            <a:pPr algn="r" rtl="1"/>
            <a:r>
              <a:rPr lang="ar-SA" sz="6600" dirty="0" smtClean="0">
                <a:cs typeface="Arabic11 BT" pitchFamily="2" charset="-78"/>
              </a:rPr>
              <a:t>	</a:t>
            </a:r>
            <a:r>
              <a:rPr lang="ar-SA" sz="2800" dirty="0" smtClean="0">
                <a:cs typeface="Arabic11 BT" pitchFamily="2" charset="-78"/>
              </a:rPr>
              <a:t>يجب الحج على من فيه شرائط تالية :</a:t>
            </a:r>
            <a:endParaRPr lang="en-US" sz="6600" dirty="0">
              <a:cs typeface="Arabic11 B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2514600"/>
            <a:ext cx="2514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الاسلام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352800"/>
            <a:ext cx="2514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الحرية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0" y="4191000"/>
            <a:ext cx="2438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البلوغ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4953000"/>
            <a:ext cx="2438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العقل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5410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 كونه بصيرا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276600"/>
            <a:ext cx="5410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الزاد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14800"/>
            <a:ext cx="5410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الراحلة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5867400"/>
            <a:ext cx="2438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الصحة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029200"/>
            <a:ext cx="54102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9. أمن الطريق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943600"/>
            <a:ext cx="5410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 كون الزوج او المحرم مع المرأة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5410200" cy="4474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توضيح العبارة</a:t>
            </a:r>
          </a:p>
          <a:p>
            <a:pPr algn="ctr" rtl="1">
              <a:lnSpc>
                <a:spcPct val="150000"/>
              </a:lnSpc>
            </a:pPr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باللغة الوطنية</a:t>
            </a:r>
          </a:p>
          <a:p>
            <a:pPr algn="ctr" rtl="1">
              <a:lnSpc>
                <a:spcPct val="150000"/>
              </a:lnSpc>
            </a:pPr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(البنغالية)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8112" t="14601" b="17296"/>
          <a:stretch>
            <a:fillRect/>
          </a:stretch>
        </p:blipFill>
        <p:spPr bwMode="auto">
          <a:xfrm>
            <a:off x="2895600" y="228599"/>
            <a:ext cx="3303608" cy="643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0"/>
            <a:ext cx="58674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r-PK" sz="6600" dirty="0" smtClean="0">
                <a:cs typeface="Arabic11 BT" pitchFamily="2" charset="-78"/>
              </a:rPr>
              <a:t>دراس</a:t>
            </a:r>
            <a:r>
              <a:rPr lang="ar-SA" sz="6600" dirty="0" smtClean="0">
                <a:cs typeface="Arabic11 BT" pitchFamily="2" charset="-78"/>
              </a:rPr>
              <a:t>ة</a:t>
            </a:r>
            <a:r>
              <a:rPr lang="ur-PK" sz="6600" dirty="0" smtClean="0">
                <a:cs typeface="Arabic11 BT" pitchFamily="2" charset="-78"/>
              </a:rPr>
              <a:t> جماعية</a:t>
            </a:r>
            <a:endParaRPr lang="en-US" sz="6600" dirty="0">
              <a:latin typeface="Arial" pitchFamily="34" charset="0"/>
              <a:cs typeface="Arabic11 B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Font typeface="Wingdings" pitchFamily="2" charset="2"/>
              <a:buChar char="q"/>
            </a:pPr>
            <a:r>
              <a:rPr lang="ar-SA" sz="6600" dirty="0" smtClean="0"/>
              <a:t> 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يتفرق الطلاب جماعات </a:t>
            </a:r>
          </a:p>
          <a:p>
            <a:pPr algn="ctr" rtl="1"/>
            <a:r>
              <a:rPr lang="ar-SA" sz="5400" dirty="0" smtClean="0">
                <a:latin typeface="Arial" pitchFamily="34" charset="0"/>
                <a:cs typeface="Arial" pitchFamily="34" charset="0"/>
              </a:rPr>
              <a:t>ويتحدثون عن عبارة المتن.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81000"/>
            <a:ext cx="53340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التقييم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86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اجب عن الاسئلة التالية:</a:t>
            </a:r>
          </a:p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1. ما معنى الحج لغة؟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81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2. عرف الحج؟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43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/>
            <a:r>
              <a:rPr lang="ar-SA" sz="3600" dirty="0" smtClean="0">
                <a:latin typeface="Arial" pitchFamily="34" charset="0"/>
                <a:cs typeface="Arial" pitchFamily="34" charset="0"/>
              </a:rPr>
              <a:t>3. ما هى شرائط وجوب الحج؟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8674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الواجب المنزلى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124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82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ar-SA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سيكتب الطلاب فى منازلهم جواب السؤال التالى :</a:t>
            </a:r>
            <a:endParaRPr lang="ar-SA" sz="6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ar-SA" sz="6000" dirty="0" smtClean="0">
                <a:latin typeface="Arial" pitchFamily="34" charset="0"/>
                <a:cs typeface="Arial" pitchFamily="34" charset="0"/>
              </a:rPr>
              <a:t> عرف الحج لغة وشرعا؟ </a:t>
            </a:r>
          </a:p>
          <a:p>
            <a:pPr algn="r" rtl="1"/>
            <a:r>
              <a:rPr lang="ar-SA" sz="6000" dirty="0" smtClean="0">
                <a:latin typeface="Arial" pitchFamily="34" charset="0"/>
                <a:cs typeface="Arial" pitchFamily="34" charset="0"/>
              </a:rPr>
              <a:t>على من يجب الحج وعلى من لا؟ بين.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609600" y="5638800"/>
            <a:ext cx="80200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الى اللقاء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069534" cy="457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686800" cy="110799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latin typeface="Arial" pitchFamily="34" charset="0"/>
                <a:cs typeface="Arial" pitchFamily="34" charset="0"/>
              </a:rPr>
              <a:t>ا</a:t>
            </a:r>
            <a:r>
              <a:rPr lang="ar-SA" sz="6600" dirty="0" smtClean="0">
                <a:latin typeface="Arial" pitchFamily="34" charset="0"/>
                <a:cs typeface="Arial" pitchFamily="34" charset="0"/>
              </a:rPr>
              <a:t>االصف : العالم (السنة الأولى)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267200"/>
            <a:ext cx="86868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الفن : الفقه (الورقة الأولى)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21-06-23 at 19-57-16 Google 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500062"/>
            <a:ext cx="8115300" cy="585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21-06-23 at 20-08-40 Google M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661987"/>
            <a:ext cx="6067425" cy="553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6349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1219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ur-PK" sz="4800" b="1" dirty="0" smtClean="0">
                <a:cs typeface="Arabic11 BT" pitchFamily="2" charset="-78"/>
              </a:rPr>
              <a:t>هيا بنا ننظر إلى فيديو</a:t>
            </a:r>
            <a:r>
              <a:rPr lang="en-US" sz="4800" b="1" dirty="0" smtClean="0">
                <a:cs typeface="Arabic11 BT" pitchFamily="2" charset="-78"/>
              </a:rPr>
              <a:t> </a:t>
            </a:r>
            <a:r>
              <a:rPr lang="ar-SA" sz="4800" b="1" dirty="0" smtClean="0">
                <a:cs typeface="Arabic11 BT" pitchFamily="2" charset="-78"/>
              </a:rPr>
              <a:t>......</a:t>
            </a:r>
            <a:endParaRPr lang="en-US" sz="4800" b="1" dirty="0">
              <a:cs typeface="Arabic11 B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4267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latin typeface="Arial" pitchFamily="34" charset="0"/>
                <a:cs typeface="Arial" pitchFamily="34" charset="0"/>
              </a:rPr>
              <a:t>عنوان الدرس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3434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كتاب الحج</a:t>
            </a:r>
            <a:endParaRPr lang="en-US" sz="8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6781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atin typeface="Arial" pitchFamily="34" charset="0"/>
                <a:cs typeface="Arial" pitchFamily="34" charset="0"/>
              </a:rPr>
              <a:t>شرح الوقاية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اهداف الدرس</a:t>
            </a:r>
            <a:endParaRPr lang="en-US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بعد تمام هذا الدرس الطلاب –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lvl="1" algn="r" rtl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يقدرون على ذكر تعريف الحج لغة واصطلاحا.</a:t>
            </a:r>
            <a:endParaRPr lang="ar-SA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ar-SA" sz="3600" dirty="0" smtClean="0">
                <a:latin typeface="Arial" pitchFamily="34" charset="0"/>
                <a:cs typeface="Arial" pitchFamily="34" charset="0"/>
              </a:rPr>
              <a:t>• ويقدرون على بيان شرائط وجوب الحج.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94576"/>
            <a:ext cx="4791400" cy="67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737</TotalTime>
  <Words>347</Words>
  <Application>Microsoft Office PowerPoint</Application>
  <PresentationFormat>On-screen Show (4:3)</PresentationFormat>
  <Paragraphs>77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DCL</cp:lastModifiedBy>
  <cp:revision>91</cp:revision>
  <dcterms:created xsi:type="dcterms:W3CDTF">2006-08-16T00:00:00Z</dcterms:created>
  <dcterms:modified xsi:type="dcterms:W3CDTF">2021-06-23T17:06:56Z</dcterms:modified>
</cp:coreProperties>
</file>