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313" r:id="rId3"/>
    <p:sldId id="316" r:id="rId4"/>
    <p:sldId id="317" r:id="rId5"/>
    <p:sldId id="318" r:id="rId6"/>
    <p:sldId id="319" r:id="rId7"/>
    <p:sldId id="320" r:id="rId8"/>
    <p:sldId id="321" r:id="rId9"/>
    <p:sldId id="322" r:id="rId10"/>
    <p:sldId id="323" r:id="rId11"/>
    <p:sldId id="324" r:id="rId12"/>
    <p:sldId id="325" r:id="rId13"/>
    <p:sldId id="306" r:id="rId14"/>
    <p:sldId id="330" r:id="rId15"/>
    <p:sldId id="32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FFD2-C1F2-AF41-BD92-53CEA2A36D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2FFE82-3300-FB4F-8883-D6A2C0C07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101FD2-27F8-194F-B03B-8272E305F54E}"/>
              </a:ext>
            </a:extLst>
          </p:cNvPr>
          <p:cNvSpPr>
            <a:spLocks noGrp="1"/>
          </p:cNvSpPr>
          <p:nvPr>
            <p:ph type="dt" sz="half" idx="10"/>
          </p:nvPr>
        </p:nvSpPr>
        <p:spPr/>
        <p:txBody>
          <a:bodyPr/>
          <a:lstStyle/>
          <a:p>
            <a:fld id="{EF82D045-E0C1-D249-8BBF-4BCE2C7B9264}" type="datetimeFigureOut">
              <a:rPr lang="en-US"/>
              <a:t>7/14/2021</a:t>
            </a:fld>
            <a:endParaRPr lang="en-US"/>
          </a:p>
        </p:txBody>
      </p:sp>
      <p:sp>
        <p:nvSpPr>
          <p:cNvPr id="5" name="Footer Placeholder 4">
            <a:extLst>
              <a:ext uri="{FF2B5EF4-FFF2-40B4-BE49-F238E27FC236}">
                <a16:creationId xmlns:a16="http://schemas.microsoft.com/office/drawing/2014/main" id="{BC4D8123-B08E-064A-AEFE-65509978F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80DA0-2400-BC4D-9676-851FBD1E2C40}"/>
              </a:ext>
            </a:extLst>
          </p:cNvPr>
          <p:cNvSpPr>
            <a:spLocks noGrp="1"/>
          </p:cNvSpPr>
          <p:nvPr>
            <p:ph type="sldNum" sz="quarter" idx="12"/>
          </p:nvPr>
        </p:nvSpPr>
        <p:spPr/>
        <p:txBody>
          <a:bodyPr/>
          <a:lstStyle/>
          <a:p>
            <a:fld id="{744970F5-5738-4142-9A84-C4EA7E96C8E6}" type="slidenum">
              <a:rPr lang="en-US"/>
              <a:t>‹#›</a:t>
            </a:fld>
            <a:endParaRPr lang="en-US"/>
          </a:p>
        </p:txBody>
      </p:sp>
    </p:spTree>
    <p:extLst>
      <p:ext uri="{BB962C8B-B14F-4D97-AF65-F5344CB8AC3E}">
        <p14:creationId xmlns:p14="http://schemas.microsoft.com/office/powerpoint/2010/main" val="1163828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D741-3D0E-0546-BDD1-3BBA4E2F6E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2A7756-5CD3-5241-9C8D-A831FCFD64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F6E4B-9C3D-F749-A66C-F6177E64C44F}"/>
              </a:ext>
            </a:extLst>
          </p:cNvPr>
          <p:cNvSpPr>
            <a:spLocks noGrp="1"/>
          </p:cNvSpPr>
          <p:nvPr>
            <p:ph type="dt" sz="half" idx="10"/>
          </p:nvPr>
        </p:nvSpPr>
        <p:spPr/>
        <p:txBody>
          <a:bodyPr/>
          <a:lstStyle/>
          <a:p>
            <a:fld id="{EF82D045-E0C1-D249-8BBF-4BCE2C7B9264}" type="datetimeFigureOut">
              <a:rPr lang="en-US"/>
              <a:t>7/14/2021</a:t>
            </a:fld>
            <a:endParaRPr lang="en-US"/>
          </a:p>
        </p:txBody>
      </p:sp>
      <p:sp>
        <p:nvSpPr>
          <p:cNvPr id="5" name="Footer Placeholder 4">
            <a:extLst>
              <a:ext uri="{FF2B5EF4-FFF2-40B4-BE49-F238E27FC236}">
                <a16:creationId xmlns:a16="http://schemas.microsoft.com/office/drawing/2014/main" id="{1137E96E-9F58-9B41-8D11-5FAA1D890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99311-6DC0-AA45-A85C-4568339D8F2D}"/>
              </a:ext>
            </a:extLst>
          </p:cNvPr>
          <p:cNvSpPr>
            <a:spLocks noGrp="1"/>
          </p:cNvSpPr>
          <p:nvPr>
            <p:ph type="sldNum" sz="quarter" idx="12"/>
          </p:nvPr>
        </p:nvSpPr>
        <p:spPr/>
        <p:txBody>
          <a:bodyPr/>
          <a:lstStyle/>
          <a:p>
            <a:fld id="{744970F5-5738-4142-9A84-C4EA7E96C8E6}" type="slidenum">
              <a:rPr lang="en-US"/>
              <a:t>‹#›</a:t>
            </a:fld>
            <a:endParaRPr lang="en-US"/>
          </a:p>
        </p:txBody>
      </p:sp>
    </p:spTree>
    <p:extLst>
      <p:ext uri="{BB962C8B-B14F-4D97-AF65-F5344CB8AC3E}">
        <p14:creationId xmlns:p14="http://schemas.microsoft.com/office/powerpoint/2010/main" val="4055200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88FE20-E155-174C-95EA-4B0B7375C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A8C10D-3174-A84A-B0A3-5996E22767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669EC-4E57-5B45-A5F8-8C106C3802B6}"/>
              </a:ext>
            </a:extLst>
          </p:cNvPr>
          <p:cNvSpPr>
            <a:spLocks noGrp="1"/>
          </p:cNvSpPr>
          <p:nvPr>
            <p:ph type="dt" sz="half" idx="10"/>
          </p:nvPr>
        </p:nvSpPr>
        <p:spPr/>
        <p:txBody>
          <a:bodyPr/>
          <a:lstStyle/>
          <a:p>
            <a:fld id="{EF82D045-E0C1-D249-8BBF-4BCE2C7B9264}" type="datetimeFigureOut">
              <a:rPr lang="en-US"/>
              <a:t>7/14/2021</a:t>
            </a:fld>
            <a:endParaRPr lang="en-US"/>
          </a:p>
        </p:txBody>
      </p:sp>
      <p:sp>
        <p:nvSpPr>
          <p:cNvPr id="5" name="Footer Placeholder 4">
            <a:extLst>
              <a:ext uri="{FF2B5EF4-FFF2-40B4-BE49-F238E27FC236}">
                <a16:creationId xmlns:a16="http://schemas.microsoft.com/office/drawing/2014/main" id="{AC323826-E9A1-0343-B559-D9D160A98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148D5-2926-DC4C-8CF9-D0B2ED1231FC}"/>
              </a:ext>
            </a:extLst>
          </p:cNvPr>
          <p:cNvSpPr>
            <a:spLocks noGrp="1"/>
          </p:cNvSpPr>
          <p:nvPr>
            <p:ph type="sldNum" sz="quarter" idx="12"/>
          </p:nvPr>
        </p:nvSpPr>
        <p:spPr/>
        <p:txBody>
          <a:bodyPr/>
          <a:lstStyle/>
          <a:p>
            <a:fld id="{744970F5-5738-4142-9A84-C4EA7E96C8E6}" type="slidenum">
              <a:rPr lang="en-US"/>
              <a:t>‹#›</a:t>
            </a:fld>
            <a:endParaRPr lang="en-US"/>
          </a:p>
        </p:txBody>
      </p:sp>
    </p:spTree>
    <p:extLst>
      <p:ext uri="{BB962C8B-B14F-4D97-AF65-F5344CB8AC3E}">
        <p14:creationId xmlns:p14="http://schemas.microsoft.com/office/powerpoint/2010/main" val="3329978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A030-8FDB-8049-B1FA-A7BD79621F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962CCD-39B5-0744-8FAF-AE90A5D2F0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5EF7A-51B9-2E4C-821A-FFE9025370B6}"/>
              </a:ext>
            </a:extLst>
          </p:cNvPr>
          <p:cNvSpPr>
            <a:spLocks noGrp="1"/>
          </p:cNvSpPr>
          <p:nvPr>
            <p:ph type="dt" sz="half" idx="10"/>
          </p:nvPr>
        </p:nvSpPr>
        <p:spPr/>
        <p:txBody>
          <a:bodyPr/>
          <a:lstStyle/>
          <a:p>
            <a:fld id="{EF82D045-E0C1-D249-8BBF-4BCE2C7B9264}" type="datetimeFigureOut">
              <a:rPr lang="en-US"/>
              <a:t>7/14/2021</a:t>
            </a:fld>
            <a:endParaRPr lang="en-US"/>
          </a:p>
        </p:txBody>
      </p:sp>
      <p:sp>
        <p:nvSpPr>
          <p:cNvPr id="5" name="Footer Placeholder 4">
            <a:extLst>
              <a:ext uri="{FF2B5EF4-FFF2-40B4-BE49-F238E27FC236}">
                <a16:creationId xmlns:a16="http://schemas.microsoft.com/office/drawing/2014/main" id="{C82696EE-EB42-3942-BEAA-72086DD76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62CF4-9225-C942-B5FB-6D2EC8F0DE44}"/>
              </a:ext>
            </a:extLst>
          </p:cNvPr>
          <p:cNvSpPr>
            <a:spLocks noGrp="1"/>
          </p:cNvSpPr>
          <p:nvPr>
            <p:ph type="sldNum" sz="quarter" idx="12"/>
          </p:nvPr>
        </p:nvSpPr>
        <p:spPr/>
        <p:txBody>
          <a:bodyPr/>
          <a:lstStyle/>
          <a:p>
            <a:fld id="{744970F5-5738-4142-9A84-C4EA7E96C8E6}" type="slidenum">
              <a:rPr lang="en-US"/>
              <a:t>‹#›</a:t>
            </a:fld>
            <a:endParaRPr lang="en-US"/>
          </a:p>
        </p:txBody>
      </p:sp>
    </p:spTree>
    <p:extLst>
      <p:ext uri="{BB962C8B-B14F-4D97-AF65-F5344CB8AC3E}">
        <p14:creationId xmlns:p14="http://schemas.microsoft.com/office/powerpoint/2010/main" val="961346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F9D41-0F24-BF4E-8D27-078D821B73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751F5F-46BB-BE4F-8E64-817FC10670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5A6E22-C62C-664B-9287-43687D34E802}"/>
              </a:ext>
            </a:extLst>
          </p:cNvPr>
          <p:cNvSpPr>
            <a:spLocks noGrp="1"/>
          </p:cNvSpPr>
          <p:nvPr>
            <p:ph type="dt" sz="half" idx="10"/>
          </p:nvPr>
        </p:nvSpPr>
        <p:spPr/>
        <p:txBody>
          <a:bodyPr/>
          <a:lstStyle/>
          <a:p>
            <a:fld id="{EF82D045-E0C1-D249-8BBF-4BCE2C7B9264}" type="datetimeFigureOut">
              <a:rPr lang="en-US"/>
              <a:t>7/14/2021</a:t>
            </a:fld>
            <a:endParaRPr lang="en-US"/>
          </a:p>
        </p:txBody>
      </p:sp>
      <p:sp>
        <p:nvSpPr>
          <p:cNvPr id="5" name="Footer Placeholder 4">
            <a:extLst>
              <a:ext uri="{FF2B5EF4-FFF2-40B4-BE49-F238E27FC236}">
                <a16:creationId xmlns:a16="http://schemas.microsoft.com/office/drawing/2014/main" id="{AE117025-ECE0-C444-8C71-D5F823DF3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D03082-3638-0640-A53D-9ABE12146254}"/>
              </a:ext>
            </a:extLst>
          </p:cNvPr>
          <p:cNvSpPr>
            <a:spLocks noGrp="1"/>
          </p:cNvSpPr>
          <p:nvPr>
            <p:ph type="sldNum" sz="quarter" idx="12"/>
          </p:nvPr>
        </p:nvSpPr>
        <p:spPr/>
        <p:txBody>
          <a:bodyPr/>
          <a:lstStyle/>
          <a:p>
            <a:fld id="{744970F5-5738-4142-9A84-C4EA7E96C8E6}" type="slidenum">
              <a:rPr lang="en-US"/>
              <a:t>‹#›</a:t>
            </a:fld>
            <a:endParaRPr lang="en-US"/>
          </a:p>
        </p:txBody>
      </p:sp>
    </p:spTree>
    <p:extLst>
      <p:ext uri="{BB962C8B-B14F-4D97-AF65-F5344CB8AC3E}">
        <p14:creationId xmlns:p14="http://schemas.microsoft.com/office/powerpoint/2010/main" val="2620386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3C9A4-5826-F54B-BB3D-651C559915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EC4DB-99D3-6547-9582-12CAEBB36F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2B9684-27DE-F94B-8492-71ADBA09D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B2336B-7893-C44F-A88B-BFE45F309ACD}"/>
              </a:ext>
            </a:extLst>
          </p:cNvPr>
          <p:cNvSpPr>
            <a:spLocks noGrp="1"/>
          </p:cNvSpPr>
          <p:nvPr>
            <p:ph type="dt" sz="half" idx="10"/>
          </p:nvPr>
        </p:nvSpPr>
        <p:spPr/>
        <p:txBody>
          <a:bodyPr/>
          <a:lstStyle/>
          <a:p>
            <a:fld id="{EF82D045-E0C1-D249-8BBF-4BCE2C7B9264}" type="datetimeFigureOut">
              <a:rPr lang="en-US"/>
              <a:t>7/14/2021</a:t>
            </a:fld>
            <a:endParaRPr lang="en-US"/>
          </a:p>
        </p:txBody>
      </p:sp>
      <p:sp>
        <p:nvSpPr>
          <p:cNvPr id="6" name="Footer Placeholder 5">
            <a:extLst>
              <a:ext uri="{FF2B5EF4-FFF2-40B4-BE49-F238E27FC236}">
                <a16:creationId xmlns:a16="http://schemas.microsoft.com/office/drawing/2014/main" id="{C3670EC4-033D-ED46-9C6B-70BD71A8F9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3D5F9-24A7-E348-BBA0-D7E94002F478}"/>
              </a:ext>
            </a:extLst>
          </p:cNvPr>
          <p:cNvSpPr>
            <a:spLocks noGrp="1"/>
          </p:cNvSpPr>
          <p:nvPr>
            <p:ph type="sldNum" sz="quarter" idx="12"/>
          </p:nvPr>
        </p:nvSpPr>
        <p:spPr/>
        <p:txBody>
          <a:bodyPr/>
          <a:lstStyle/>
          <a:p>
            <a:fld id="{744970F5-5738-4142-9A84-C4EA7E96C8E6}" type="slidenum">
              <a:rPr lang="en-US"/>
              <a:t>‹#›</a:t>
            </a:fld>
            <a:endParaRPr lang="en-US"/>
          </a:p>
        </p:txBody>
      </p:sp>
    </p:spTree>
    <p:extLst>
      <p:ext uri="{BB962C8B-B14F-4D97-AF65-F5344CB8AC3E}">
        <p14:creationId xmlns:p14="http://schemas.microsoft.com/office/powerpoint/2010/main" val="1885334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5D60F-8F2F-6440-96D0-C569FDFC59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A86E29-3F41-1149-99B8-ACAD7DA6B6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0725C1-1742-3A4B-8373-1E9F845855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0CFD15-76A3-1D4E-AF7E-104678BB80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D79A2-ECEC-484B-8C17-FEEAC45038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72F24D-7A52-6943-85A2-D7AF844112AA}"/>
              </a:ext>
            </a:extLst>
          </p:cNvPr>
          <p:cNvSpPr>
            <a:spLocks noGrp="1"/>
          </p:cNvSpPr>
          <p:nvPr>
            <p:ph type="dt" sz="half" idx="10"/>
          </p:nvPr>
        </p:nvSpPr>
        <p:spPr/>
        <p:txBody>
          <a:bodyPr/>
          <a:lstStyle/>
          <a:p>
            <a:fld id="{EF82D045-E0C1-D249-8BBF-4BCE2C7B9264}" type="datetimeFigureOut">
              <a:rPr lang="en-US"/>
              <a:t>7/14/2021</a:t>
            </a:fld>
            <a:endParaRPr lang="en-US"/>
          </a:p>
        </p:txBody>
      </p:sp>
      <p:sp>
        <p:nvSpPr>
          <p:cNvPr id="8" name="Footer Placeholder 7">
            <a:extLst>
              <a:ext uri="{FF2B5EF4-FFF2-40B4-BE49-F238E27FC236}">
                <a16:creationId xmlns:a16="http://schemas.microsoft.com/office/drawing/2014/main" id="{3A35E549-7745-604D-905D-471BD6256E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7662B9-7D5A-7842-B6D9-E201BD79C81F}"/>
              </a:ext>
            </a:extLst>
          </p:cNvPr>
          <p:cNvSpPr>
            <a:spLocks noGrp="1"/>
          </p:cNvSpPr>
          <p:nvPr>
            <p:ph type="sldNum" sz="quarter" idx="12"/>
          </p:nvPr>
        </p:nvSpPr>
        <p:spPr/>
        <p:txBody>
          <a:bodyPr/>
          <a:lstStyle/>
          <a:p>
            <a:fld id="{744970F5-5738-4142-9A84-C4EA7E96C8E6}" type="slidenum">
              <a:rPr lang="en-US"/>
              <a:t>‹#›</a:t>
            </a:fld>
            <a:endParaRPr lang="en-US"/>
          </a:p>
        </p:txBody>
      </p:sp>
    </p:spTree>
    <p:extLst>
      <p:ext uri="{BB962C8B-B14F-4D97-AF65-F5344CB8AC3E}">
        <p14:creationId xmlns:p14="http://schemas.microsoft.com/office/powerpoint/2010/main" val="3476160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6874-1AEF-1C42-A619-46779EE3E9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AEA9F9-BA7E-5C4C-87A5-B78AABBE757E}"/>
              </a:ext>
            </a:extLst>
          </p:cNvPr>
          <p:cNvSpPr>
            <a:spLocks noGrp="1"/>
          </p:cNvSpPr>
          <p:nvPr>
            <p:ph type="dt" sz="half" idx="10"/>
          </p:nvPr>
        </p:nvSpPr>
        <p:spPr/>
        <p:txBody>
          <a:bodyPr/>
          <a:lstStyle/>
          <a:p>
            <a:fld id="{EF82D045-E0C1-D249-8BBF-4BCE2C7B9264}" type="datetimeFigureOut">
              <a:rPr lang="en-US"/>
              <a:t>7/14/2021</a:t>
            </a:fld>
            <a:endParaRPr lang="en-US"/>
          </a:p>
        </p:txBody>
      </p:sp>
      <p:sp>
        <p:nvSpPr>
          <p:cNvPr id="4" name="Footer Placeholder 3">
            <a:extLst>
              <a:ext uri="{FF2B5EF4-FFF2-40B4-BE49-F238E27FC236}">
                <a16:creationId xmlns:a16="http://schemas.microsoft.com/office/drawing/2014/main" id="{8879038A-2763-9B47-99CE-066B101A36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9C2774-D821-F94B-9D49-FAD00A5ED2B2}"/>
              </a:ext>
            </a:extLst>
          </p:cNvPr>
          <p:cNvSpPr>
            <a:spLocks noGrp="1"/>
          </p:cNvSpPr>
          <p:nvPr>
            <p:ph type="sldNum" sz="quarter" idx="12"/>
          </p:nvPr>
        </p:nvSpPr>
        <p:spPr/>
        <p:txBody>
          <a:bodyPr/>
          <a:lstStyle/>
          <a:p>
            <a:fld id="{744970F5-5738-4142-9A84-C4EA7E96C8E6}" type="slidenum">
              <a:rPr lang="en-US"/>
              <a:t>‹#›</a:t>
            </a:fld>
            <a:endParaRPr lang="en-US"/>
          </a:p>
        </p:txBody>
      </p:sp>
    </p:spTree>
    <p:extLst>
      <p:ext uri="{BB962C8B-B14F-4D97-AF65-F5344CB8AC3E}">
        <p14:creationId xmlns:p14="http://schemas.microsoft.com/office/powerpoint/2010/main" val="1144167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4315E5-3F94-D24D-A10E-A965605B1B22}"/>
              </a:ext>
            </a:extLst>
          </p:cNvPr>
          <p:cNvSpPr>
            <a:spLocks noGrp="1"/>
          </p:cNvSpPr>
          <p:nvPr>
            <p:ph type="dt" sz="half" idx="10"/>
          </p:nvPr>
        </p:nvSpPr>
        <p:spPr/>
        <p:txBody>
          <a:bodyPr/>
          <a:lstStyle/>
          <a:p>
            <a:fld id="{EF82D045-E0C1-D249-8BBF-4BCE2C7B9264}" type="datetimeFigureOut">
              <a:rPr lang="en-US"/>
              <a:t>7/14/2021</a:t>
            </a:fld>
            <a:endParaRPr lang="en-US"/>
          </a:p>
        </p:txBody>
      </p:sp>
      <p:sp>
        <p:nvSpPr>
          <p:cNvPr id="3" name="Footer Placeholder 2">
            <a:extLst>
              <a:ext uri="{FF2B5EF4-FFF2-40B4-BE49-F238E27FC236}">
                <a16:creationId xmlns:a16="http://schemas.microsoft.com/office/drawing/2014/main" id="{36EA1253-5263-3F4E-916A-F248A634B7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3BDCDD-C6FE-E54B-8F1D-7DCBA2939E02}"/>
              </a:ext>
            </a:extLst>
          </p:cNvPr>
          <p:cNvSpPr>
            <a:spLocks noGrp="1"/>
          </p:cNvSpPr>
          <p:nvPr>
            <p:ph type="sldNum" sz="quarter" idx="12"/>
          </p:nvPr>
        </p:nvSpPr>
        <p:spPr/>
        <p:txBody>
          <a:bodyPr/>
          <a:lstStyle/>
          <a:p>
            <a:fld id="{744970F5-5738-4142-9A84-C4EA7E96C8E6}" type="slidenum">
              <a:rPr lang="en-US"/>
              <a:t>‹#›</a:t>
            </a:fld>
            <a:endParaRPr lang="en-US"/>
          </a:p>
        </p:txBody>
      </p:sp>
    </p:spTree>
    <p:extLst>
      <p:ext uri="{BB962C8B-B14F-4D97-AF65-F5344CB8AC3E}">
        <p14:creationId xmlns:p14="http://schemas.microsoft.com/office/powerpoint/2010/main" val="2236371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5247-B4C7-DD43-82D2-5BC3B4956E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4A398C-51A3-C14D-A8F0-BE592BA282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51DF8-1944-7F40-A707-14F5B2A35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B16308-FBEB-EE4A-8A5F-9263AE3C7F89}"/>
              </a:ext>
            </a:extLst>
          </p:cNvPr>
          <p:cNvSpPr>
            <a:spLocks noGrp="1"/>
          </p:cNvSpPr>
          <p:nvPr>
            <p:ph type="dt" sz="half" idx="10"/>
          </p:nvPr>
        </p:nvSpPr>
        <p:spPr/>
        <p:txBody>
          <a:bodyPr/>
          <a:lstStyle/>
          <a:p>
            <a:fld id="{EF82D045-E0C1-D249-8BBF-4BCE2C7B9264}" type="datetimeFigureOut">
              <a:rPr lang="en-US"/>
              <a:t>7/14/2021</a:t>
            </a:fld>
            <a:endParaRPr lang="en-US"/>
          </a:p>
        </p:txBody>
      </p:sp>
      <p:sp>
        <p:nvSpPr>
          <p:cNvPr id="6" name="Footer Placeholder 5">
            <a:extLst>
              <a:ext uri="{FF2B5EF4-FFF2-40B4-BE49-F238E27FC236}">
                <a16:creationId xmlns:a16="http://schemas.microsoft.com/office/drawing/2014/main" id="{04314076-A0FE-2B48-9528-A9FDA79CA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668B6-1E93-6842-9EAC-93C669FF2F39}"/>
              </a:ext>
            </a:extLst>
          </p:cNvPr>
          <p:cNvSpPr>
            <a:spLocks noGrp="1"/>
          </p:cNvSpPr>
          <p:nvPr>
            <p:ph type="sldNum" sz="quarter" idx="12"/>
          </p:nvPr>
        </p:nvSpPr>
        <p:spPr/>
        <p:txBody>
          <a:bodyPr/>
          <a:lstStyle/>
          <a:p>
            <a:fld id="{744970F5-5738-4142-9A84-C4EA7E96C8E6}" type="slidenum">
              <a:rPr lang="en-US"/>
              <a:t>‹#›</a:t>
            </a:fld>
            <a:endParaRPr lang="en-US"/>
          </a:p>
        </p:txBody>
      </p:sp>
    </p:spTree>
    <p:extLst>
      <p:ext uri="{BB962C8B-B14F-4D97-AF65-F5344CB8AC3E}">
        <p14:creationId xmlns:p14="http://schemas.microsoft.com/office/powerpoint/2010/main" val="3181897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BF80-31CD-B743-8716-AABC81F7AD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2F9A1F-66E6-BD47-8DF7-D273EAC65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241729-EADC-3145-A7D4-1A77856DD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DC1E94-0BCF-A54A-A2DF-0CBC3954151B}"/>
              </a:ext>
            </a:extLst>
          </p:cNvPr>
          <p:cNvSpPr>
            <a:spLocks noGrp="1"/>
          </p:cNvSpPr>
          <p:nvPr>
            <p:ph type="dt" sz="half" idx="10"/>
          </p:nvPr>
        </p:nvSpPr>
        <p:spPr/>
        <p:txBody>
          <a:bodyPr/>
          <a:lstStyle/>
          <a:p>
            <a:fld id="{EF82D045-E0C1-D249-8BBF-4BCE2C7B9264}" type="datetimeFigureOut">
              <a:rPr lang="en-US"/>
              <a:t>7/14/2021</a:t>
            </a:fld>
            <a:endParaRPr lang="en-US"/>
          </a:p>
        </p:txBody>
      </p:sp>
      <p:sp>
        <p:nvSpPr>
          <p:cNvPr id="6" name="Footer Placeholder 5">
            <a:extLst>
              <a:ext uri="{FF2B5EF4-FFF2-40B4-BE49-F238E27FC236}">
                <a16:creationId xmlns:a16="http://schemas.microsoft.com/office/drawing/2014/main" id="{65B33949-4EDC-8B4D-9D34-2CA4AE7C23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4510C-9AE8-434F-9045-E398C8750B3F}"/>
              </a:ext>
            </a:extLst>
          </p:cNvPr>
          <p:cNvSpPr>
            <a:spLocks noGrp="1"/>
          </p:cNvSpPr>
          <p:nvPr>
            <p:ph type="sldNum" sz="quarter" idx="12"/>
          </p:nvPr>
        </p:nvSpPr>
        <p:spPr/>
        <p:txBody>
          <a:bodyPr/>
          <a:lstStyle/>
          <a:p>
            <a:fld id="{744970F5-5738-4142-9A84-C4EA7E96C8E6}" type="slidenum">
              <a:rPr lang="en-US"/>
              <a:t>‹#›</a:t>
            </a:fld>
            <a:endParaRPr lang="en-US"/>
          </a:p>
        </p:txBody>
      </p:sp>
    </p:spTree>
    <p:extLst>
      <p:ext uri="{BB962C8B-B14F-4D97-AF65-F5344CB8AC3E}">
        <p14:creationId xmlns:p14="http://schemas.microsoft.com/office/powerpoint/2010/main" val="711091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3FFA3B-4EA1-4B43-9AB8-3A0587C07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7A97A-B64D-A14E-BCC9-EDE34A1963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179AC-B3EC-AE46-BCF7-046F7F6CA2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2D045-E0C1-D249-8BBF-4BCE2C7B9264}" type="datetimeFigureOut">
              <a:rPr lang="en-US"/>
              <a:t>7/14/2021</a:t>
            </a:fld>
            <a:endParaRPr lang="en-US"/>
          </a:p>
        </p:txBody>
      </p:sp>
      <p:sp>
        <p:nvSpPr>
          <p:cNvPr id="5" name="Footer Placeholder 4">
            <a:extLst>
              <a:ext uri="{FF2B5EF4-FFF2-40B4-BE49-F238E27FC236}">
                <a16:creationId xmlns:a16="http://schemas.microsoft.com/office/drawing/2014/main" id="{03C92FB7-1C65-9C41-9029-2ABCF29320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F36309-2D0B-ED49-A3D1-74B30B8639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970F5-5738-4142-9A84-C4EA7E96C8E6}" type="slidenum">
              <a:rPr lang="en-US"/>
              <a:t>‹#›</a:t>
            </a:fld>
            <a:endParaRPr lang="en-US"/>
          </a:p>
        </p:txBody>
      </p:sp>
    </p:spTree>
    <p:extLst>
      <p:ext uri="{BB962C8B-B14F-4D97-AF65-F5344CB8AC3E}">
        <p14:creationId xmlns:p14="http://schemas.microsoft.com/office/powerpoint/2010/main" val="1044606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7.xml" /><Relationship Id="rId5" Type="http://schemas.openxmlformats.org/officeDocument/2006/relationships/image" Target="../media/image9.jpeg" /><Relationship Id="rId4" Type="http://schemas.openxmlformats.org/officeDocument/2006/relationships/image" Target="../media/image8.jpeg" /></Relationships>
</file>

<file path=ppt/slides/_rels/slide8.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7.xml" /><Relationship Id="rId4" Type="http://schemas.openxmlformats.org/officeDocument/2006/relationships/image" Target="../media/image12.jpeg" /></Relationships>
</file>

<file path=ppt/slides/_rels/slide9.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7.xml" /><Relationship Id="rId5" Type="http://schemas.openxmlformats.org/officeDocument/2006/relationships/image" Target="../media/image16.jpeg" /><Relationship Id="rId4" Type="http://schemas.openxmlformats.org/officeDocument/2006/relationships/image" Target="../media/image15.jpe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2321-6117-5740-A251-DC5764957453}"/>
              </a:ext>
            </a:extLst>
          </p:cNvPr>
          <p:cNvSpPr>
            <a:spLocks noGrp="1"/>
          </p:cNvSpPr>
          <p:nvPr>
            <p:ph type="title"/>
          </p:nvPr>
        </p:nvSpPr>
        <p:spPr>
          <a:xfrm>
            <a:off x="3947233" y="392906"/>
            <a:ext cx="9371462" cy="1370410"/>
          </a:xfrm>
        </p:spPr>
        <p:txBody>
          <a:bodyPr>
            <a:noAutofit/>
          </a:bodyPr>
          <a:lstStyle/>
          <a:p>
            <a:r>
              <a:rPr lang="en-US" sz="2400" b="1">
                <a:solidFill>
                  <a:schemeClr val="bg1"/>
                </a:solidFill>
              </a:rPr>
              <a:t>জাতীয় বিশ্ববিদ্যালয়ের অন-লাইন ক্লাসে সবাইকে স্বাগতম</a:t>
            </a:r>
            <a:br>
              <a:rPr lang="en-US" sz="2400" b="1">
                <a:solidFill>
                  <a:schemeClr val="bg1"/>
                </a:solidFill>
              </a:rPr>
            </a:br>
            <a:r>
              <a:rPr lang="en-US" sz="2400" b="1">
                <a:solidFill>
                  <a:schemeClr val="bg1"/>
                </a:solidFill>
              </a:rPr>
              <a:t>করোনাকালীন শিক্ষা-কার্যক্রম চলমান রাখার স্বার্থে  জাতীয় বিশ্ববিদ্যালয়ের উদ্যোগে অন-লাইন ক্লাসে সংযুক্ত হতে পেরে আমি আনন্দিত। </a:t>
            </a:r>
            <a:br>
              <a:rPr lang="en-US" sz="2400" b="1">
                <a:solidFill>
                  <a:schemeClr val="bg1"/>
                </a:solidFill>
              </a:rPr>
            </a:br>
            <a:r>
              <a:rPr lang="en-US" sz="2400" b="1">
                <a:solidFill>
                  <a:schemeClr val="bg1"/>
                </a:solidFill>
              </a:rPr>
              <a:t>সবাইকে স্বাস্থ্যবিধি মেনে চলার আহ্বান জানাচ্ছি।  </a:t>
            </a:r>
            <a:br>
              <a:rPr lang="en-US" sz="2400" b="1">
                <a:solidFill>
                  <a:schemeClr val="bg1"/>
                </a:solidFill>
              </a:rPr>
            </a:br>
            <a:r>
              <a:rPr lang="en-US" sz="2400" b="1">
                <a:solidFill>
                  <a:schemeClr val="bg1"/>
                </a:solidFill>
              </a:rPr>
              <a:t>   </a:t>
            </a:r>
          </a:p>
        </p:txBody>
      </p:sp>
      <p:pic>
        <p:nvPicPr>
          <p:cNvPr id="10" name="Picture 10">
            <a:extLst>
              <a:ext uri="{FF2B5EF4-FFF2-40B4-BE49-F238E27FC236}">
                <a16:creationId xmlns:a16="http://schemas.microsoft.com/office/drawing/2014/main" id="{5991869D-BC6F-FD40-BBB9-85D783DBEE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017" y="2160984"/>
            <a:ext cx="4983163" cy="4697016"/>
          </a:xfrm>
        </p:spPr>
      </p:pic>
      <p:sp>
        <p:nvSpPr>
          <p:cNvPr id="11" name="TextBox 10">
            <a:extLst>
              <a:ext uri="{FF2B5EF4-FFF2-40B4-BE49-F238E27FC236}">
                <a16:creationId xmlns:a16="http://schemas.microsoft.com/office/drawing/2014/main" id="{F910C44B-20FD-5A4D-BD5A-6155D32C339D}"/>
              </a:ext>
            </a:extLst>
          </p:cNvPr>
          <p:cNvSpPr txBox="1"/>
          <p:nvPr/>
        </p:nvSpPr>
        <p:spPr>
          <a:xfrm>
            <a:off x="5216180" y="1678365"/>
            <a:ext cx="5560840" cy="3416320"/>
          </a:xfrm>
          <a:prstGeom prst="rect">
            <a:avLst/>
          </a:prstGeom>
          <a:noFill/>
        </p:spPr>
        <p:txBody>
          <a:bodyPr wrap="square" rtlCol="0">
            <a:spAutoFit/>
          </a:bodyPr>
          <a:lstStyle/>
          <a:p>
            <a:pPr algn="l"/>
            <a:r>
              <a:rPr lang="en-US" sz="2400" b="1">
                <a:solidFill>
                  <a:schemeClr val="bg1"/>
                </a:solidFill>
              </a:rPr>
              <a:t>বিষয়ঃ শিল্প মনোবিজ্ঞান</a:t>
            </a:r>
          </a:p>
          <a:p>
            <a:pPr algn="l"/>
            <a:r>
              <a:rPr lang="en-US" sz="2400" b="1">
                <a:solidFill>
                  <a:schemeClr val="bg1"/>
                </a:solidFill>
              </a:rPr>
              <a:t>প্রোগ্রামঃ বি.এ/ বি.এস.এস. ও বি.এসসি. (পাস)  </a:t>
            </a:r>
          </a:p>
          <a:p>
            <a:pPr algn="l"/>
            <a:r>
              <a:rPr lang="en-US" sz="2400" b="1">
                <a:solidFill>
                  <a:schemeClr val="bg1"/>
                </a:solidFill>
              </a:rPr>
              <a:t>কোর্স কোর্ডঃ ১৩৩৪০১</a:t>
            </a:r>
          </a:p>
          <a:p>
            <a:pPr algn="l"/>
            <a:r>
              <a:rPr lang="en-US" sz="2400" b="1">
                <a:solidFill>
                  <a:schemeClr val="bg1"/>
                </a:solidFill>
              </a:rPr>
              <a:t>কোর্সের নামঃ শিল্প মনোবিজ্ঞান</a:t>
            </a:r>
          </a:p>
          <a:p>
            <a:pPr algn="l"/>
            <a:r>
              <a:rPr lang="en-US" sz="2400" b="1">
                <a:solidFill>
                  <a:schemeClr val="bg1"/>
                </a:solidFill>
              </a:rPr>
              <a:t>লেকচার নম্বরঃ০৮</a:t>
            </a:r>
          </a:p>
          <a:p>
            <a:pPr algn="l"/>
            <a:r>
              <a:rPr lang="en-US" sz="2400" b="1">
                <a:solidFill>
                  <a:schemeClr val="bg1"/>
                </a:solidFill>
              </a:rPr>
              <a:t>লেকচারের শিরোনামঃ প্রশিক্ষণের পরিকল্পনা প্রণয়ন  </a:t>
            </a:r>
          </a:p>
          <a:p>
            <a:pPr algn="l"/>
            <a:r>
              <a:rPr lang="en-US" sz="2400" b="1">
                <a:solidFill>
                  <a:schemeClr val="bg1"/>
                </a:solidFill>
              </a:rPr>
              <a:t>    অধ্যায়ঃ ৪র্থ</a:t>
            </a:r>
          </a:p>
        </p:txBody>
      </p:sp>
      <p:sp>
        <p:nvSpPr>
          <p:cNvPr id="13" name="TextBox 12">
            <a:extLst>
              <a:ext uri="{FF2B5EF4-FFF2-40B4-BE49-F238E27FC236}">
                <a16:creationId xmlns:a16="http://schemas.microsoft.com/office/drawing/2014/main" id="{D2A5E349-07E4-C549-8459-CFB9B54809D2}"/>
              </a:ext>
            </a:extLst>
          </p:cNvPr>
          <p:cNvSpPr txBox="1"/>
          <p:nvPr/>
        </p:nvSpPr>
        <p:spPr>
          <a:xfrm rot="10800000" flipV="1">
            <a:off x="6847026" y="4916507"/>
            <a:ext cx="5405439" cy="1938992"/>
          </a:xfrm>
          <a:prstGeom prst="rect">
            <a:avLst/>
          </a:prstGeom>
          <a:noFill/>
        </p:spPr>
        <p:txBody>
          <a:bodyPr wrap="square" rtlCol="0">
            <a:spAutoFit/>
          </a:bodyPr>
          <a:lstStyle/>
          <a:p>
            <a:pPr algn="l"/>
            <a:r>
              <a:rPr lang="en-US" sz="2400" b="1">
                <a:solidFill>
                  <a:schemeClr val="bg1"/>
                </a:solidFill>
              </a:rPr>
              <a:t>শিক্ষকের নামঃ ফারহানা তাসমিন</a:t>
            </a:r>
          </a:p>
          <a:p>
            <a:pPr algn="l"/>
            <a:r>
              <a:rPr lang="en-US" sz="2400" b="1">
                <a:solidFill>
                  <a:schemeClr val="bg1"/>
                </a:solidFill>
              </a:rPr>
              <a:t>পদবিঃ প্রভাষক (মনোবিজ্ঞান)</a:t>
            </a:r>
          </a:p>
          <a:p>
            <a:pPr algn="l"/>
            <a:r>
              <a:rPr lang="en-US" sz="2400" b="1">
                <a:solidFill>
                  <a:schemeClr val="bg1"/>
                </a:solidFill>
              </a:rPr>
              <a:t>কলেজের নামঃ আব্দুল আউয়াল  কলেজ, তেলিহাটি, শ্রীপুর , গাজীপুর। </a:t>
            </a:r>
          </a:p>
          <a:p>
            <a:pPr algn="l"/>
            <a:r>
              <a:rPr lang="en-US" sz="2400" b="1">
                <a:solidFill>
                  <a:schemeClr val="bg1"/>
                </a:solidFill>
              </a:rPr>
              <a:t>Email: mitutasmin81@gmail. com      </a:t>
            </a:r>
          </a:p>
        </p:txBody>
      </p:sp>
    </p:spTree>
    <p:extLst>
      <p:ext uri="{BB962C8B-B14F-4D97-AF65-F5344CB8AC3E}">
        <p14:creationId xmlns:p14="http://schemas.microsoft.com/office/powerpoint/2010/main" val="2424134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Wave 1">
            <a:extLst>
              <a:ext uri="{FF2B5EF4-FFF2-40B4-BE49-F238E27FC236}">
                <a16:creationId xmlns:a16="http://schemas.microsoft.com/office/drawing/2014/main" id="{650BE25B-6700-1440-821F-41EFB5656EE7}"/>
              </a:ext>
            </a:extLst>
          </p:cNvPr>
          <p:cNvSpPr/>
          <p:nvPr/>
        </p:nvSpPr>
        <p:spPr>
          <a:xfrm>
            <a:off x="5238154" y="157162"/>
            <a:ext cx="5495330" cy="2343150"/>
          </a:xfrm>
          <a:prstGeom prst="wav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প্রশিক্ষণের পদ্ধতিসমূহ(Training Methods)    </a:t>
            </a:r>
          </a:p>
        </p:txBody>
      </p:sp>
      <p:sp>
        <p:nvSpPr>
          <p:cNvPr id="3" name="Isosceles Triangle 2">
            <a:extLst>
              <a:ext uri="{FF2B5EF4-FFF2-40B4-BE49-F238E27FC236}">
                <a16:creationId xmlns:a16="http://schemas.microsoft.com/office/drawing/2014/main" id="{3449EF44-A361-CE4E-95AF-8D6AB6857FDE}"/>
              </a:ext>
            </a:extLst>
          </p:cNvPr>
          <p:cNvSpPr/>
          <p:nvPr/>
        </p:nvSpPr>
        <p:spPr>
          <a:xfrm>
            <a:off x="3624603" y="1383505"/>
            <a:ext cx="4206646" cy="281344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তথ্য উপস্থাপন বা শ্রবণ দর্শনমূলক পদ্ধতি   </a:t>
            </a:r>
          </a:p>
        </p:txBody>
      </p:sp>
      <p:sp>
        <p:nvSpPr>
          <p:cNvPr id="4" name="Isosceles Triangle 3">
            <a:extLst>
              <a:ext uri="{FF2B5EF4-FFF2-40B4-BE49-F238E27FC236}">
                <a16:creationId xmlns:a16="http://schemas.microsoft.com/office/drawing/2014/main" id="{F86EB015-EB52-334E-B4A0-74200DB87247}"/>
              </a:ext>
            </a:extLst>
          </p:cNvPr>
          <p:cNvSpPr/>
          <p:nvPr/>
        </p:nvSpPr>
        <p:spPr>
          <a:xfrm>
            <a:off x="6230798" y="2036564"/>
            <a:ext cx="3762149" cy="234315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অনুকরণ বা সাদৃশ্যমূলক পদ্ধতি   </a:t>
            </a:r>
          </a:p>
        </p:txBody>
      </p:sp>
      <p:sp>
        <p:nvSpPr>
          <p:cNvPr id="5" name="Isosceles Triangle 4">
            <a:extLst>
              <a:ext uri="{FF2B5EF4-FFF2-40B4-BE49-F238E27FC236}">
                <a16:creationId xmlns:a16="http://schemas.microsoft.com/office/drawing/2014/main" id="{F5CC7D7B-CB7D-114D-B67D-065866A4FC74}"/>
              </a:ext>
            </a:extLst>
          </p:cNvPr>
          <p:cNvSpPr/>
          <p:nvPr/>
        </p:nvSpPr>
        <p:spPr>
          <a:xfrm>
            <a:off x="8823894" y="1501080"/>
            <a:ext cx="3368106" cy="2856609"/>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কার্যক্ষেত্রে হাতে নাতে প্রশিক্ষণ   </a:t>
            </a:r>
          </a:p>
        </p:txBody>
      </p:sp>
      <p:sp>
        <p:nvSpPr>
          <p:cNvPr id="6" name="Isosceles Triangle 5">
            <a:extLst>
              <a:ext uri="{FF2B5EF4-FFF2-40B4-BE49-F238E27FC236}">
                <a16:creationId xmlns:a16="http://schemas.microsoft.com/office/drawing/2014/main" id="{FB26AB23-B253-B945-B483-A128EE068BC3}"/>
              </a:ext>
            </a:extLst>
          </p:cNvPr>
          <p:cNvSpPr/>
          <p:nvPr/>
        </p:nvSpPr>
        <p:spPr>
          <a:xfrm>
            <a:off x="129011" y="3596876"/>
            <a:ext cx="7550001" cy="2607471"/>
          </a:xfrm>
          <a:prstGeom prst="triangle">
            <a:avLst>
              <a:gd name="adj" fmla="val 5482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(ক)বক্তৃতা পদ্ধতি</a:t>
            </a:r>
          </a:p>
          <a:p>
            <a:pPr algn="ctr"/>
            <a:r>
              <a:rPr lang="en-US" sz="2400" b="1"/>
              <a:t>(খ)নির্দেশনা পদ্ধতি</a:t>
            </a:r>
          </a:p>
          <a:p>
            <a:pPr algn="ctr"/>
            <a:r>
              <a:rPr lang="en-US" sz="2400" b="1"/>
              <a:t>(গ)চলচ্চিত্র ও টেলিভিশন</a:t>
            </a:r>
          </a:p>
          <a:p>
            <a:pPr algn="ctr"/>
            <a:r>
              <a:rPr lang="en-US" sz="2400" b="1"/>
              <a:t>(ঘ)সন্মেলন পদ্ধতি</a:t>
            </a:r>
          </a:p>
          <a:p>
            <a:pPr algn="ctr"/>
            <a:r>
              <a:rPr lang="en-US" sz="2400" b="1"/>
              <a:t>(ঙ)সংবেদনশীলতা প্রশিক্ষণ</a:t>
            </a:r>
          </a:p>
          <a:p>
            <a:pPr algn="ctr"/>
            <a:r>
              <a:rPr lang="en-US" sz="2400" b="1"/>
              <a:t>(চ)অনুক্রমিক শিক্ষণ পদ্ধতি        </a:t>
            </a:r>
          </a:p>
        </p:txBody>
      </p:sp>
      <p:sp>
        <p:nvSpPr>
          <p:cNvPr id="7" name="Isosceles Triangle 6">
            <a:extLst>
              <a:ext uri="{FF2B5EF4-FFF2-40B4-BE49-F238E27FC236}">
                <a16:creationId xmlns:a16="http://schemas.microsoft.com/office/drawing/2014/main" id="{E1097B9D-3F2E-9B4C-8362-1782EC90DF9C}"/>
              </a:ext>
            </a:extLst>
          </p:cNvPr>
          <p:cNvSpPr/>
          <p:nvPr/>
        </p:nvSpPr>
        <p:spPr>
          <a:xfrm>
            <a:off x="5891709" y="4113312"/>
            <a:ext cx="5477217" cy="2487216"/>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(ক)বিষয় পদ্ধতি</a:t>
            </a:r>
          </a:p>
          <a:p>
            <a:pPr algn="ctr"/>
            <a:r>
              <a:rPr lang="en-US" sz="2400" b="1"/>
              <a:t>(খ)ভূমিকা পালন</a:t>
            </a:r>
          </a:p>
          <a:p>
            <a:pPr algn="ctr"/>
            <a:r>
              <a:rPr lang="en-US" sz="2400" b="1"/>
              <a:t>(গ)ব্যবস্থাপনা খেলা</a:t>
            </a:r>
          </a:p>
          <a:p>
            <a:pPr algn="ctr"/>
            <a:endParaRPr lang="en-US" sz="2400" b="1"/>
          </a:p>
        </p:txBody>
      </p:sp>
    </p:spTree>
    <p:extLst>
      <p:ext uri="{BB962C8B-B14F-4D97-AF65-F5344CB8AC3E}">
        <p14:creationId xmlns:p14="http://schemas.microsoft.com/office/powerpoint/2010/main" val="3263645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3"/>
                                        </p:tgtEl>
                                        <p:attrNameLst>
                                          <p:attrName>style.visibility</p:attrName>
                                        </p:attrNameLst>
                                      </p:cBhvr>
                                      <p:to>
                                        <p:strVal val="visible"/>
                                      </p:to>
                                    </p:set>
                                    <p:set>
                                      <p:cBhvr>
                                        <p:cTn id="15" dur="455" fill="hold">
                                          <p:stCondLst>
                                            <p:cond delay="0"/>
                                          </p:stCondLst>
                                        </p:cTn>
                                        <p:tgtEl>
                                          <p:spTgt spid="3"/>
                                        </p:tgtEl>
                                        <p:attrNameLst>
                                          <p:attrName>style.rotation</p:attrName>
                                        </p:attrNameLst>
                                      </p:cBhvr>
                                      <p:to>
                                        <p:strVal val="-45.0"/>
                                      </p:to>
                                    </p:set>
                                    <p:anim calcmode="lin" valueType="num">
                                      <p:cBhvr>
                                        <p:cTn id="16"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set>
                                      <p:cBhvr>
                                        <p:cTn id="24" dur="455" fill="hold">
                                          <p:stCondLst>
                                            <p:cond delay="0"/>
                                          </p:stCondLst>
                                        </p:cTn>
                                        <p:tgtEl>
                                          <p:spTgt spid="4"/>
                                        </p:tgtEl>
                                        <p:attrNameLst>
                                          <p:attrName>style.rotation</p:attrName>
                                        </p:attrNameLst>
                                      </p:cBhvr>
                                      <p:to>
                                        <p:strVal val="-45.0"/>
                                      </p:to>
                                    </p:set>
                                    <p:anim calcmode="lin" valueType="num">
                                      <p:cBhvr>
                                        <p:cTn id="25"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8" presetClass="entr" presetSubtype="0" accel="50000" fill="hold" grpId="0" nodeType="clickEffect">
                                  <p:stCondLst>
                                    <p:cond delay="0"/>
                                  </p:stCondLst>
                                  <p:iterate type="lt">
                                    <p:tmPct val="50000"/>
                                  </p:iterate>
                                  <p:childTnLst>
                                    <p:set>
                                      <p:cBhvr>
                                        <p:cTn id="32" dur="1" fill="hold">
                                          <p:stCondLst>
                                            <p:cond delay="0"/>
                                          </p:stCondLst>
                                        </p:cTn>
                                        <p:tgtEl>
                                          <p:spTgt spid="5"/>
                                        </p:tgtEl>
                                        <p:attrNameLst>
                                          <p:attrName>style.visibility</p:attrName>
                                        </p:attrNameLst>
                                      </p:cBhvr>
                                      <p:to>
                                        <p:strVal val="visible"/>
                                      </p:to>
                                    </p:set>
                                    <p:set>
                                      <p:cBhvr>
                                        <p:cTn id="33" dur="455" fill="hold">
                                          <p:stCondLst>
                                            <p:cond delay="0"/>
                                          </p:stCondLst>
                                        </p:cTn>
                                        <p:tgtEl>
                                          <p:spTgt spid="5"/>
                                        </p:tgtEl>
                                        <p:attrNameLst>
                                          <p:attrName>style.rotation</p:attrName>
                                        </p:attrNameLst>
                                      </p:cBhvr>
                                      <p:to>
                                        <p:strVal val="-45.0"/>
                                      </p:to>
                                    </p:set>
                                    <p:anim calcmode="lin" valueType="num">
                                      <p:cBhvr>
                                        <p:cTn id="34"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8" presetClass="entr" presetSubtype="0" accel="50000" fill="hold" grpId="0" nodeType="clickEffect">
                                  <p:stCondLst>
                                    <p:cond delay="0"/>
                                  </p:stCondLst>
                                  <p:iterate type="lt">
                                    <p:tmPct val="50000"/>
                                  </p:iterate>
                                  <p:childTnLst>
                                    <p:set>
                                      <p:cBhvr>
                                        <p:cTn id="41" dur="1" fill="hold">
                                          <p:stCondLst>
                                            <p:cond delay="0"/>
                                          </p:stCondLst>
                                        </p:cTn>
                                        <p:tgtEl>
                                          <p:spTgt spid="6"/>
                                        </p:tgtEl>
                                        <p:attrNameLst>
                                          <p:attrName>style.visibility</p:attrName>
                                        </p:attrNameLst>
                                      </p:cBhvr>
                                      <p:to>
                                        <p:strVal val="visible"/>
                                      </p:to>
                                    </p:set>
                                    <p:set>
                                      <p:cBhvr>
                                        <p:cTn id="42" dur="455" fill="hold">
                                          <p:stCondLst>
                                            <p:cond delay="0"/>
                                          </p:stCondLst>
                                        </p:cTn>
                                        <p:tgtEl>
                                          <p:spTgt spid="6"/>
                                        </p:tgtEl>
                                        <p:attrNameLst>
                                          <p:attrName>style.rotation</p:attrName>
                                        </p:attrNameLst>
                                      </p:cBhvr>
                                      <p:to>
                                        <p:strVal val="-45.0"/>
                                      </p:to>
                                    </p:set>
                                    <p:anim calcmode="lin" valueType="num">
                                      <p:cBhvr>
                                        <p:cTn id="43"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8" presetClass="entr" presetSubtype="0" accel="50000" fill="hold" grpId="0" nodeType="clickEffect">
                                  <p:stCondLst>
                                    <p:cond delay="0"/>
                                  </p:stCondLst>
                                  <p:iterate type="lt">
                                    <p:tmPct val="50000"/>
                                  </p:iterate>
                                  <p:childTnLst>
                                    <p:set>
                                      <p:cBhvr>
                                        <p:cTn id="50" dur="1" fill="hold">
                                          <p:stCondLst>
                                            <p:cond delay="0"/>
                                          </p:stCondLst>
                                        </p:cTn>
                                        <p:tgtEl>
                                          <p:spTgt spid="7"/>
                                        </p:tgtEl>
                                        <p:attrNameLst>
                                          <p:attrName>style.visibility</p:attrName>
                                        </p:attrNameLst>
                                      </p:cBhvr>
                                      <p:to>
                                        <p:strVal val="visible"/>
                                      </p:to>
                                    </p:set>
                                    <p:set>
                                      <p:cBhvr>
                                        <p:cTn id="51" dur="455" fill="hold">
                                          <p:stCondLst>
                                            <p:cond delay="0"/>
                                          </p:stCondLst>
                                        </p:cTn>
                                        <p:tgtEl>
                                          <p:spTgt spid="7"/>
                                        </p:tgtEl>
                                        <p:attrNameLst>
                                          <p:attrName>style.rotation</p:attrName>
                                        </p:attrNameLst>
                                      </p:cBhvr>
                                      <p:to>
                                        <p:strVal val="-45.0"/>
                                      </p:to>
                                    </p:set>
                                    <p:anim calcmode="lin" valueType="num">
                                      <p:cBhvr>
                                        <p:cTn id="52"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53"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54"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55"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Wave 1">
            <a:extLst>
              <a:ext uri="{FF2B5EF4-FFF2-40B4-BE49-F238E27FC236}">
                <a16:creationId xmlns:a16="http://schemas.microsoft.com/office/drawing/2014/main" id="{065845F1-F582-3B49-BE7F-32F85677033A}"/>
              </a:ext>
            </a:extLst>
          </p:cNvPr>
          <p:cNvSpPr/>
          <p:nvPr/>
        </p:nvSpPr>
        <p:spPr>
          <a:xfrm>
            <a:off x="5541763" y="0"/>
            <a:ext cx="5673924" cy="1771650"/>
          </a:xfrm>
          <a:prstGeom prst="wav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প্রশিক্ষণ কার্যক্রম মূল্যায়ন  </a:t>
            </a:r>
          </a:p>
        </p:txBody>
      </p:sp>
      <p:sp>
        <p:nvSpPr>
          <p:cNvPr id="3" name="Isosceles Triangle 2">
            <a:extLst>
              <a:ext uri="{FF2B5EF4-FFF2-40B4-BE49-F238E27FC236}">
                <a16:creationId xmlns:a16="http://schemas.microsoft.com/office/drawing/2014/main" id="{89249616-B339-6048-8E8B-E4D27A5342F5}"/>
              </a:ext>
            </a:extLst>
          </p:cNvPr>
          <p:cNvSpPr/>
          <p:nvPr/>
        </p:nvSpPr>
        <p:spPr>
          <a:xfrm>
            <a:off x="4256314" y="1260872"/>
            <a:ext cx="4462917" cy="16430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উৎপাদনশীলতা</a:t>
            </a:r>
          </a:p>
        </p:txBody>
      </p:sp>
      <p:sp>
        <p:nvSpPr>
          <p:cNvPr id="4" name="Isosceles Triangle 3">
            <a:extLst>
              <a:ext uri="{FF2B5EF4-FFF2-40B4-BE49-F238E27FC236}">
                <a16:creationId xmlns:a16="http://schemas.microsoft.com/office/drawing/2014/main" id="{BBFD986C-3BAF-8F44-8FD5-EB011CC92195}"/>
              </a:ext>
            </a:extLst>
          </p:cNvPr>
          <p:cNvSpPr/>
          <p:nvPr/>
        </p:nvSpPr>
        <p:spPr>
          <a:xfrm>
            <a:off x="8005905" y="1260872"/>
            <a:ext cx="3923109" cy="16430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নিয়ন্ত্রিত বনাম প্রশিক্ষণপ্রাপ্ত দল  </a:t>
            </a:r>
          </a:p>
        </p:txBody>
      </p:sp>
      <p:sp>
        <p:nvSpPr>
          <p:cNvPr id="5" name="TextBox 4">
            <a:extLst>
              <a:ext uri="{FF2B5EF4-FFF2-40B4-BE49-F238E27FC236}">
                <a16:creationId xmlns:a16="http://schemas.microsoft.com/office/drawing/2014/main" id="{60B1FC7C-45CB-6E45-A865-C5A7AEE25553}"/>
              </a:ext>
            </a:extLst>
          </p:cNvPr>
          <p:cNvSpPr txBox="1"/>
          <p:nvPr/>
        </p:nvSpPr>
        <p:spPr>
          <a:xfrm>
            <a:off x="1399041" y="2903934"/>
            <a:ext cx="10177462" cy="3416320"/>
          </a:xfrm>
          <a:prstGeom prst="rect">
            <a:avLst/>
          </a:prstGeom>
          <a:noFill/>
        </p:spPr>
        <p:txBody>
          <a:bodyPr wrap="square" rtlCol="0">
            <a:spAutoFit/>
          </a:bodyPr>
          <a:lstStyle/>
          <a:p>
            <a:pPr algn="l"/>
            <a:r>
              <a:rPr lang="en-US" sz="2400" b="1">
                <a:solidFill>
                  <a:schemeClr val="bg1"/>
                </a:solidFill>
              </a:rPr>
              <a:t>মার্টিন (১৯৫৭) প্রশিক্ষণ কার্যকারিতা মূল্যায়নের দুটি মানদন্ডের কথা উল্লেখ করেছেন।যথাঃ</a:t>
            </a:r>
          </a:p>
          <a:p>
            <a:pPr algn="l"/>
            <a:r>
              <a:rPr lang="en-US" sz="2400" b="1">
                <a:solidFill>
                  <a:schemeClr val="bg1"/>
                </a:solidFill>
              </a:rPr>
              <a:t>(ক) অভ্যন্তরীণ মানদন্ড</a:t>
            </a:r>
          </a:p>
          <a:p>
            <a:pPr algn="l"/>
            <a:r>
              <a:rPr lang="en-US" sz="2400" b="1">
                <a:solidFill>
                  <a:schemeClr val="bg1"/>
                </a:solidFill>
              </a:rPr>
              <a:t>(খ) বাহ্যিক মানদন্ড</a:t>
            </a:r>
          </a:p>
          <a:p>
            <a:pPr algn="l"/>
            <a:r>
              <a:rPr lang="en-US" sz="2400" b="1">
                <a:solidFill>
                  <a:schemeClr val="bg1"/>
                </a:solidFill>
              </a:rPr>
              <a:t>প্রশিক্ষণ কার্যকারিতার আরো কিছু মানদন্ড হলো-</a:t>
            </a:r>
          </a:p>
          <a:p>
            <a:pPr algn="l"/>
            <a:r>
              <a:rPr lang="en-US" sz="2400" b="1">
                <a:solidFill>
                  <a:schemeClr val="bg1"/>
                </a:solidFill>
              </a:rPr>
              <a:t>(ক)সাধারণ পর্যবেক্ষণ</a:t>
            </a:r>
          </a:p>
          <a:p>
            <a:pPr algn="l"/>
            <a:r>
              <a:rPr lang="en-US" sz="2400" b="1">
                <a:solidFill>
                  <a:schemeClr val="bg1"/>
                </a:solidFill>
              </a:rPr>
              <a:t>(খ)কার্যসম্পাদন পরীক্ষা</a:t>
            </a:r>
          </a:p>
          <a:p>
            <a:pPr algn="l"/>
            <a:r>
              <a:rPr lang="en-US" sz="2400" b="1">
                <a:solidFill>
                  <a:schemeClr val="bg1"/>
                </a:solidFill>
              </a:rPr>
              <a:t>(গ)প্রশিক্ষণ কোর্সের উপর লিখিত ও মৌখিক পরীক্ষা গ্রহণ করা। </a:t>
            </a:r>
          </a:p>
          <a:p>
            <a:pPr algn="l"/>
            <a:r>
              <a:rPr lang="en-US" sz="2400" b="1">
                <a:solidFill>
                  <a:schemeClr val="bg1"/>
                </a:solidFill>
              </a:rPr>
              <a:t>(ঘ)প্রশিক্ষণ কর্মসূচিতে নেতৃত্বদানকারী যোগ্যতা পরীক্ষা করা।                   </a:t>
            </a:r>
          </a:p>
        </p:txBody>
      </p:sp>
    </p:spTree>
    <p:extLst>
      <p:ext uri="{BB962C8B-B14F-4D97-AF65-F5344CB8AC3E}">
        <p14:creationId xmlns:p14="http://schemas.microsoft.com/office/powerpoint/2010/main" val="3671216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5"/>
                                        </p:tgtEl>
                                        <p:attrNameLst>
                                          <p:attrName>ppt_y</p:attrName>
                                        </p:attrNameLst>
                                      </p:cBhvr>
                                      <p:tavLst>
                                        <p:tav tm="0">
                                          <p:val>
                                            <p:strVal val="#ppt_y"/>
                                          </p:val>
                                        </p:tav>
                                        <p:tav tm="100000">
                                          <p:val>
                                            <p:strVal val="#ppt_y"/>
                                          </p:val>
                                        </p:tav>
                                      </p:tavLst>
                                    </p:anim>
                                    <p:anim calcmode="lin" valueType="num">
                                      <p:cBhvr>
                                        <p:cTn id="3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Wave 2">
            <a:extLst>
              <a:ext uri="{FF2B5EF4-FFF2-40B4-BE49-F238E27FC236}">
                <a16:creationId xmlns:a16="http://schemas.microsoft.com/office/drawing/2014/main" id="{3F67BDE1-171C-734B-A1C0-2F5371126E33}"/>
              </a:ext>
            </a:extLst>
          </p:cNvPr>
          <p:cNvSpPr/>
          <p:nvPr/>
        </p:nvSpPr>
        <p:spPr>
          <a:xfrm>
            <a:off x="660798" y="-1"/>
            <a:ext cx="10644186" cy="2661047"/>
          </a:xfrm>
          <a:prstGeom prst="wav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সীমাবদ্ধতা </a:t>
            </a:r>
          </a:p>
        </p:txBody>
      </p:sp>
      <p:pic>
        <p:nvPicPr>
          <p:cNvPr id="5" name="Picture 5">
            <a:extLst>
              <a:ext uri="{FF2B5EF4-FFF2-40B4-BE49-F238E27FC236}">
                <a16:creationId xmlns:a16="http://schemas.microsoft.com/office/drawing/2014/main" id="{0BC8D71A-4225-BA49-AFC4-E454A19B8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8585"/>
            <a:ext cx="7483078" cy="4905375"/>
          </a:xfrm>
          <a:prstGeom prst="rect">
            <a:avLst/>
          </a:prstGeom>
        </p:spPr>
      </p:pic>
      <p:pic>
        <p:nvPicPr>
          <p:cNvPr id="6" name="Picture 6">
            <a:extLst>
              <a:ext uri="{FF2B5EF4-FFF2-40B4-BE49-F238E27FC236}">
                <a16:creationId xmlns:a16="http://schemas.microsoft.com/office/drawing/2014/main" id="{55045467-BF5E-9740-A938-B839B96A2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875" y="1987154"/>
            <a:ext cx="5217318" cy="4870846"/>
          </a:xfrm>
          <a:prstGeom prst="rect">
            <a:avLst/>
          </a:prstGeom>
        </p:spPr>
      </p:pic>
      <p:sp>
        <p:nvSpPr>
          <p:cNvPr id="7" name="TextBox 6">
            <a:extLst>
              <a:ext uri="{FF2B5EF4-FFF2-40B4-BE49-F238E27FC236}">
                <a16:creationId xmlns:a16="http://schemas.microsoft.com/office/drawing/2014/main" id="{A9A24A61-499A-7645-B0DA-D576E3A354A8}"/>
              </a:ext>
            </a:extLst>
          </p:cNvPr>
          <p:cNvSpPr txBox="1"/>
          <p:nvPr/>
        </p:nvSpPr>
        <p:spPr>
          <a:xfrm>
            <a:off x="1821955" y="2008585"/>
            <a:ext cx="5352454" cy="3539430"/>
          </a:xfrm>
          <a:prstGeom prst="rect">
            <a:avLst/>
          </a:prstGeom>
          <a:noFill/>
        </p:spPr>
        <p:txBody>
          <a:bodyPr wrap="square" rtlCol="0">
            <a:spAutoFit/>
          </a:bodyPr>
          <a:lstStyle/>
          <a:p>
            <a:pPr algn="l"/>
            <a:r>
              <a:rPr lang="en-US" sz="2800" b="1">
                <a:solidFill>
                  <a:srgbClr val="C00000"/>
                </a:solidFill>
              </a:rPr>
              <a:t># কর্মীদের বিভিন্ন যন্ত্রপাতি ও বিষয়াদির উপর প্রশিক্ষণ দেওয়ার ফলে তারা ভালো কাজ করতে পারে। কিন্তু প্রতিষ্ঠানের     যন্ত্রপাতি উন্নত না  হলে  উৎপাদনের পরিমাণ বিঘ্নিত হতে পারে।এই উৎপাদনের উপর নির্ভর করে প্রশিক্ষণ ফলপ্রসু হয়নি তা বলা যাবে না।     </a:t>
            </a:r>
          </a:p>
        </p:txBody>
      </p:sp>
      <p:sp>
        <p:nvSpPr>
          <p:cNvPr id="9" name="TextBox 8">
            <a:extLst>
              <a:ext uri="{FF2B5EF4-FFF2-40B4-BE49-F238E27FC236}">
                <a16:creationId xmlns:a16="http://schemas.microsoft.com/office/drawing/2014/main" id="{997CACF3-B85F-284E-A3CE-476698A82084}"/>
              </a:ext>
            </a:extLst>
          </p:cNvPr>
          <p:cNvSpPr txBox="1"/>
          <p:nvPr/>
        </p:nvSpPr>
        <p:spPr>
          <a:xfrm>
            <a:off x="6936879" y="1952625"/>
            <a:ext cx="4736307" cy="2308324"/>
          </a:xfrm>
          <a:prstGeom prst="rect">
            <a:avLst/>
          </a:prstGeom>
          <a:noFill/>
        </p:spPr>
        <p:txBody>
          <a:bodyPr wrap="square" rtlCol="0">
            <a:spAutoFit/>
          </a:bodyPr>
          <a:lstStyle/>
          <a:p>
            <a:pPr algn="l"/>
            <a:r>
              <a:rPr lang="en-US" sz="3600" b="1">
                <a:solidFill>
                  <a:srgbClr val="C00000"/>
                </a:solidFill>
              </a:rPr>
              <a:t>#যদি উপযুক্ত পরিবেশ না থাকে তবে প্রশিক্ষণ ব্যয়কে অপচয় বলা যাবে না।     </a:t>
            </a:r>
          </a:p>
        </p:txBody>
      </p:sp>
    </p:spTree>
    <p:extLst>
      <p:ext uri="{BB962C8B-B14F-4D97-AF65-F5344CB8AC3E}">
        <p14:creationId xmlns:p14="http://schemas.microsoft.com/office/powerpoint/2010/main" val="3667993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96FBB-F907-3944-98EB-EB927F252EBB}"/>
              </a:ext>
            </a:extLst>
          </p:cNvPr>
          <p:cNvSpPr>
            <a:spLocks noGrp="1"/>
          </p:cNvSpPr>
          <p:nvPr>
            <p:ph type="title"/>
          </p:nvPr>
        </p:nvSpPr>
        <p:spPr>
          <a:xfrm>
            <a:off x="1535906" y="1133080"/>
            <a:ext cx="13675519" cy="1295796"/>
          </a:xfrm>
        </p:spPr>
        <p:txBody>
          <a:bodyPr>
            <a:normAutofit/>
          </a:bodyPr>
          <a:lstStyle/>
          <a:p>
            <a:r>
              <a:rPr lang="en-US" sz="6000" b="1"/>
              <a:t>সহায়ক গ্রন্থাবলি </a:t>
            </a:r>
          </a:p>
        </p:txBody>
      </p:sp>
      <p:sp>
        <p:nvSpPr>
          <p:cNvPr id="3" name="Content Placeholder 2">
            <a:extLst>
              <a:ext uri="{FF2B5EF4-FFF2-40B4-BE49-F238E27FC236}">
                <a16:creationId xmlns:a16="http://schemas.microsoft.com/office/drawing/2014/main" id="{7367209A-7E85-0347-9082-0DF4F88024D5}"/>
              </a:ext>
            </a:extLst>
          </p:cNvPr>
          <p:cNvSpPr>
            <a:spLocks noGrp="1"/>
          </p:cNvSpPr>
          <p:nvPr>
            <p:ph idx="1"/>
          </p:nvPr>
        </p:nvSpPr>
        <p:spPr>
          <a:xfrm>
            <a:off x="1373981" y="3218656"/>
            <a:ext cx="10515600" cy="4351338"/>
          </a:xfrm>
        </p:spPr>
        <p:txBody>
          <a:bodyPr>
            <a:normAutofit/>
          </a:bodyPr>
          <a:lstStyle/>
          <a:p>
            <a:r>
              <a:rPr lang="en-US" sz="2800" b="1"/>
              <a:t>মোঃ আমিনুল হক,স্নাতক মনোবিজ্ঞান (২), হাসান বুক হাউস, ঢাকা। </a:t>
            </a:r>
          </a:p>
          <a:p>
            <a:r>
              <a:rPr lang="en-US" sz="2800" b="1"/>
              <a:t> আব্দুল খালেক,(২০০৫) শিল্প মনোবিজ্ঞান , (৪র্থ সংস্করণ), হাসান বুক হাউস, ঢাকা ।  </a:t>
            </a:r>
          </a:p>
          <a:p>
            <a:r>
              <a:rPr lang="en-US" sz="2800" b="1"/>
              <a:t>আবু বক্কর ছিদ্দিক ,  স্নাতক ও স্নাতকোত্তর মনোবিজ্ঞান,সাহিত্যকোষ,ঢাকা।</a:t>
            </a:r>
          </a:p>
          <a:p>
            <a:r>
              <a:rPr lang="en-US" sz="2800" b="1"/>
              <a:t> রওশন জাহান,(১৯৯০) শিল্পে মনোবিজ্ঞানঃ কর্মবিজ্ঞান; ঢাকা বিশ্ববিদ্যালয় ।        </a:t>
            </a:r>
          </a:p>
        </p:txBody>
      </p:sp>
    </p:spTree>
    <p:extLst>
      <p:ext uri="{BB962C8B-B14F-4D97-AF65-F5344CB8AC3E}">
        <p14:creationId xmlns:p14="http://schemas.microsoft.com/office/powerpoint/2010/main" val="425000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set>
                                      <p:cBhvr>
                                        <p:cTn id="16" dur="455" fill="hold">
                                          <p:stCondLst>
                                            <p:cond delay="0"/>
                                          </p:stCondLst>
                                        </p:cTn>
                                        <p:tgtEl>
                                          <p:spTgt spid="3">
                                            <p:txEl>
                                              <p:pRg st="0" end="0"/>
                                            </p:txEl>
                                          </p:spTgt>
                                        </p:tgtEl>
                                        <p:attrNameLst>
                                          <p:attrName>style.rotation</p:attrName>
                                        </p:attrNameLst>
                                      </p:cBhvr>
                                      <p:to>
                                        <p:strVal val="-45.0"/>
                                      </p:to>
                                    </p:set>
                                    <p:anim calcmode="lin" valueType="num">
                                      <p:cBhvr>
                                        <p:cTn id="17"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1" end="1"/>
                                            </p:txEl>
                                          </p:spTgt>
                                        </p:tgtEl>
                                        <p:attrNameLst>
                                          <p:attrName>style.visibility</p:attrName>
                                        </p:attrNameLst>
                                      </p:cBhvr>
                                      <p:to>
                                        <p:strVal val="visible"/>
                                      </p:to>
                                    </p:set>
                                    <p:set>
                                      <p:cBhvr>
                                        <p:cTn id="25" dur="455" fill="hold">
                                          <p:stCondLst>
                                            <p:cond delay="0"/>
                                          </p:stCondLst>
                                        </p:cTn>
                                        <p:tgtEl>
                                          <p:spTgt spid="3">
                                            <p:txEl>
                                              <p:pRg st="1" end="1"/>
                                            </p:txEl>
                                          </p:spTgt>
                                        </p:tgtEl>
                                        <p:attrNameLst>
                                          <p:attrName>style.rotation</p:attrName>
                                        </p:attrNameLst>
                                      </p:cBhvr>
                                      <p:to>
                                        <p:strVal val="-45.0"/>
                                      </p:to>
                                    </p:set>
                                    <p:anim calcmode="lin" valueType="num">
                                      <p:cBhvr>
                                        <p:cTn id="26"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3">
                                            <p:txEl>
                                              <p:pRg st="2" end="2"/>
                                            </p:txEl>
                                          </p:spTgt>
                                        </p:tgtEl>
                                        <p:attrNameLst>
                                          <p:attrName>style.visibility</p:attrName>
                                        </p:attrNameLst>
                                      </p:cBhvr>
                                      <p:to>
                                        <p:strVal val="visible"/>
                                      </p:to>
                                    </p:set>
                                    <p:set>
                                      <p:cBhvr>
                                        <p:cTn id="34" dur="455" fill="hold">
                                          <p:stCondLst>
                                            <p:cond delay="0"/>
                                          </p:stCondLst>
                                        </p:cTn>
                                        <p:tgtEl>
                                          <p:spTgt spid="3">
                                            <p:txEl>
                                              <p:pRg st="2" end="2"/>
                                            </p:txEl>
                                          </p:spTgt>
                                        </p:tgtEl>
                                        <p:attrNameLst>
                                          <p:attrName>style.rotation</p:attrName>
                                        </p:attrNameLst>
                                      </p:cBhvr>
                                      <p:to>
                                        <p:strVal val="-45.0"/>
                                      </p:to>
                                    </p:set>
                                    <p:anim calcmode="lin" valueType="num">
                                      <p:cBhvr>
                                        <p:cTn id="35"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3">
                                            <p:txEl>
                                              <p:pRg st="3" end="3"/>
                                            </p:txEl>
                                          </p:spTgt>
                                        </p:tgtEl>
                                        <p:attrNameLst>
                                          <p:attrName>style.visibility</p:attrName>
                                        </p:attrNameLst>
                                      </p:cBhvr>
                                      <p:to>
                                        <p:strVal val="visible"/>
                                      </p:to>
                                    </p:set>
                                    <p:set>
                                      <p:cBhvr>
                                        <p:cTn id="43" dur="455" fill="hold">
                                          <p:stCondLst>
                                            <p:cond delay="0"/>
                                          </p:stCondLst>
                                        </p:cTn>
                                        <p:tgtEl>
                                          <p:spTgt spid="3">
                                            <p:txEl>
                                              <p:pRg st="3" end="3"/>
                                            </p:txEl>
                                          </p:spTgt>
                                        </p:tgtEl>
                                        <p:attrNameLst>
                                          <p:attrName>style.rotation</p:attrName>
                                        </p:attrNameLst>
                                      </p:cBhvr>
                                      <p:to>
                                        <p:strVal val="-45.0"/>
                                      </p:to>
                                    </p:set>
                                    <p:anim calcmode="lin" valueType="num">
                                      <p:cBhvr>
                                        <p:cTn id="44"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1" nodeType="clickEffect">
                                  <p:stCondLst>
                                    <p:cond delay="0"/>
                                  </p:stCondLst>
                                  <p:iterate type="lt">
                                    <p:tmPct val="10000"/>
                                  </p:iterate>
                                  <p:childTnLst>
                                    <p:set>
                                      <p:cBhvr>
                                        <p:cTn id="51" dur="1" fill="hold">
                                          <p:stCondLst>
                                            <p:cond delay="0"/>
                                          </p:stCondLst>
                                        </p:cTn>
                                        <p:tgtEl>
                                          <p:spTgt spid="3">
                                            <p:txEl>
                                              <p:pRg st="0" end="0"/>
                                            </p:txEl>
                                          </p:spTgt>
                                        </p:tgtEl>
                                        <p:attrNameLst>
                                          <p:attrName>style.visibility</p:attrName>
                                        </p:attrNameLst>
                                      </p:cBhvr>
                                      <p:to>
                                        <p:strVal val="visible"/>
                                      </p:to>
                                    </p:set>
                                    <p:anim calcmode="lin" valueType="num">
                                      <p:cBhvr>
                                        <p:cTn id="5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1" nodeType="clickEffect">
                                  <p:stCondLst>
                                    <p:cond delay="0"/>
                                  </p:stCondLst>
                                  <p:iterate type="lt">
                                    <p:tmPct val="10000"/>
                                  </p:iterate>
                                  <p:childTnLst>
                                    <p:set>
                                      <p:cBhvr>
                                        <p:cTn id="60" dur="1" fill="hold">
                                          <p:stCondLst>
                                            <p:cond delay="0"/>
                                          </p:stCondLst>
                                        </p:cTn>
                                        <p:tgtEl>
                                          <p:spTgt spid="3">
                                            <p:txEl>
                                              <p:pRg st="1" end="1"/>
                                            </p:txEl>
                                          </p:spTgt>
                                        </p:tgtEl>
                                        <p:attrNameLst>
                                          <p:attrName>style.visibility</p:attrName>
                                        </p:attrNameLst>
                                      </p:cBhvr>
                                      <p:to>
                                        <p:strVal val="visible"/>
                                      </p:to>
                                    </p:set>
                                    <p:anim calcmode="lin" valueType="num">
                                      <p:cBhvr>
                                        <p:cTn id="6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6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1" nodeType="clickEffect">
                                  <p:stCondLst>
                                    <p:cond delay="0"/>
                                  </p:stCondLst>
                                  <p:iterate type="lt">
                                    <p:tmPct val="10000"/>
                                  </p:iterate>
                                  <p:childTnLst>
                                    <p:set>
                                      <p:cBhvr>
                                        <p:cTn id="69" dur="1" fill="hold">
                                          <p:stCondLst>
                                            <p:cond delay="0"/>
                                          </p:stCondLst>
                                        </p:cTn>
                                        <p:tgtEl>
                                          <p:spTgt spid="3">
                                            <p:txEl>
                                              <p:pRg st="2" end="2"/>
                                            </p:txEl>
                                          </p:spTgt>
                                        </p:tgtEl>
                                        <p:attrNameLst>
                                          <p:attrName>style.visibility</p:attrName>
                                        </p:attrNameLst>
                                      </p:cBhvr>
                                      <p:to>
                                        <p:strVal val="visible"/>
                                      </p:to>
                                    </p:set>
                                    <p:anim calcmode="lin" valueType="num">
                                      <p:cBhvr>
                                        <p:cTn id="70"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72"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1" nodeType="clickEffect">
                                  <p:stCondLst>
                                    <p:cond delay="0"/>
                                  </p:stCondLst>
                                  <p:iterate type="lt">
                                    <p:tmPct val="10000"/>
                                  </p:iterate>
                                  <p:childTnLst>
                                    <p:set>
                                      <p:cBhvr>
                                        <p:cTn id="78" dur="1" fill="hold">
                                          <p:stCondLst>
                                            <p:cond delay="0"/>
                                          </p:stCondLst>
                                        </p:cTn>
                                        <p:tgtEl>
                                          <p:spTgt spid="3">
                                            <p:txEl>
                                              <p:pRg st="3" end="3"/>
                                            </p:txEl>
                                          </p:spTgt>
                                        </p:tgtEl>
                                        <p:attrNameLst>
                                          <p:attrName>style.visibility</p:attrName>
                                        </p:attrNameLst>
                                      </p:cBhvr>
                                      <p:to>
                                        <p:strVal val="visible"/>
                                      </p:to>
                                    </p:set>
                                    <p:anim calcmode="lin" valueType="num">
                                      <p:cBhvr>
                                        <p:cTn id="7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8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9753-5FBB-E041-9559-10260DC1278F}"/>
              </a:ext>
            </a:extLst>
          </p:cNvPr>
          <p:cNvSpPr>
            <a:spLocks noGrp="1"/>
          </p:cNvSpPr>
          <p:nvPr>
            <p:ph type="title"/>
          </p:nvPr>
        </p:nvSpPr>
        <p:spPr>
          <a:xfrm>
            <a:off x="1768078" y="365125"/>
            <a:ext cx="9585722" cy="2317750"/>
          </a:xfrm>
        </p:spPr>
        <p:txBody>
          <a:bodyPr/>
          <a:lstStyle/>
          <a:p>
            <a:r>
              <a:rPr lang="en-US" b="1"/>
              <a:t>বাড়ির কাজঃ  </a:t>
            </a:r>
          </a:p>
        </p:txBody>
      </p:sp>
      <p:sp>
        <p:nvSpPr>
          <p:cNvPr id="3" name="Content Placeholder 2">
            <a:extLst>
              <a:ext uri="{FF2B5EF4-FFF2-40B4-BE49-F238E27FC236}">
                <a16:creationId xmlns:a16="http://schemas.microsoft.com/office/drawing/2014/main" id="{B33DED24-6F60-7B45-87C8-C84421D74CD8}"/>
              </a:ext>
            </a:extLst>
          </p:cNvPr>
          <p:cNvSpPr>
            <a:spLocks noGrp="1"/>
          </p:cNvSpPr>
          <p:nvPr>
            <p:ph idx="1"/>
          </p:nvPr>
        </p:nvSpPr>
        <p:spPr>
          <a:xfrm>
            <a:off x="1534716" y="2682875"/>
            <a:ext cx="11056144" cy="4667250"/>
          </a:xfrm>
        </p:spPr>
        <p:txBody>
          <a:bodyPr>
            <a:normAutofit/>
          </a:bodyPr>
          <a:lstStyle/>
          <a:p>
            <a:r>
              <a:rPr lang="en-US" sz="4400" b="1">
                <a:solidFill>
                  <a:schemeClr val="bg1"/>
                </a:solidFill>
              </a:rPr>
              <a:t>প্রশিক্ষণের প্রয়োজনীয়তা নির্ধারণের পদ্ধতিসমূহ  বর্ণনা কর।  </a:t>
            </a:r>
          </a:p>
          <a:p>
            <a:r>
              <a:rPr lang="en-US" sz="4400" b="1">
                <a:solidFill>
                  <a:schemeClr val="bg1"/>
                </a:solidFill>
              </a:rPr>
              <a:t>প্রশিক্ষণের পদ্ধতিসমূহ বর্ণনা কর ।  </a:t>
            </a:r>
          </a:p>
          <a:p>
            <a:r>
              <a:rPr lang="en-US" sz="4400" b="1">
                <a:solidFill>
                  <a:schemeClr val="bg1"/>
                </a:solidFill>
              </a:rPr>
              <a:t>কীভাবে প্রশিক্ষণ-কার্যক্রম মূল্যায়ন করা যায় তা বর্ণনা কর ।       </a:t>
            </a:r>
          </a:p>
        </p:txBody>
      </p:sp>
    </p:spTree>
    <p:extLst>
      <p:ext uri="{BB962C8B-B14F-4D97-AF65-F5344CB8AC3E}">
        <p14:creationId xmlns:p14="http://schemas.microsoft.com/office/powerpoint/2010/main" val="327187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F6DED4A3-E573-0641-9BA7-39F866B29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17" y="2357437"/>
            <a:ext cx="11958983" cy="4304109"/>
          </a:xfrm>
          <a:prstGeom prst="rect">
            <a:avLst/>
          </a:prstGeom>
        </p:spPr>
      </p:pic>
      <p:sp>
        <p:nvSpPr>
          <p:cNvPr id="5" name="TextBox 4">
            <a:extLst>
              <a:ext uri="{FF2B5EF4-FFF2-40B4-BE49-F238E27FC236}">
                <a16:creationId xmlns:a16="http://schemas.microsoft.com/office/drawing/2014/main" id="{C3BF3A23-A300-ED44-944C-0B73DC5E6A9B}"/>
              </a:ext>
            </a:extLst>
          </p:cNvPr>
          <p:cNvSpPr txBox="1"/>
          <p:nvPr/>
        </p:nvSpPr>
        <p:spPr>
          <a:xfrm>
            <a:off x="500064" y="982267"/>
            <a:ext cx="10769202" cy="1015663"/>
          </a:xfrm>
          <a:prstGeom prst="rect">
            <a:avLst/>
          </a:prstGeom>
          <a:noFill/>
        </p:spPr>
        <p:txBody>
          <a:bodyPr wrap="square" rtlCol="0">
            <a:spAutoFit/>
          </a:bodyPr>
          <a:lstStyle/>
          <a:p>
            <a:pPr algn="l"/>
            <a:r>
              <a:rPr lang="en-US" sz="6000" b="1">
                <a:solidFill>
                  <a:srgbClr val="C00000"/>
                </a:solidFill>
              </a:rPr>
              <a:t>সবাইকে অসংখ্য ধন্যবাদ   </a:t>
            </a:r>
          </a:p>
        </p:txBody>
      </p:sp>
    </p:spTree>
    <p:extLst>
      <p:ext uri="{BB962C8B-B14F-4D97-AF65-F5344CB8AC3E}">
        <p14:creationId xmlns:p14="http://schemas.microsoft.com/office/powerpoint/2010/main" val="75544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style.rotation</p:attrName>
                                        </p:attrNameLst>
                                      </p:cBhvr>
                                      <p:tavLst>
                                        <p:tav tm="0">
                                          <p:val>
                                            <p:fltVal val="720"/>
                                          </p:val>
                                        </p:tav>
                                        <p:tav tm="100000">
                                          <p:val>
                                            <p:fltVal val="0"/>
                                          </p:val>
                                        </p:tav>
                                      </p:tavLst>
                                    </p:anim>
                                    <p:anim calcmode="lin" valueType="num">
                                      <p:cBhvr>
                                        <p:cTn id="22" dur="2000" fill="hold"/>
                                        <p:tgtEl>
                                          <p:spTgt spid="5"/>
                                        </p:tgtEl>
                                        <p:attrNameLst>
                                          <p:attrName>ppt_h</p:attrName>
                                        </p:attrNameLst>
                                      </p:cBhvr>
                                      <p:tavLst>
                                        <p:tav tm="0">
                                          <p:val>
                                            <p:fltVal val="0"/>
                                          </p:val>
                                        </p:tav>
                                        <p:tav tm="100000">
                                          <p:val>
                                            <p:strVal val="#ppt_h"/>
                                          </p:val>
                                        </p:tav>
                                      </p:tavLst>
                                    </p:anim>
                                    <p:anim calcmode="lin" valueType="num">
                                      <p:cBhvr>
                                        <p:cTn id="23"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2321-6117-5740-A251-DC5764957453}"/>
              </a:ext>
            </a:extLst>
          </p:cNvPr>
          <p:cNvSpPr>
            <a:spLocks noGrp="1"/>
          </p:cNvSpPr>
          <p:nvPr>
            <p:ph type="title"/>
          </p:nvPr>
        </p:nvSpPr>
        <p:spPr>
          <a:xfrm>
            <a:off x="3947233" y="392906"/>
            <a:ext cx="9371462" cy="1370410"/>
          </a:xfrm>
        </p:spPr>
        <p:txBody>
          <a:bodyPr>
            <a:noAutofit/>
          </a:bodyPr>
          <a:lstStyle/>
          <a:p>
            <a:r>
              <a:rPr lang="en-US" sz="2400" b="1">
                <a:solidFill>
                  <a:schemeClr val="bg1"/>
                </a:solidFill>
              </a:rPr>
              <a:t>জাতীয় বিশ্ববিদ্যালয়ের অন-লাইন ক্লাসে সবাইকে স্বাগতম</a:t>
            </a:r>
            <a:br>
              <a:rPr lang="en-US" sz="2400" b="1">
                <a:solidFill>
                  <a:schemeClr val="bg1"/>
                </a:solidFill>
              </a:rPr>
            </a:br>
            <a:r>
              <a:rPr lang="en-US" sz="2400" b="1">
                <a:solidFill>
                  <a:schemeClr val="bg1"/>
                </a:solidFill>
              </a:rPr>
              <a:t>করোনাকালীন শিক্ষা-কার্যক্রম চলমান রাখার স্বার্থে  জাতীয় বিশ্ববিদ্যালয়ের উদ্যোগে অন-লাইন ক্লাসে সংযুক্ত হতে পেরে আমি আনন্দিত। </a:t>
            </a:r>
            <a:br>
              <a:rPr lang="en-US" sz="2400" b="1">
                <a:solidFill>
                  <a:schemeClr val="bg1"/>
                </a:solidFill>
              </a:rPr>
            </a:br>
            <a:r>
              <a:rPr lang="en-US" sz="2400" b="1">
                <a:solidFill>
                  <a:schemeClr val="bg1"/>
                </a:solidFill>
              </a:rPr>
              <a:t>সবাইকে স্বাস্থ্যবিধি মেনে চলার আহ্বান জানাচ্ছি।  </a:t>
            </a:r>
            <a:br>
              <a:rPr lang="en-US" sz="2400" b="1">
                <a:solidFill>
                  <a:schemeClr val="bg1"/>
                </a:solidFill>
              </a:rPr>
            </a:br>
            <a:r>
              <a:rPr lang="en-US" sz="2400" b="1">
                <a:solidFill>
                  <a:schemeClr val="bg1"/>
                </a:solidFill>
              </a:rPr>
              <a:t>   </a:t>
            </a:r>
          </a:p>
        </p:txBody>
      </p:sp>
      <p:pic>
        <p:nvPicPr>
          <p:cNvPr id="10" name="Picture 10">
            <a:extLst>
              <a:ext uri="{FF2B5EF4-FFF2-40B4-BE49-F238E27FC236}">
                <a16:creationId xmlns:a16="http://schemas.microsoft.com/office/drawing/2014/main" id="{5991869D-BC6F-FD40-BBB9-85D783DBEE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017" y="2160984"/>
            <a:ext cx="4983163" cy="4697016"/>
          </a:xfrm>
        </p:spPr>
      </p:pic>
      <p:sp>
        <p:nvSpPr>
          <p:cNvPr id="11" name="TextBox 10">
            <a:extLst>
              <a:ext uri="{FF2B5EF4-FFF2-40B4-BE49-F238E27FC236}">
                <a16:creationId xmlns:a16="http://schemas.microsoft.com/office/drawing/2014/main" id="{F910C44B-20FD-5A4D-BD5A-6155D32C339D}"/>
              </a:ext>
            </a:extLst>
          </p:cNvPr>
          <p:cNvSpPr txBox="1"/>
          <p:nvPr/>
        </p:nvSpPr>
        <p:spPr>
          <a:xfrm>
            <a:off x="5216180" y="1678365"/>
            <a:ext cx="5560840" cy="3416320"/>
          </a:xfrm>
          <a:prstGeom prst="rect">
            <a:avLst/>
          </a:prstGeom>
          <a:noFill/>
        </p:spPr>
        <p:txBody>
          <a:bodyPr wrap="square" rtlCol="0">
            <a:spAutoFit/>
          </a:bodyPr>
          <a:lstStyle/>
          <a:p>
            <a:pPr algn="l"/>
            <a:r>
              <a:rPr lang="en-US" sz="2400" b="1">
                <a:solidFill>
                  <a:schemeClr val="bg1"/>
                </a:solidFill>
              </a:rPr>
              <a:t>বিষয়ঃ শিল্প মনোবিজ্ঞান</a:t>
            </a:r>
          </a:p>
          <a:p>
            <a:pPr algn="l"/>
            <a:r>
              <a:rPr lang="en-US" sz="2400" b="1">
                <a:solidFill>
                  <a:schemeClr val="bg1"/>
                </a:solidFill>
              </a:rPr>
              <a:t>প্রোগ্রামঃ বি.এ/ বি.এস.এস. ও বি.এসসি. (পাস)  </a:t>
            </a:r>
          </a:p>
          <a:p>
            <a:pPr algn="l"/>
            <a:r>
              <a:rPr lang="en-US" sz="2400" b="1">
                <a:solidFill>
                  <a:schemeClr val="bg1"/>
                </a:solidFill>
              </a:rPr>
              <a:t>কোর্স কোর্ডঃ ১৩৩৪০১</a:t>
            </a:r>
          </a:p>
          <a:p>
            <a:pPr algn="l"/>
            <a:r>
              <a:rPr lang="en-US" sz="2400" b="1">
                <a:solidFill>
                  <a:schemeClr val="bg1"/>
                </a:solidFill>
              </a:rPr>
              <a:t>কোর্সের নামঃ শিল্প মনোবিজ্ঞান</a:t>
            </a:r>
          </a:p>
          <a:p>
            <a:pPr algn="l"/>
            <a:r>
              <a:rPr lang="en-US" sz="2400" b="1">
                <a:solidFill>
                  <a:schemeClr val="bg1"/>
                </a:solidFill>
              </a:rPr>
              <a:t>লেকচার নম্বরঃ০৮</a:t>
            </a:r>
          </a:p>
          <a:p>
            <a:pPr algn="l"/>
            <a:r>
              <a:rPr lang="en-US" sz="2400" b="1">
                <a:solidFill>
                  <a:schemeClr val="bg1"/>
                </a:solidFill>
              </a:rPr>
              <a:t>লেকচারের শিরোনামঃ প্রশিক্ষণের পরিকল্পনা প্রণয়ন </a:t>
            </a:r>
          </a:p>
          <a:p>
            <a:pPr algn="l"/>
            <a:r>
              <a:rPr lang="en-US" sz="2400" b="1">
                <a:solidFill>
                  <a:schemeClr val="bg1"/>
                </a:solidFill>
              </a:rPr>
              <a:t>    অধ্যায়ঃ ৪র্থ</a:t>
            </a:r>
          </a:p>
        </p:txBody>
      </p:sp>
      <p:sp>
        <p:nvSpPr>
          <p:cNvPr id="13" name="TextBox 12">
            <a:extLst>
              <a:ext uri="{FF2B5EF4-FFF2-40B4-BE49-F238E27FC236}">
                <a16:creationId xmlns:a16="http://schemas.microsoft.com/office/drawing/2014/main" id="{D2A5E349-07E4-C549-8459-CFB9B54809D2}"/>
              </a:ext>
            </a:extLst>
          </p:cNvPr>
          <p:cNvSpPr txBox="1"/>
          <p:nvPr/>
        </p:nvSpPr>
        <p:spPr>
          <a:xfrm rot="10800000" flipV="1">
            <a:off x="6847026" y="4916507"/>
            <a:ext cx="5405439" cy="1938992"/>
          </a:xfrm>
          <a:prstGeom prst="rect">
            <a:avLst/>
          </a:prstGeom>
          <a:noFill/>
        </p:spPr>
        <p:txBody>
          <a:bodyPr wrap="square" rtlCol="0">
            <a:spAutoFit/>
          </a:bodyPr>
          <a:lstStyle/>
          <a:p>
            <a:pPr algn="l"/>
            <a:r>
              <a:rPr lang="en-US" sz="2400" b="1">
                <a:solidFill>
                  <a:schemeClr val="bg1"/>
                </a:solidFill>
              </a:rPr>
              <a:t>শিক্ষকের নামঃ ফারহানা তাসমিন</a:t>
            </a:r>
          </a:p>
          <a:p>
            <a:pPr algn="l"/>
            <a:r>
              <a:rPr lang="en-US" sz="2400" b="1">
                <a:solidFill>
                  <a:schemeClr val="bg1"/>
                </a:solidFill>
              </a:rPr>
              <a:t>পদবিঃ প্রভাষক (মনোবিজ্ঞান)</a:t>
            </a:r>
          </a:p>
          <a:p>
            <a:pPr algn="l"/>
            <a:r>
              <a:rPr lang="en-US" sz="2400" b="1">
                <a:solidFill>
                  <a:schemeClr val="bg1"/>
                </a:solidFill>
              </a:rPr>
              <a:t>কলেজের নামঃ আব্দুল আউয়াল  কলেজ, তেলিহাটি, শ্রীপুর , গাজীপুর। </a:t>
            </a:r>
          </a:p>
          <a:p>
            <a:pPr algn="l"/>
            <a:r>
              <a:rPr lang="en-US" sz="2400" b="1">
                <a:solidFill>
                  <a:schemeClr val="bg1"/>
                </a:solidFill>
              </a:rPr>
              <a:t>Email: mitutasmin81@gmail. com      </a:t>
            </a:r>
          </a:p>
        </p:txBody>
      </p:sp>
    </p:spTree>
    <p:extLst>
      <p:ext uri="{BB962C8B-B14F-4D97-AF65-F5344CB8AC3E}">
        <p14:creationId xmlns:p14="http://schemas.microsoft.com/office/powerpoint/2010/main" val="3757509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8043-58F3-E74F-97A0-C98B8F1423C0}"/>
              </a:ext>
            </a:extLst>
          </p:cNvPr>
          <p:cNvSpPr>
            <a:spLocks noGrp="1"/>
          </p:cNvSpPr>
          <p:nvPr>
            <p:ph type="title"/>
          </p:nvPr>
        </p:nvSpPr>
        <p:spPr>
          <a:xfrm>
            <a:off x="803075" y="257969"/>
            <a:ext cx="12050911" cy="970209"/>
          </a:xfrm>
        </p:spPr>
        <p:txBody>
          <a:bodyPr>
            <a:noAutofit/>
          </a:bodyPr>
          <a:lstStyle/>
          <a:p>
            <a:r>
              <a:rPr lang="en-US" sz="2800" b="1">
                <a:solidFill>
                  <a:srgbClr val="FFFF00"/>
                </a:solidFill>
              </a:rPr>
              <a:t>প্রশিক্ষণ </a:t>
            </a:r>
            <a:r>
              <a:rPr lang="en-US" sz="2800" b="1">
                <a:solidFill>
                  <a:schemeClr val="bg1"/>
                </a:solidFill>
              </a:rPr>
              <a:t>হলো একটি সুপরিকল্পিত স্বল্পমেয়াদি শিক্ষা পদ্ধতি, যার মাধ্যমে নিয়োজিত কর্মীগণ বিশেষ কাজের জন্য কারিগরি জ্ঞান ও কর্মকৌশল শিখে।      </a:t>
            </a:r>
            <a:r>
              <a:rPr lang="en-US" sz="2800" b="1">
                <a:solidFill>
                  <a:srgbClr val="FFFF00"/>
                </a:solidFill>
              </a:rPr>
              <a:t> </a:t>
            </a:r>
          </a:p>
        </p:txBody>
      </p:sp>
      <p:pic>
        <p:nvPicPr>
          <p:cNvPr id="4" name="Picture 4">
            <a:extLst>
              <a:ext uri="{FF2B5EF4-FFF2-40B4-BE49-F238E27FC236}">
                <a16:creationId xmlns:a16="http://schemas.microsoft.com/office/drawing/2014/main" id="{1C2E43ED-D6F4-BE4F-999D-1A522B0B42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825" y="2403501"/>
            <a:ext cx="6263878" cy="4454499"/>
          </a:xfrm>
        </p:spPr>
      </p:pic>
      <p:pic>
        <p:nvPicPr>
          <p:cNvPr id="5" name="Picture 5">
            <a:extLst>
              <a:ext uri="{FF2B5EF4-FFF2-40B4-BE49-F238E27FC236}">
                <a16:creationId xmlns:a16="http://schemas.microsoft.com/office/drawing/2014/main" id="{480B08D5-E7DD-2E4E-B45A-117F945C4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797" y="2272974"/>
            <a:ext cx="5816203" cy="4585026"/>
          </a:xfrm>
          <a:prstGeom prst="rect">
            <a:avLst/>
          </a:prstGeom>
        </p:spPr>
      </p:pic>
      <p:sp>
        <p:nvSpPr>
          <p:cNvPr id="3" name="TextBox 2">
            <a:extLst>
              <a:ext uri="{FF2B5EF4-FFF2-40B4-BE49-F238E27FC236}">
                <a16:creationId xmlns:a16="http://schemas.microsoft.com/office/drawing/2014/main" id="{506A8365-0A36-2C42-87CA-45516EE747C6}"/>
              </a:ext>
            </a:extLst>
          </p:cNvPr>
          <p:cNvSpPr txBox="1"/>
          <p:nvPr/>
        </p:nvSpPr>
        <p:spPr>
          <a:xfrm>
            <a:off x="803076" y="1228178"/>
            <a:ext cx="10585850" cy="970209"/>
          </a:xfrm>
          <a:prstGeom prst="rect">
            <a:avLst/>
          </a:prstGeom>
          <a:noFill/>
          <a:ln>
            <a:solidFill>
              <a:schemeClr val="accent5">
                <a:lumMod val="50000"/>
              </a:schemeClr>
            </a:solidFill>
          </a:ln>
        </p:spPr>
        <p:txBody>
          <a:bodyPr wrap="square" rtlCol="0">
            <a:spAutoFit/>
          </a:bodyPr>
          <a:lstStyle/>
          <a:p>
            <a:pPr algn="l"/>
            <a:r>
              <a:rPr lang="en-US" sz="2800" b="1">
                <a:solidFill>
                  <a:schemeClr val="bg1"/>
                </a:solidFill>
              </a:rPr>
              <a:t>প্রশিক্ষণ একটি পরিকল্পিত কার্যক্রম ,যার দ্বারা কর্মীদের আচরণে পরিবর্তন আসে।     </a:t>
            </a:r>
          </a:p>
        </p:txBody>
      </p:sp>
      <p:sp>
        <p:nvSpPr>
          <p:cNvPr id="7" name="TextBox 6">
            <a:extLst>
              <a:ext uri="{FF2B5EF4-FFF2-40B4-BE49-F238E27FC236}">
                <a16:creationId xmlns:a16="http://schemas.microsoft.com/office/drawing/2014/main" id="{83FA3AF6-AFE2-7C4C-AD47-45D939E8BF2C}"/>
              </a:ext>
            </a:extLst>
          </p:cNvPr>
          <p:cNvSpPr txBox="1"/>
          <p:nvPr/>
        </p:nvSpPr>
        <p:spPr>
          <a:xfrm>
            <a:off x="5514975" y="2514600"/>
            <a:ext cx="5816202" cy="1323439"/>
          </a:xfrm>
          <a:prstGeom prst="rect">
            <a:avLst/>
          </a:prstGeom>
          <a:noFill/>
        </p:spPr>
        <p:txBody>
          <a:bodyPr wrap="square" rtlCol="0">
            <a:spAutoFit/>
          </a:bodyPr>
          <a:lstStyle/>
          <a:p>
            <a:pPr algn="l"/>
            <a:r>
              <a:rPr lang="en-US" sz="8000" b="1">
                <a:solidFill>
                  <a:schemeClr val="accent1">
                    <a:lumMod val="50000"/>
                  </a:schemeClr>
                </a:solidFill>
              </a:rPr>
              <a:t>ফিরে দেখা</a:t>
            </a:r>
          </a:p>
        </p:txBody>
      </p:sp>
    </p:spTree>
    <p:extLst>
      <p:ext uri="{BB962C8B-B14F-4D97-AF65-F5344CB8AC3E}">
        <p14:creationId xmlns:p14="http://schemas.microsoft.com/office/powerpoint/2010/main" val="2732242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3"/>
                                        </p:tgtEl>
                                        <p:attrNameLst>
                                          <p:attrName>style.visibility</p:attrName>
                                        </p:attrNameLst>
                                      </p:cBhvr>
                                      <p:to>
                                        <p:strVal val="visible"/>
                                      </p:to>
                                    </p:set>
                                    <p:set>
                                      <p:cBhvr>
                                        <p:cTn id="22" dur="455" fill="hold">
                                          <p:stCondLst>
                                            <p:cond delay="0"/>
                                          </p:stCondLst>
                                        </p:cTn>
                                        <p:tgtEl>
                                          <p:spTgt spid="3"/>
                                        </p:tgtEl>
                                        <p:attrNameLst>
                                          <p:attrName>style.rotation</p:attrName>
                                        </p:attrNameLst>
                                      </p:cBhvr>
                                      <p:to>
                                        <p:strVal val="-45.0"/>
                                      </p:to>
                                    </p:set>
                                    <p:anim calcmode="lin" valueType="num">
                                      <p:cBhvr>
                                        <p:cTn id="23"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7"/>
                                        </p:tgtEl>
                                        <p:attrNameLst>
                                          <p:attrName>ppt_x</p:attrName>
                                        </p:attrNameLst>
                                      </p:cBhvr>
                                      <p:tavLst>
                                        <p:tav tm="0">
                                          <p:val>
                                            <p:strVal val="ppt_x"/>
                                          </p:val>
                                        </p:tav>
                                        <p:tav tm="100000">
                                          <p:val>
                                            <p:strVal val="ppt_x"/>
                                          </p:val>
                                        </p:tav>
                                      </p:tavLst>
                                    </p:anim>
                                    <p:anim calcmode="lin" valueType="num">
                                      <p:cBhvr additive="base">
                                        <p:cTn id="31" dur="500"/>
                                        <p:tgtEl>
                                          <p:spTgt spid="7"/>
                                        </p:tgtEl>
                                        <p:attrNameLst>
                                          <p:attrName>ppt_y</p:attrName>
                                        </p:attrNameLst>
                                      </p:cBhvr>
                                      <p:tavLst>
                                        <p:tav tm="0">
                                          <p:val>
                                            <p:strVal val="ppt_y"/>
                                          </p:val>
                                        </p:tav>
                                        <p:tav tm="100000">
                                          <p:val>
                                            <p:strVal val="1+ppt_h/2"/>
                                          </p:val>
                                        </p:tav>
                                      </p:tavLst>
                                    </p:anim>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2B20-F37B-4147-8F89-4D4B15FA07F7}"/>
              </a:ext>
            </a:extLst>
          </p:cNvPr>
          <p:cNvSpPr>
            <a:spLocks noGrp="1"/>
          </p:cNvSpPr>
          <p:nvPr>
            <p:ph type="title"/>
          </p:nvPr>
        </p:nvSpPr>
        <p:spPr>
          <a:xfrm>
            <a:off x="904875" y="356195"/>
            <a:ext cx="10877549" cy="2642395"/>
          </a:xfrm>
        </p:spPr>
        <p:txBody>
          <a:bodyPr>
            <a:noAutofit/>
          </a:bodyPr>
          <a:lstStyle/>
          <a:p>
            <a:r>
              <a:rPr lang="en-US" sz="4000" b="1">
                <a:solidFill>
                  <a:schemeClr val="bg1"/>
                </a:solidFill>
              </a:rPr>
              <a:t>আজকের পাঠঃপ্রশিক্ষণের পরিকল্পনা ও প্রণয়ন   (Developing a training programme)     </a:t>
            </a:r>
          </a:p>
        </p:txBody>
      </p:sp>
      <p:pic>
        <p:nvPicPr>
          <p:cNvPr id="4" name="Picture 4">
            <a:extLst>
              <a:ext uri="{FF2B5EF4-FFF2-40B4-BE49-F238E27FC236}">
                <a16:creationId xmlns:a16="http://schemas.microsoft.com/office/drawing/2014/main" id="{BD17A078-7C46-064B-AA60-AD56AE82A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521" y="2998590"/>
            <a:ext cx="10159604" cy="3503215"/>
          </a:xfrm>
          <a:prstGeom prst="rect">
            <a:avLst/>
          </a:prstGeom>
        </p:spPr>
      </p:pic>
    </p:spTree>
    <p:extLst>
      <p:ext uri="{BB962C8B-B14F-4D97-AF65-F5344CB8AC3E}">
        <p14:creationId xmlns:p14="http://schemas.microsoft.com/office/powerpoint/2010/main" val="3092357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9753-5FBB-E041-9559-10260DC1278F}"/>
              </a:ext>
            </a:extLst>
          </p:cNvPr>
          <p:cNvSpPr>
            <a:spLocks noGrp="1"/>
          </p:cNvSpPr>
          <p:nvPr>
            <p:ph type="title"/>
          </p:nvPr>
        </p:nvSpPr>
        <p:spPr>
          <a:xfrm>
            <a:off x="1534716" y="365125"/>
            <a:ext cx="9819084" cy="2317750"/>
          </a:xfrm>
        </p:spPr>
        <p:txBody>
          <a:bodyPr/>
          <a:lstStyle/>
          <a:p>
            <a:r>
              <a:rPr lang="en-US" b="1"/>
              <a:t>শিখনফলঃ </a:t>
            </a:r>
          </a:p>
        </p:txBody>
      </p:sp>
      <p:sp>
        <p:nvSpPr>
          <p:cNvPr id="3" name="Content Placeholder 2">
            <a:extLst>
              <a:ext uri="{FF2B5EF4-FFF2-40B4-BE49-F238E27FC236}">
                <a16:creationId xmlns:a16="http://schemas.microsoft.com/office/drawing/2014/main" id="{B33DED24-6F60-7B45-87C8-C84421D74CD8}"/>
              </a:ext>
            </a:extLst>
          </p:cNvPr>
          <p:cNvSpPr>
            <a:spLocks noGrp="1"/>
          </p:cNvSpPr>
          <p:nvPr>
            <p:ph idx="1"/>
          </p:nvPr>
        </p:nvSpPr>
        <p:spPr>
          <a:xfrm>
            <a:off x="1534716" y="2682875"/>
            <a:ext cx="11056144" cy="4667250"/>
          </a:xfrm>
        </p:spPr>
        <p:txBody>
          <a:bodyPr>
            <a:normAutofit/>
          </a:bodyPr>
          <a:lstStyle/>
          <a:p>
            <a:r>
              <a:rPr lang="en-US" sz="4400" b="1">
                <a:solidFill>
                  <a:schemeClr val="bg1"/>
                </a:solidFill>
              </a:rPr>
              <a:t>প্রশিক্ষণের প্রয়োজনীয়তা নির্ধারণের পদ্ধতিসমূহ  বর্ণনা করতে পারবে। </a:t>
            </a:r>
          </a:p>
          <a:p>
            <a:r>
              <a:rPr lang="en-US" sz="4400" b="1">
                <a:solidFill>
                  <a:schemeClr val="bg1"/>
                </a:solidFill>
              </a:rPr>
              <a:t>প্রশিক্ষণের পদ্ধতিসমূহ বর্ণনা করতে পারবে ।  </a:t>
            </a:r>
          </a:p>
          <a:p>
            <a:r>
              <a:rPr lang="en-US" sz="4400" b="1">
                <a:solidFill>
                  <a:schemeClr val="bg1"/>
                </a:solidFill>
              </a:rPr>
              <a:t>কীভাবে প্রশিক্ষণ-কার্যক্রম মূল্যায়ন করা যায় তা বর্ণনা করতে পারবে ।       </a:t>
            </a:r>
          </a:p>
        </p:txBody>
      </p:sp>
    </p:spTree>
    <p:extLst>
      <p:ext uri="{BB962C8B-B14F-4D97-AF65-F5344CB8AC3E}">
        <p14:creationId xmlns:p14="http://schemas.microsoft.com/office/powerpoint/2010/main" val="2185519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Lightning Bolt 3">
            <a:extLst>
              <a:ext uri="{FF2B5EF4-FFF2-40B4-BE49-F238E27FC236}">
                <a16:creationId xmlns:a16="http://schemas.microsoft.com/office/drawing/2014/main" id="{8C711832-30C0-6F48-A17B-7BCBFD7D325A}"/>
              </a:ext>
            </a:extLst>
          </p:cNvPr>
          <p:cNvSpPr/>
          <p:nvPr/>
        </p:nvSpPr>
        <p:spPr>
          <a:xfrm>
            <a:off x="2357439" y="910829"/>
            <a:ext cx="12687072" cy="6232922"/>
          </a:xfrm>
          <a:prstGeom prst="lightningBol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১/ প্রশিক্ষণের প্রয়োজনীয়তা নির্ধারণ করা;</a:t>
            </a:r>
          </a:p>
          <a:p>
            <a:pPr algn="ctr"/>
            <a:r>
              <a:rPr lang="en-US" sz="2400" b="1"/>
              <a:t>২/   প্রশিক্ষণের পদ্ধতিসমূহ;</a:t>
            </a:r>
          </a:p>
          <a:p>
            <a:pPr algn="ctr"/>
            <a:r>
              <a:rPr lang="en-US" sz="2400" b="1"/>
              <a:t>৩/প্রশিক্ষণ কার্যক্রম মূল্যায়ন    </a:t>
            </a:r>
          </a:p>
        </p:txBody>
      </p:sp>
      <p:sp>
        <p:nvSpPr>
          <p:cNvPr id="5" name="Hexagon 4">
            <a:extLst>
              <a:ext uri="{FF2B5EF4-FFF2-40B4-BE49-F238E27FC236}">
                <a16:creationId xmlns:a16="http://schemas.microsoft.com/office/drawing/2014/main" id="{A71CCAB6-800E-414F-B5C7-2DE203A22E09}"/>
              </a:ext>
            </a:extLst>
          </p:cNvPr>
          <p:cNvSpPr/>
          <p:nvPr/>
        </p:nvSpPr>
        <p:spPr>
          <a:xfrm>
            <a:off x="3935979" y="0"/>
            <a:ext cx="5225880" cy="2553891"/>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a:t>প্রশিক্ষণের পরিকল্পনা প্রণয়নঃ </a:t>
            </a:r>
            <a:r>
              <a:rPr lang="en-US" sz="3200" b="1"/>
              <a:t>  পরিকল্পিত প্রশিক্ষণের ৩টি ধাপ থাকে।  </a:t>
            </a:r>
          </a:p>
        </p:txBody>
      </p:sp>
      <p:pic>
        <p:nvPicPr>
          <p:cNvPr id="6" name="Picture 6">
            <a:extLst>
              <a:ext uri="{FF2B5EF4-FFF2-40B4-BE49-F238E27FC236}">
                <a16:creationId xmlns:a16="http://schemas.microsoft.com/office/drawing/2014/main" id="{64009F93-3EC0-9843-8B2A-244FE075C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53891"/>
            <a:ext cx="7536656" cy="4089797"/>
          </a:xfrm>
          <a:prstGeom prst="rect">
            <a:avLst/>
          </a:prstGeom>
        </p:spPr>
      </p:pic>
    </p:spTree>
    <p:extLst>
      <p:ext uri="{BB962C8B-B14F-4D97-AF65-F5344CB8AC3E}">
        <p14:creationId xmlns:p14="http://schemas.microsoft.com/office/powerpoint/2010/main" val="4215468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
                                        </p:tgtEl>
                                        <p:attrNameLst>
                                          <p:attrName>style.visibility</p:attrName>
                                        </p:attrNameLst>
                                      </p:cBhvr>
                                      <p:to>
                                        <p:strVal val="visible"/>
                                      </p:to>
                                    </p:set>
                                    <p:set>
                                      <p:cBhvr>
                                        <p:cTn id="16" dur="455" fill="hold">
                                          <p:stCondLst>
                                            <p:cond delay="0"/>
                                          </p:stCondLst>
                                        </p:cTn>
                                        <p:tgtEl>
                                          <p:spTgt spid="4"/>
                                        </p:tgtEl>
                                        <p:attrNameLst>
                                          <p:attrName>style.rotation</p:attrName>
                                        </p:attrNameLst>
                                      </p:cBhvr>
                                      <p:to>
                                        <p:strVal val="-45.0"/>
                                      </p:to>
                                    </p:set>
                                    <p:anim calcmode="lin" valueType="num">
                                      <p:cBhvr>
                                        <p:cTn id="17"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9F6354F2-68BA-574C-8784-35C0A5E046F4}"/>
              </a:ext>
            </a:extLst>
          </p:cNvPr>
          <p:cNvSpPr/>
          <p:nvPr/>
        </p:nvSpPr>
        <p:spPr>
          <a:xfrm>
            <a:off x="494110" y="0"/>
            <a:ext cx="11043046" cy="2654678"/>
          </a:xfrm>
          <a:prstGeom prst="wav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প্রশিক্ষণের প্রয়োজনীয়তা নির্ধারণ(Assessment of Training Needs)</a:t>
            </a:r>
            <a:r>
              <a:rPr lang="en-US" sz="1800" b="1"/>
              <a:t> </a:t>
            </a:r>
            <a:endParaRPr lang="en-US"/>
          </a:p>
        </p:txBody>
      </p:sp>
      <p:pic>
        <p:nvPicPr>
          <p:cNvPr id="3" name="Picture 4">
            <a:extLst>
              <a:ext uri="{FF2B5EF4-FFF2-40B4-BE49-F238E27FC236}">
                <a16:creationId xmlns:a16="http://schemas.microsoft.com/office/drawing/2014/main" id="{415B8DBD-FF68-ED4A-9C06-489C3843A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612" y="3429000"/>
            <a:ext cx="10142341" cy="3089672"/>
          </a:xfrm>
          <a:prstGeom prst="rect">
            <a:avLst/>
          </a:prstGeom>
        </p:spPr>
      </p:pic>
      <p:sp>
        <p:nvSpPr>
          <p:cNvPr id="5" name="TextBox 4">
            <a:extLst>
              <a:ext uri="{FF2B5EF4-FFF2-40B4-BE49-F238E27FC236}">
                <a16:creationId xmlns:a16="http://schemas.microsoft.com/office/drawing/2014/main" id="{C264B0CE-A28C-BC42-A966-280482407658}"/>
              </a:ext>
            </a:extLst>
          </p:cNvPr>
          <p:cNvSpPr txBox="1"/>
          <p:nvPr/>
        </p:nvSpPr>
        <p:spPr>
          <a:xfrm>
            <a:off x="2416372" y="3587769"/>
            <a:ext cx="5870377" cy="1938992"/>
          </a:xfrm>
          <a:prstGeom prst="rect">
            <a:avLst/>
          </a:prstGeom>
          <a:noFill/>
        </p:spPr>
        <p:txBody>
          <a:bodyPr wrap="square" rtlCol="0">
            <a:spAutoFit/>
          </a:bodyPr>
          <a:lstStyle/>
          <a:p>
            <a:pPr algn="l"/>
            <a:r>
              <a:rPr lang="en-US" sz="4000" b="1">
                <a:solidFill>
                  <a:schemeClr val="accent6"/>
                </a:solidFill>
              </a:rPr>
              <a:t>নবনির্বাচিত কর্মচারীদেরকে নির্ধারিত কর্মের প্রশিক্ষণ দেওয়া    </a:t>
            </a:r>
          </a:p>
        </p:txBody>
      </p:sp>
      <p:pic>
        <p:nvPicPr>
          <p:cNvPr id="6" name="Picture 6">
            <a:extLst>
              <a:ext uri="{FF2B5EF4-FFF2-40B4-BE49-F238E27FC236}">
                <a16:creationId xmlns:a16="http://schemas.microsoft.com/office/drawing/2014/main" id="{5226907E-E13C-C34B-8DCC-339BF2D6B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612" y="3476833"/>
            <a:ext cx="10785279" cy="3429000"/>
          </a:xfrm>
          <a:prstGeom prst="rect">
            <a:avLst/>
          </a:prstGeom>
        </p:spPr>
      </p:pic>
      <p:sp>
        <p:nvSpPr>
          <p:cNvPr id="7" name="TextBox 6">
            <a:extLst>
              <a:ext uri="{FF2B5EF4-FFF2-40B4-BE49-F238E27FC236}">
                <a16:creationId xmlns:a16="http://schemas.microsoft.com/office/drawing/2014/main" id="{29FD1B4F-FD9C-1347-9A5A-EA2B248E1B39}"/>
              </a:ext>
            </a:extLst>
          </p:cNvPr>
          <p:cNvSpPr txBox="1"/>
          <p:nvPr/>
        </p:nvSpPr>
        <p:spPr>
          <a:xfrm>
            <a:off x="4988122" y="3429000"/>
            <a:ext cx="5727502" cy="1323439"/>
          </a:xfrm>
          <a:prstGeom prst="rect">
            <a:avLst/>
          </a:prstGeom>
          <a:noFill/>
          <a:ln>
            <a:solidFill>
              <a:srgbClr val="C00000"/>
            </a:solidFill>
          </a:ln>
        </p:spPr>
        <p:txBody>
          <a:bodyPr wrap="square" rtlCol="0">
            <a:spAutoFit/>
          </a:bodyPr>
          <a:lstStyle/>
          <a:p>
            <a:pPr algn="l"/>
            <a:r>
              <a:rPr lang="en-US" sz="4000" b="1">
                <a:solidFill>
                  <a:srgbClr val="C00000"/>
                </a:solidFill>
              </a:rPr>
              <a:t>পুরাতন কর্মচারীদের নতুন কাজের  প্রশিক্ষণ দেওয়া   </a:t>
            </a:r>
          </a:p>
        </p:txBody>
      </p:sp>
      <p:pic>
        <p:nvPicPr>
          <p:cNvPr id="8" name="Picture 8">
            <a:extLst>
              <a:ext uri="{FF2B5EF4-FFF2-40B4-BE49-F238E27FC236}">
                <a16:creationId xmlns:a16="http://schemas.microsoft.com/office/drawing/2014/main" id="{718ABB43-68D7-0E49-A0F7-B2AB1DF91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195" y="1906948"/>
            <a:ext cx="11351695" cy="4951052"/>
          </a:xfrm>
          <a:prstGeom prst="rect">
            <a:avLst/>
          </a:prstGeom>
        </p:spPr>
      </p:pic>
      <p:sp>
        <p:nvSpPr>
          <p:cNvPr id="9" name="TextBox 8">
            <a:extLst>
              <a:ext uri="{FF2B5EF4-FFF2-40B4-BE49-F238E27FC236}">
                <a16:creationId xmlns:a16="http://schemas.microsoft.com/office/drawing/2014/main" id="{7843F738-93E2-A743-873E-B5E6DE0B5498}"/>
              </a:ext>
            </a:extLst>
          </p:cNvPr>
          <p:cNvSpPr txBox="1"/>
          <p:nvPr/>
        </p:nvSpPr>
        <p:spPr>
          <a:xfrm>
            <a:off x="1170376" y="2009172"/>
            <a:ext cx="10420357" cy="923330"/>
          </a:xfrm>
          <a:prstGeom prst="rect">
            <a:avLst/>
          </a:prstGeom>
          <a:noFill/>
        </p:spPr>
        <p:txBody>
          <a:bodyPr wrap="square" rtlCol="0">
            <a:spAutoFit/>
          </a:bodyPr>
          <a:lstStyle/>
          <a:p>
            <a:pPr algn="l"/>
            <a:r>
              <a:rPr lang="en-US" sz="2800" b="1"/>
              <a:t>বৃদ্ধ ও দুর্ঘটনার কারণে বিকলাঙ্গ কর্মচারীদের জন্য বিশেষ প্রশিক্ষণ</a:t>
            </a:r>
            <a:r>
              <a:rPr lang="en-US" sz="5400" b="1"/>
              <a:t>       </a:t>
            </a:r>
          </a:p>
        </p:txBody>
      </p:sp>
      <p:pic>
        <p:nvPicPr>
          <p:cNvPr id="10" name="Picture 10">
            <a:extLst>
              <a:ext uri="{FF2B5EF4-FFF2-40B4-BE49-F238E27FC236}">
                <a16:creationId xmlns:a16="http://schemas.microsoft.com/office/drawing/2014/main" id="{48E10677-27FE-5C46-9E64-E22391BC76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 y="2137319"/>
            <a:ext cx="11537871" cy="4839891"/>
          </a:xfrm>
          <a:prstGeom prst="rect">
            <a:avLst/>
          </a:prstGeom>
        </p:spPr>
      </p:pic>
      <p:sp>
        <p:nvSpPr>
          <p:cNvPr id="11" name="TextBox 10">
            <a:extLst>
              <a:ext uri="{FF2B5EF4-FFF2-40B4-BE49-F238E27FC236}">
                <a16:creationId xmlns:a16="http://schemas.microsoft.com/office/drawing/2014/main" id="{0FEBB68C-A7B6-5F45-886B-93C9FA099BE6}"/>
              </a:ext>
            </a:extLst>
          </p:cNvPr>
          <p:cNvSpPr txBox="1"/>
          <p:nvPr/>
        </p:nvSpPr>
        <p:spPr>
          <a:xfrm>
            <a:off x="1063219" y="1662767"/>
            <a:ext cx="10160572" cy="1375652"/>
          </a:xfrm>
          <a:prstGeom prst="rect">
            <a:avLst/>
          </a:prstGeom>
          <a:noFill/>
        </p:spPr>
        <p:txBody>
          <a:bodyPr wrap="square" rtlCol="0">
            <a:spAutoFit/>
          </a:bodyPr>
          <a:lstStyle/>
          <a:p>
            <a:pPr algn="l"/>
            <a:r>
              <a:rPr lang="en-US" sz="4000" b="1"/>
              <a:t>ব্যবস্থাপক ও ঊর্ধ্বতন প্রশাসনিক কর্মকর্তাদের জন্য নেতৃত্ব বিষয়ক প্রশিক্ষণ     </a:t>
            </a:r>
          </a:p>
        </p:txBody>
      </p:sp>
    </p:spTree>
    <p:extLst>
      <p:ext uri="{BB962C8B-B14F-4D97-AF65-F5344CB8AC3E}">
        <p14:creationId xmlns:p14="http://schemas.microsoft.com/office/powerpoint/2010/main" val="326877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Wave 2">
            <a:extLst>
              <a:ext uri="{FF2B5EF4-FFF2-40B4-BE49-F238E27FC236}">
                <a16:creationId xmlns:a16="http://schemas.microsoft.com/office/drawing/2014/main" id="{24EA17CC-7B44-3143-822C-5F6DC2B28928}"/>
              </a:ext>
            </a:extLst>
          </p:cNvPr>
          <p:cNvSpPr/>
          <p:nvPr/>
        </p:nvSpPr>
        <p:spPr>
          <a:xfrm>
            <a:off x="756645" y="-399187"/>
            <a:ext cx="10780512" cy="4203233"/>
          </a:xfrm>
          <a:prstGeom prst="wav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কর্মচারীদের প্রশিক্ষণের যথার্থ প্রয়োজন নির্ধারনের জন্য ব্যবহৃত পদ্ধতিসমূহ    </a:t>
            </a:r>
            <a:endParaRPr lang="en-US" sz="4800"/>
          </a:p>
        </p:txBody>
      </p:sp>
      <p:sp>
        <p:nvSpPr>
          <p:cNvPr id="4" name="TextBox 3">
            <a:extLst>
              <a:ext uri="{FF2B5EF4-FFF2-40B4-BE49-F238E27FC236}">
                <a16:creationId xmlns:a16="http://schemas.microsoft.com/office/drawing/2014/main" id="{599EA82C-8014-4549-B2C2-4C2ADCAED9B6}"/>
              </a:ext>
            </a:extLst>
          </p:cNvPr>
          <p:cNvSpPr txBox="1"/>
          <p:nvPr/>
        </p:nvSpPr>
        <p:spPr>
          <a:xfrm>
            <a:off x="5184576" y="2514600"/>
            <a:ext cx="1828800" cy="830997"/>
          </a:xfrm>
          <a:prstGeom prst="rect">
            <a:avLst/>
          </a:prstGeom>
          <a:noFill/>
        </p:spPr>
        <p:txBody>
          <a:bodyPr wrap="square" rtlCol="0">
            <a:spAutoFit/>
          </a:bodyPr>
          <a:lstStyle/>
          <a:p>
            <a:pPr algn="l"/>
            <a:endParaRPr lang="en-US" sz="4800" b="1"/>
          </a:p>
        </p:txBody>
      </p:sp>
      <p:pic>
        <p:nvPicPr>
          <p:cNvPr id="2" name="Picture 4">
            <a:extLst>
              <a:ext uri="{FF2B5EF4-FFF2-40B4-BE49-F238E27FC236}">
                <a16:creationId xmlns:a16="http://schemas.microsoft.com/office/drawing/2014/main" id="{6598CE2D-9240-FE44-BD0F-54E715D60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38" y="2424488"/>
            <a:ext cx="12088391" cy="4361548"/>
          </a:xfrm>
          <a:prstGeom prst="rect">
            <a:avLst/>
          </a:prstGeom>
        </p:spPr>
      </p:pic>
      <p:sp>
        <p:nvSpPr>
          <p:cNvPr id="5" name="TextBox 4">
            <a:extLst>
              <a:ext uri="{FF2B5EF4-FFF2-40B4-BE49-F238E27FC236}">
                <a16:creationId xmlns:a16="http://schemas.microsoft.com/office/drawing/2014/main" id="{F7E90011-C9A0-0D40-ADB1-F19A4300899F}"/>
              </a:ext>
            </a:extLst>
          </p:cNvPr>
          <p:cNvSpPr txBox="1"/>
          <p:nvPr/>
        </p:nvSpPr>
        <p:spPr>
          <a:xfrm>
            <a:off x="118467" y="3281823"/>
            <a:ext cx="5977533" cy="1323439"/>
          </a:xfrm>
          <a:prstGeom prst="rect">
            <a:avLst/>
          </a:prstGeom>
          <a:noFill/>
          <a:ln>
            <a:solidFill>
              <a:srgbClr val="C00000"/>
            </a:solidFill>
          </a:ln>
        </p:spPr>
        <p:txBody>
          <a:bodyPr wrap="square" rtlCol="0">
            <a:spAutoFit/>
          </a:bodyPr>
          <a:lstStyle/>
          <a:p>
            <a:pPr algn="l"/>
            <a:r>
              <a:rPr lang="en-US" sz="4000" b="1"/>
              <a:t>#</a:t>
            </a:r>
            <a:r>
              <a:rPr lang="en-US" sz="4000" b="1">
                <a:solidFill>
                  <a:srgbClr val="C00000"/>
                </a:solidFill>
              </a:rPr>
              <a:t>কর্ম ও কর্মী বিশ্লেষণ(Job &amp; Worker analysis    </a:t>
            </a:r>
          </a:p>
        </p:txBody>
      </p:sp>
      <p:pic>
        <p:nvPicPr>
          <p:cNvPr id="6" name="Picture 6">
            <a:extLst>
              <a:ext uri="{FF2B5EF4-FFF2-40B4-BE49-F238E27FC236}">
                <a16:creationId xmlns:a16="http://schemas.microsoft.com/office/drawing/2014/main" id="{96F4C254-A2F1-D948-AA46-C1B83515F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536" y="2286000"/>
            <a:ext cx="6900862" cy="4801464"/>
          </a:xfrm>
          <a:prstGeom prst="rect">
            <a:avLst/>
          </a:prstGeom>
        </p:spPr>
      </p:pic>
      <p:sp>
        <p:nvSpPr>
          <p:cNvPr id="7" name="TextBox 6">
            <a:extLst>
              <a:ext uri="{FF2B5EF4-FFF2-40B4-BE49-F238E27FC236}">
                <a16:creationId xmlns:a16="http://schemas.microsoft.com/office/drawing/2014/main" id="{43023742-2E36-0841-BFEB-FC2A2A989FA1}"/>
              </a:ext>
            </a:extLst>
          </p:cNvPr>
          <p:cNvSpPr txBox="1"/>
          <p:nvPr/>
        </p:nvSpPr>
        <p:spPr>
          <a:xfrm>
            <a:off x="5184576" y="2955483"/>
            <a:ext cx="2118716" cy="1200329"/>
          </a:xfrm>
          <a:prstGeom prst="rect">
            <a:avLst/>
          </a:prstGeom>
          <a:noFill/>
          <a:ln>
            <a:solidFill>
              <a:srgbClr val="C00000"/>
            </a:solidFill>
          </a:ln>
        </p:spPr>
        <p:txBody>
          <a:bodyPr wrap="square" rtlCol="0">
            <a:spAutoFit/>
          </a:bodyPr>
          <a:lstStyle/>
          <a:p>
            <a:pPr algn="l"/>
            <a:r>
              <a:rPr lang="en-US" sz="3600" b="1">
                <a:solidFill>
                  <a:srgbClr val="C00000"/>
                </a:solidFill>
              </a:rPr>
              <a:t>#উপাদান বিশ্লেষণ </a:t>
            </a:r>
          </a:p>
        </p:txBody>
      </p:sp>
      <p:pic>
        <p:nvPicPr>
          <p:cNvPr id="11" name="Picture 3">
            <a:extLst>
              <a:ext uri="{FF2B5EF4-FFF2-40B4-BE49-F238E27FC236}">
                <a16:creationId xmlns:a16="http://schemas.microsoft.com/office/drawing/2014/main" id="{8DCD570C-0076-EB41-9551-273F487AB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00" y="2496452"/>
            <a:ext cx="4644033" cy="4591012"/>
          </a:xfrm>
          <a:prstGeom prst="rect">
            <a:avLst/>
          </a:prstGeom>
        </p:spPr>
      </p:pic>
      <p:sp>
        <p:nvSpPr>
          <p:cNvPr id="12" name="TextBox 11">
            <a:extLst>
              <a:ext uri="{FF2B5EF4-FFF2-40B4-BE49-F238E27FC236}">
                <a16:creationId xmlns:a16="http://schemas.microsoft.com/office/drawing/2014/main" id="{B1F10CD2-26A2-4041-BEF3-6C0881E584CC}"/>
              </a:ext>
            </a:extLst>
          </p:cNvPr>
          <p:cNvSpPr txBox="1"/>
          <p:nvPr/>
        </p:nvSpPr>
        <p:spPr>
          <a:xfrm flipH="1">
            <a:off x="8280201" y="2576155"/>
            <a:ext cx="3155155" cy="707886"/>
          </a:xfrm>
          <a:prstGeom prst="rect">
            <a:avLst/>
          </a:prstGeom>
          <a:noFill/>
        </p:spPr>
        <p:txBody>
          <a:bodyPr wrap="square" rtlCol="0">
            <a:spAutoFit/>
          </a:bodyPr>
          <a:lstStyle/>
          <a:p>
            <a:pPr algn="l"/>
            <a:r>
              <a:rPr lang="en-US" sz="4000" b="1">
                <a:solidFill>
                  <a:srgbClr val="C00000"/>
                </a:solidFill>
              </a:rPr>
              <a:t>#কৃতি উন্নয়ন </a:t>
            </a:r>
          </a:p>
        </p:txBody>
      </p:sp>
    </p:spTree>
    <p:extLst>
      <p:ext uri="{BB962C8B-B14F-4D97-AF65-F5344CB8AC3E}">
        <p14:creationId xmlns:p14="http://schemas.microsoft.com/office/powerpoint/2010/main" val="1280739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Wave 2">
            <a:extLst>
              <a:ext uri="{FF2B5EF4-FFF2-40B4-BE49-F238E27FC236}">
                <a16:creationId xmlns:a16="http://schemas.microsoft.com/office/drawing/2014/main" id="{81C4C7D6-D80D-434A-8220-5702C2E32F5C}"/>
              </a:ext>
            </a:extLst>
          </p:cNvPr>
          <p:cNvSpPr/>
          <p:nvPr/>
        </p:nvSpPr>
        <p:spPr>
          <a:xfrm>
            <a:off x="188055" y="-399186"/>
            <a:ext cx="11349101" cy="3196828"/>
          </a:xfrm>
          <a:prstGeom prst="wav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কর্মচারীদের প্রশিক্ষণের যথার্থ প্রয়োজন নির্ধারনের জন্য ব্যবহৃত পদ্ধতিসমূহ    </a:t>
            </a:r>
            <a:endParaRPr lang="en-US" sz="4800"/>
          </a:p>
        </p:txBody>
      </p:sp>
      <p:pic>
        <p:nvPicPr>
          <p:cNvPr id="4" name="Picture 4">
            <a:extLst>
              <a:ext uri="{FF2B5EF4-FFF2-40B4-BE49-F238E27FC236}">
                <a16:creationId xmlns:a16="http://schemas.microsoft.com/office/drawing/2014/main" id="{A00CE709-DC93-1C43-A683-C72CC9B2D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21" y="2078564"/>
            <a:ext cx="11430666" cy="4280959"/>
          </a:xfrm>
          <a:prstGeom prst="rect">
            <a:avLst/>
          </a:prstGeom>
        </p:spPr>
      </p:pic>
      <p:sp>
        <p:nvSpPr>
          <p:cNvPr id="2" name="TextBox 1">
            <a:extLst>
              <a:ext uri="{FF2B5EF4-FFF2-40B4-BE49-F238E27FC236}">
                <a16:creationId xmlns:a16="http://schemas.microsoft.com/office/drawing/2014/main" id="{E35B4C4D-3B07-9143-A46C-8E5D694861AF}"/>
              </a:ext>
            </a:extLst>
          </p:cNvPr>
          <p:cNvSpPr txBox="1"/>
          <p:nvPr/>
        </p:nvSpPr>
        <p:spPr>
          <a:xfrm>
            <a:off x="374381" y="2700882"/>
            <a:ext cx="10528101" cy="646331"/>
          </a:xfrm>
          <a:prstGeom prst="rect">
            <a:avLst/>
          </a:prstGeom>
          <a:noFill/>
        </p:spPr>
        <p:txBody>
          <a:bodyPr wrap="square" rtlCol="0">
            <a:spAutoFit/>
          </a:bodyPr>
          <a:lstStyle/>
          <a:p>
            <a:pPr algn="l"/>
            <a:r>
              <a:rPr lang="en-US" sz="3600" b="1">
                <a:solidFill>
                  <a:srgbClr val="C00000"/>
                </a:solidFill>
              </a:rPr>
              <a:t>#পরীক্ষা তালিকা পদ্ধতি  </a:t>
            </a:r>
          </a:p>
        </p:txBody>
      </p:sp>
      <p:pic>
        <p:nvPicPr>
          <p:cNvPr id="5" name="Picture 5">
            <a:extLst>
              <a:ext uri="{FF2B5EF4-FFF2-40B4-BE49-F238E27FC236}">
                <a16:creationId xmlns:a16="http://schemas.microsoft.com/office/drawing/2014/main" id="{58FF9FE7-27E8-0349-97A6-17D68149B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21" y="3177888"/>
            <a:ext cx="12367621" cy="3987586"/>
          </a:xfrm>
          <a:prstGeom prst="rect">
            <a:avLst/>
          </a:prstGeom>
        </p:spPr>
      </p:pic>
      <p:sp>
        <p:nvSpPr>
          <p:cNvPr id="6" name="TextBox 5">
            <a:extLst>
              <a:ext uri="{FF2B5EF4-FFF2-40B4-BE49-F238E27FC236}">
                <a16:creationId xmlns:a16="http://schemas.microsoft.com/office/drawing/2014/main" id="{E4B50C89-1673-4641-BD4E-6E30C0FC1CA6}"/>
              </a:ext>
            </a:extLst>
          </p:cNvPr>
          <p:cNvSpPr txBox="1"/>
          <p:nvPr/>
        </p:nvSpPr>
        <p:spPr>
          <a:xfrm>
            <a:off x="188055" y="3115364"/>
            <a:ext cx="7679531" cy="769441"/>
          </a:xfrm>
          <a:prstGeom prst="rect">
            <a:avLst/>
          </a:prstGeom>
          <a:noFill/>
        </p:spPr>
        <p:txBody>
          <a:bodyPr wrap="square" rtlCol="0">
            <a:spAutoFit/>
          </a:bodyPr>
          <a:lstStyle/>
          <a:p>
            <a:pPr algn="l"/>
            <a:r>
              <a:rPr lang="en-US" sz="4400" b="1">
                <a:solidFill>
                  <a:srgbClr val="C00000"/>
                </a:solidFill>
              </a:rPr>
              <a:t>#পর্যবেক্ষণ (Observation)  </a:t>
            </a:r>
          </a:p>
        </p:txBody>
      </p:sp>
      <p:pic>
        <p:nvPicPr>
          <p:cNvPr id="7" name="Picture 7">
            <a:extLst>
              <a:ext uri="{FF2B5EF4-FFF2-40B4-BE49-F238E27FC236}">
                <a16:creationId xmlns:a16="http://schemas.microsoft.com/office/drawing/2014/main" id="{52680659-DD95-8741-83AB-012C64879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3" y="3707159"/>
            <a:ext cx="6585916" cy="3150841"/>
          </a:xfrm>
          <a:prstGeom prst="rect">
            <a:avLst/>
          </a:prstGeom>
        </p:spPr>
      </p:pic>
      <p:pic>
        <p:nvPicPr>
          <p:cNvPr id="8" name="Picture 8">
            <a:extLst>
              <a:ext uri="{FF2B5EF4-FFF2-40B4-BE49-F238E27FC236}">
                <a16:creationId xmlns:a16="http://schemas.microsoft.com/office/drawing/2014/main" id="{A6B4E39D-7229-964A-8F9C-797B4CAD6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1379" y="2700882"/>
            <a:ext cx="5386983" cy="4018587"/>
          </a:xfrm>
          <a:prstGeom prst="rect">
            <a:avLst/>
          </a:prstGeom>
        </p:spPr>
      </p:pic>
      <p:sp>
        <p:nvSpPr>
          <p:cNvPr id="9" name="TextBox 8">
            <a:extLst>
              <a:ext uri="{FF2B5EF4-FFF2-40B4-BE49-F238E27FC236}">
                <a16:creationId xmlns:a16="http://schemas.microsoft.com/office/drawing/2014/main" id="{4ECE67DB-B981-D645-9BD0-123D8EAB7536}"/>
              </a:ext>
            </a:extLst>
          </p:cNvPr>
          <p:cNvSpPr txBox="1"/>
          <p:nvPr/>
        </p:nvSpPr>
        <p:spPr>
          <a:xfrm>
            <a:off x="6773971" y="2699079"/>
            <a:ext cx="5709046" cy="2677656"/>
          </a:xfrm>
          <a:prstGeom prst="rect">
            <a:avLst/>
          </a:prstGeom>
          <a:noFill/>
          <a:ln>
            <a:solidFill>
              <a:srgbClr val="C00000"/>
            </a:solidFill>
          </a:ln>
        </p:spPr>
        <p:txBody>
          <a:bodyPr wrap="square" rtlCol="0">
            <a:spAutoFit/>
          </a:bodyPr>
          <a:lstStyle/>
          <a:p>
            <a:pPr algn="l"/>
            <a:r>
              <a:rPr lang="en-US" sz="3200" b="1">
                <a:solidFill>
                  <a:srgbClr val="C00000"/>
                </a:solidFill>
              </a:rPr>
              <a:t>#পরিদর্শকের সাথে আলোচনা,</a:t>
            </a:r>
          </a:p>
          <a:p>
            <a:pPr algn="l"/>
            <a:r>
              <a:rPr lang="en-US" sz="3200" b="1">
                <a:solidFill>
                  <a:srgbClr val="C00000"/>
                </a:solidFill>
              </a:rPr>
              <a:t>#দলগত আলোচনা,</a:t>
            </a:r>
          </a:p>
          <a:p>
            <a:pPr algn="l"/>
            <a:r>
              <a:rPr lang="en-US" sz="3200" b="1">
                <a:solidFill>
                  <a:srgbClr val="C00000"/>
                </a:solidFill>
              </a:rPr>
              <a:t>#প্রতিবেদন বিশ্লেষণ,</a:t>
            </a:r>
          </a:p>
          <a:p>
            <a:pPr algn="l"/>
            <a:r>
              <a:rPr lang="en-US" sz="3200" b="1">
                <a:solidFill>
                  <a:srgbClr val="C00000"/>
                </a:solidFill>
              </a:rPr>
              <a:t>#ব্যবস্থাপকদের নিকট থেকে অনুরোধ</a:t>
            </a:r>
            <a:r>
              <a:rPr lang="en-US" sz="4000" b="1">
                <a:solidFill>
                  <a:srgbClr val="C00000"/>
                </a:solidFill>
              </a:rPr>
              <a:t>    </a:t>
            </a:r>
          </a:p>
        </p:txBody>
      </p:sp>
    </p:spTree>
    <p:extLst>
      <p:ext uri="{BB962C8B-B14F-4D97-AF65-F5344CB8AC3E}">
        <p14:creationId xmlns:p14="http://schemas.microsoft.com/office/powerpoint/2010/main" val="2202533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80">
                                          <p:stCondLst>
                                            <p:cond delay="0"/>
                                          </p:stCondLst>
                                        </p:cTn>
                                        <p:tgtEl>
                                          <p:spTgt spid="9"/>
                                        </p:tgtEl>
                                      </p:cBhvr>
                                    </p:animEffect>
                                    <p:anim calcmode="lin" valueType="num">
                                      <p:cBhvr>
                                        <p:cTn id="5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7" dur="26">
                                          <p:stCondLst>
                                            <p:cond delay="650"/>
                                          </p:stCondLst>
                                        </p:cTn>
                                        <p:tgtEl>
                                          <p:spTgt spid="9"/>
                                        </p:tgtEl>
                                      </p:cBhvr>
                                      <p:to x="100000" y="60000"/>
                                    </p:animScale>
                                    <p:animScale>
                                      <p:cBhvr>
                                        <p:cTn id="58" dur="166" decel="50000">
                                          <p:stCondLst>
                                            <p:cond delay="676"/>
                                          </p:stCondLst>
                                        </p:cTn>
                                        <p:tgtEl>
                                          <p:spTgt spid="9"/>
                                        </p:tgtEl>
                                      </p:cBhvr>
                                      <p:to x="100000" y="100000"/>
                                    </p:animScale>
                                    <p:animScale>
                                      <p:cBhvr>
                                        <p:cTn id="59" dur="26">
                                          <p:stCondLst>
                                            <p:cond delay="1312"/>
                                          </p:stCondLst>
                                        </p:cTn>
                                        <p:tgtEl>
                                          <p:spTgt spid="9"/>
                                        </p:tgtEl>
                                      </p:cBhvr>
                                      <p:to x="100000" y="80000"/>
                                    </p:animScale>
                                    <p:animScale>
                                      <p:cBhvr>
                                        <p:cTn id="60" dur="166" decel="50000">
                                          <p:stCondLst>
                                            <p:cond delay="1338"/>
                                          </p:stCondLst>
                                        </p:cTn>
                                        <p:tgtEl>
                                          <p:spTgt spid="9"/>
                                        </p:tgtEl>
                                      </p:cBhvr>
                                      <p:to x="100000" y="100000"/>
                                    </p:animScale>
                                    <p:animScale>
                                      <p:cBhvr>
                                        <p:cTn id="61" dur="26">
                                          <p:stCondLst>
                                            <p:cond delay="1642"/>
                                          </p:stCondLst>
                                        </p:cTn>
                                        <p:tgtEl>
                                          <p:spTgt spid="9"/>
                                        </p:tgtEl>
                                      </p:cBhvr>
                                      <p:to x="100000" y="90000"/>
                                    </p:animScale>
                                    <p:animScale>
                                      <p:cBhvr>
                                        <p:cTn id="62" dur="166" decel="50000">
                                          <p:stCondLst>
                                            <p:cond delay="1668"/>
                                          </p:stCondLst>
                                        </p:cTn>
                                        <p:tgtEl>
                                          <p:spTgt spid="9"/>
                                        </p:tgtEl>
                                      </p:cBhvr>
                                      <p:to x="100000" y="100000"/>
                                    </p:animScale>
                                    <p:animScale>
                                      <p:cBhvr>
                                        <p:cTn id="63" dur="26">
                                          <p:stCondLst>
                                            <p:cond delay="1808"/>
                                          </p:stCondLst>
                                        </p:cTn>
                                        <p:tgtEl>
                                          <p:spTgt spid="9"/>
                                        </p:tgtEl>
                                      </p:cBhvr>
                                      <p:to x="100000" y="95000"/>
                                    </p:animScale>
                                    <p:animScale>
                                      <p:cBhvr>
                                        <p:cTn id="6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6"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জাতীয় বিশ্ববিদ্যালয়ের অন-লাইন ক্লাসে সবাইকে স্বাগতম করোনাকালীন শিক্ষা-কার্যক্রম চলমান রাখার স্বার্থে  জাতীয় বিশ্ববিদ্যালয়ের উদ্যোগে অন-লাইন ক্লাসে সংযুক্ত হতে পেরে আমি আনন্দিত।  সবাইকে স্বাস্থ্যবিধি মেনে চলার আহ্বান জানাচ্ছি।      </vt:lpstr>
      <vt:lpstr>জাতীয় বিশ্ববিদ্যালয়ের অন-লাইন ক্লাসে সবাইকে স্বাগতম করোনাকালীন শিক্ষা-কার্যক্রম চলমান রাখার স্বার্থে  জাতীয় বিশ্ববিদ্যালয়ের উদ্যোগে অন-লাইন ক্লাসে সংযুক্ত হতে পেরে আমি আনন্দিত।  সবাইকে স্বাস্থ্যবিধি মেনে চলার আহ্বান জানাচ্ছি।      </vt:lpstr>
      <vt:lpstr>প্রশিক্ষণ হলো একটি সুপরিকল্পিত স্বল্পমেয়াদি শিক্ষা পদ্ধতি, যার মাধ্যমে নিয়োজিত কর্মীগণ বিশেষ কাজের জন্য কারিগরি জ্ঞান ও কর্মকৌশল শিখে।       </vt:lpstr>
      <vt:lpstr>আজকের পাঠঃপ্রশিক্ষণের পরিকল্পনা ও প্রণয়ন   (Developing a training programme)     </vt:lpstr>
      <vt:lpstr>শিখনফলঃ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সহায়ক গ্রন্থাবলি </vt:lpstr>
      <vt:lpstr>বাড়ির কাজঃ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জাতীয় বিশ্ববিদ্যালয়ের অন-লাইন ক্লাসে সবাইকে স্বাগতম করোনাকালীন শিক্ষা-কার্যক্রম চলমান রাখার স্বার্থে  জাতীয় বিশ্ববিদ্যালয়ের উদ্যোগে অন-লাইন ক্লাসে সংযুক্ত হতে পেরে আমি আনন্দিত।  সবাইকে স্বাস্থ্যবিধি মেনে চলার আহ্বান জানাচ্ছি।      </dc:title>
  <dc:creator>farhana tasmin</dc:creator>
  <cp:lastModifiedBy>farhana tasmin</cp:lastModifiedBy>
  <cp:revision>20</cp:revision>
  <dcterms:created xsi:type="dcterms:W3CDTF">2020-09-24T09:55:52Z</dcterms:created>
  <dcterms:modified xsi:type="dcterms:W3CDTF">2021-07-14T04:17:15Z</dcterms:modified>
</cp:coreProperties>
</file>