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8" r:id="rId2"/>
    <p:sldId id="256" r:id="rId3"/>
    <p:sldId id="257" r:id="rId4"/>
    <p:sldId id="259" r:id="rId5"/>
    <p:sldId id="260" r:id="rId6"/>
    <p:sldId id="261" r:id="rId7"/>
    <p:sldId id="262" r:id="rId8"/>
    <p:sldId id="263" r:id="rId9"/>
    <p:sldId id="264" r:id="rId10"/>
    <p:sldId id="265" r:id="rId11"/>
    <p:sldId id="267" r:id="rId12"/>
    <p:sldId id="269" r:id="rId13"/>
    <p:sldId id="270" r:id="rId14"/>
    <p:sldId id="271" r:id="rId15"/>
    <p:sldId id="282" r:id="rId16"/>
    <p:sldId id="272" r:id="rId17"/>
    <p:sldId id="283" r:id="rId18"/>
    <p:sldId id="284" r:id="rId19"/>
    <p:sldId id="285" r:id="rId20"/>
    <p:sldId id="286" r:id="rId21"/>
    <p:sldId id="28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6A8D8A-04EB-424A-BEFF-C209D0E6BE6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dirty="0">
            <a:solidFill>
              <a:srgbClr val="21468C"/>
            </a:solidFill>
            <a:latin typeface="NikoshBAN" panose="02000000000000000000" pitchFamily="2" charset="0"/>
            <a:cs typeface="NikoshBAN" panose="02000000000000000000" pitchFamily="2" charset="0"/>
          </a:endParaRPr>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dirty="0">
            <a:solidFill>
              <a:srgbClr val="21468C"/>
            </a:solidFill>
            <a:latin typeface="NikoshBAN" panose="02000000000000000000" pitchFamily="2" charset="0"/>
            <a:cs typeface="NikoshBAN" panose="02000000000000000000" pitchFamily="2" charset="0"/>
          </a:endParaRPr>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dirty="0">
            <a:solidFill>
              <a:srgbClr val="21468C"/>
            </a:solidFill>
            <a:latin typeface="NikoshBAN" panose="02000000000000000000" pitchFamily="2" charset="0"/>
            <a:cs typeface="NikoshBAN" panose="02000000000000000000" pitchFamily="2" charset="0"/>
          </a:endParaRPr>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মাগুরা সদর, মাগুরা</a:t>
          </a:r>
          <a:endParaRPr lang="en-US" sz="2800">
            <a:solidFill>
              <a:srgbClr val="21468C"/>
            </a:solidFill>
            <a:latin typeface="NikoshBAN" panose="02000000000000000000" pitchFamily="2" charset="0"/>
            <a:cs typeface="NikoshBAN" panose="02000000000000000000" pitchFamily="2" charset="0"/>
          </a:endParaRPr>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a:solidFill>
              <a:srgbClr val="21468C"/>
            </a:solidFill>
            <a:latin typeface="NikoshBAN" panose="02000000000000000000" pitchFamily="2" charset="0"/>
            <a:cs typeface="NikoshBAN" panose="02000000000000000000" pitchFamily="2" charset="0"/>
          </a:endParaRPr>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custT="1"/>
      <dgm:spPr>
        <a:solidFill>
          <a:schemeClr val="bg1">
            <a:lumMod val="75000"/>
            <a:lumOff val="25000"/>
          </a:schemeClr>
        </a:solidFill>
      </dgm:spPr>
      <dgm:t>
        <a:bodyPr/>
        <a:lstStyle/>
        <a:p>
          <a:pPr rtl="0"/>
          <a:r>
            <a:rPr lang="en-US" sz="1400" dirty="0" smtClean="0">
              <a:solidFill>
                <a:srgbClr val="21468C"/>
              </a:solidFill>
              <a:latin typeface="NikoshBAN" panose="02000000000000000000" pitchFamily="2" charset="0"/>
              <a:cs typeface="NikoshBAN" panose="02000000000000000000" pitchFamily="2" charset="0"/>
            </a:rPr>
            <a:t>E-mail       </a:t>
          </a:r>
          <a:r>
            <a:rPr lang="en-US" sz="1400" b="1" dirty="0" smtClean="0">
              <a:solidFill>
                <a:srgbClr val="21468C"/>
              </a:solidFill>
              <a:latin typeface="NikoshBAN" panose="02000000000000000000" pitchFamily="2" charset="0"/>
              <a:cs typeface="NikoshBAN" panose="02000000000000000000" pitchFamily="2" charset="0"/>
            </a:rPr>
            <a:t>: </a:t>
          </a:r>
          <a:r>
            <a:rPr lang="en-US" sz="1400" dirty="0" smtClean="0">
              <a:solidFill>
                <a:srgbClr val="21468C"/>
              </a:solidFill>
              <a:latin typeface="NikoshBAN" panose="02000000000000000000" pitchFamily="2" charset="0"/>
              <a:cs typeface="NikoshBAN" panose="02000000000000000000" pitchFamily="2" charset="0"/>
            </a:rPr>
            <a:t>tariqmagura@gmail.com</a:t>
          </a:r>
          <a:endParaRPr lang="en-US" sz="1400" dirty="0">
            <a:solidFill>
              <a:srgbClr val="21468C"/>
            </a:solidFill>
            <a:latin typeface="NikoshBAN" panose="02000000000000000000" pitchFamily="2" charset="0"/>
            <a:cs typeface="NikoshBAN" panose="02000000000000000000" pitchFamily="2" charset="0"/>
          </a:endParaRPr>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a:solidFill>
          <a:schemeClr val="accent6">
            <a:lumMod val="60000"/>
            <a:lumOff val="40000"/>
            <a:alpha val="90000"/>
          </a:schemeClr>
        </a:solidFill>
      </dgm:spPr>
      <dgm:t>
        <a:bodyPr/>
        <a:lstStyle/>
        <a:p>
          <a:endParaRPr lang="en-US"/>
        </a:p>
      </dgm:t>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a:solidFill>
          <a:schemeClr val="accent6">
            <a:lumMod val="60000"/>
            <a:lumOff val="40000"/>
            <a:alpha val="90000"/>
          </a:schemeClr>
        </a:solidFill>
      </dgm:spPr>
      <dgm:t>
        <a:bodyPr/>
        <a:lstStyle/>
        <a:p>
          <a:endParaRPr lang="en-US"/>
        </a:p>
      </dgm:t>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a:solidFill>
          <a:schemeClr val="accent6">
            <a:lumMod val="60000"/>
            <a:lumOff val="40000"/>
            <a:alpha val="90000"/>
          </a:schemeClr>
        </a:solidFill>
      </dgm:spPr>
      <dgm:t>
        <a:bodyPr/>
        <a:lstStyle/>
        <a:p>
          <a:endParaRPr lang="en-US"/>
        </a:p>
      </dgm:t>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a:solidFill>
          <a:schemeClr val="accent6">
            <a:lumMod val="60000"/>
            <a:lumOff val="40000"/>
            <a:alpha val="90000"/>
          </a:schemeClr>
        </a:solidFill>
      </dgm:spPr>
      <dgm:t>
        <a:bodyPr/>
        <a:lstStyle/>
        <a:p>
          <a:endParaRPr lang="en-US"/>
        </a:p>
      </dgm:t>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a:solidFill>
          <a:schemeClr val="accent6">
            <a:lumMod val="60000"/>
            <a:lumOff val="40000"/>
            <a:alpha val="90000"/>
          </a:schemeClr>
        </a:solidFill>
      </dgm:spPr>
      <dgm:t>
        <a:bodyPr/>
        <a:lstStyle/>
        <a:p>
          <a:endParaRPr lang="en-US"/>
        </a:p>
      </dgm:t>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a:solidFill>
          <a:schemeClr val="accent6">
            <a:lumMod val="60000"/>
            <a:lumOff val="40000"/>
            <a:alpha val="90000"/>
          </a:schemeClr>
        </a:solidFill>
      </dgm:spPr>
      <dgm:t>
        <a:bodyPr/>
        <a:lstStyle/>
        <a:p>
          <a:endParaRPr lang="en-US"/>
        </a:p>
      </dgm:t>
    </dgm:pt>
  </dgm:ptLst>
  <dgm:cxnLst>
    <dgm:cxn modelId="{D99208C1-3AEA-4EEC-A180-98547A55D450}" srcId="{1D66ADDB-5E26-48C2-BF1E-E273A50E182E}" destId="{662D0F2A-2A2F-4CE3-AB6C-7DE85802BCD0}" srcOrd="2" destOrd="0" parTransId="{5746A7F0-82C9-4D26-9613-35AA02F3B909}" sibTransId="{7DCC307F-5F2D-41BD-A42D-74B9B369C59F}"/>
    <dgm:cxn modelId="{E61AAA08-5E4A-4218-82CB-41D8E3563A75}" type="presOf" srcId="{74A0B6C3-9358-4BED-B23E-98FF882D1064}" destId="{467BDFD9-3E46-48D8-9867-0980F4F9E306}" srcOrd="0" destOrd="0" presId="urn:microsoft.com/office/officeart/2005/8/layout/list1"/>
    <dgm:cxn modelId="{FA169A75-E65E-4A0B-B60F-C517691B0680}" type="presOf" srcId="{996A8D8A-04EB-424A-BEFF-C209D0E6BE61}" destId="{7BC41129-464C-4C5F-B49B-DDEB8B7A5CE4}" srcOrd="1" destOrd="0" presId="urn:microsoft.com/office/officeart/2005/8/layout/list1"/>
    <dgm:cxn modelId="{285ED757-B96A-446D-A825-AE48DF499AEA}" srcId="{1D66ADDB-5E26-48C2-BF1E-E273A50E182E}" destId="{A4AC9BA5-31D7-420C-A88E-D0C236CFD189}" srcOrd="4" destOrd="0" parTransId="{AA1793B6-36E0-452C-A018-2A8A0B09518E}" sibTransId="{6B744E5C-F780-46FF-BEEF-178D1846E1EF}"/>
    <dgm:cxn modelId="{D6EA5BAA-7628-4AF4-A604-926939271965}" type="presOf" srcId="{3DC02066-21A2-448C-82A9-870F8B6AD3B1}" destId="{E3A91CB3-CEF7-4E90-B054-9B3B0EAF5BAF}" srcOrd="1" destOrd="0" presId="urn:microsoft.com/office/officeart/2005/8/layout/list1"/>
    <dgm:cxn modelId="{31C46F7A-FAC8-4AC2-9E4C-81EBC4F584A5}" type="presOf" srcId="{662D0F2A-2A2F-4CE3-AB6C-7DE85802BCD0}" destId="{DF835D66-9F7A-430A-B4D1-E2E4A49C35B1}" srcOrd="0" destOrd="0" presId="urn:microsoft.com/office/officeart/2005/8/layout/list1"/>
    <dgm:cxn modelId="{96C66F0A-A7EE-4866-A362-9D16D10FD001}" srcId="{1D66ADDB-5E26-48C2-BF1E-E273A50E182E}" destId="{74A0B6C3-9358-4BED-B23E-98FF882D1064}" srcOrd="5" destOrd="0" parTransId="{CE5D07B9-7B4A-45F0-BCD4-13929D3FCEDA}" sibTransId="{03F498A6-214F-4F5B-86A2-B364EB91DDAC}"/>
    <dgm:cxn modelId="{2851FB57-87DE-4C65-8259-EE1A72C9864D}" type="presOf" srcId="{A4AC9BA5-31D7-420C-A88E-D0C236CFD189}" destId="{8A39FADB-32AA-4764-B2B7-D00CD8B5F3C4}" srcOrd="0" destOrd="0" presId="urn:microsoft.com/office/officeart/2005/8/layout/list1"/>
    <dgm:cxn modelId="{34384F78-A0A5-4091-87D2-9AACA002D1F6}" type="presOf" srcId="{7BA5F54A-2391-4338-8359-BCC0F95C8B69}" destId="{547F4338-8BC2-496A-BDAF-43B23D574F64}" srcOrd="0" destOrd="0" presId="urn:microsoft.com/office/officeart/2005/8/layout/list1"/>
    <dgm:cxn modelId="{D0DA1A6B-FA18-4482-8BB2-0C81330DE416}" type="presOf" srcId="{996A8D8A-04EB-424A-BEFF-C209D0E6BE61}" destId="{1B232E71-B1F6-4218-91D5-C6DFC7E759AA}" srcOrd="0"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1765EB57-0C65-494E-BC18-B6B631238D9F}" type="presOf" srcId="{662D0F2A-2A2F-4CE3-AB6C-7DE85802BCD0}" destId="{EE8244C1-4DA2-43D8-B56F-E91958C930DC}" srcOrd="1" destOrd="0" presId="urn:microsoft.com/office/officeart/2005/8/layout/list1"/>
    <dgm:cxn modelId="{17EA5AF9-A374-41F4-B474-C733388F7236}" type="presOf" srcId="{3DC02066-21A2-448C-82A9-870F8B6AD3B1}" destId="{D5749F58-70EE-4A76-BCE5-803EC292E4C4}" srcOrd="0" destOrd="0" presId="urn:microsoft.com/office/officeart/2005/8/layout/list1"/>
    <dgm:cxn modelId="{6F91C072-B6B4-42D4-9437-043650FC9D7F}" type="presOf" srcId="{74A0B6C3-9358-4BED-B23E-98FF882D1064}" destId="{9620D787-612D-45EB-8552-61BCF1179102}" srcOrd="1"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EC969F5E-2D40-46EC-842B-6258FA816987}" type="presOf" srcId="{1D66ADDB-5E26-48C2-BF1E-E273A50E182E}" destId="{2D81A7DB-49A3-48C7-9DB3-8F7EF18864ED}" srcOrd="0" destOrd="0" presId="urn:microsoft.com/office/officeart/2005/8/layout/list1"/>
    <dgm:cxn modelId="{2FA7FE24-ABB2-431E-B74E-75865780508E}" srcId="{1D66ADDB-5E26-48C2-BF1E-E273A50E182E}" destId="{996A8D8A-04EB-424A-BEFF-C209D0E6BE61}" srcOrd="0" destOrd="0" parTransId="{CD437FC4-65D5-48A4-BB69-14BC10CC3A97}" sibTransId="{ABADDBF5-DB71-4D95-B5DF-88A24E636D93}"/>
    <dgm:cxn modelId="{64438EEA-9919-474C-8EEB-12F13D3583AA}" type="presOf" srcId="{7BA5F54A-2391-4338-8359-BCC0F95C8B69}" destId="{92ED0851-C0D4-4EC5-B832-18304B43B2A4}" srcOrd="1" destOrd="0" presId="urn:microsoft.com/office/officeart/2005/8/layout/list1"/>
    <dgm:cxn modelId="{A60C649A-4B1E-4877-A3DD-60546220E5A5}" type="presOf" srcId="{A4AC9BA5-31D7-420C-A88E-D0C236CFD189}" destId="{56FC0006-7B57-42DA-AB50-BD1F68C943D9}" srcOrd="1" destOrd="0" presId="urn:microsoft.com/office/officeart/2005/8/layout/list1"/>
    <dgm:cxn modelId="{911ED749-B150-4A65-9289-5AA026F2726B}" type="presParOf" srcId="{2D81A7DB-49A3-48C7-9DB3-8F7EF18864ED}" destId="{D23ACA6E-7661-4D97-A6BE-9D028DCA446C}" srcOrd="0" destOrd="0" presId="urn:microsoft.com/office/officeart/2005/8/layout/list1"/>
    <dgm:cxn modelId="{60827057-6508-47D3-9FDF-499C645B1213}" type="presParOf" srcId="{D23ACA6E-7661-4D97-A6BE-9D028DCA446C}" destId="{1B232E71-B1F6-4218-91D5-C6DFC7E759AA}" srcOrd="0" destOrd="0" presId="urn:microsoft.com/office/officeart/2005/8/layout/list1"/>
    <dgm:cxn modelId="{0A327ADC-7063-4275-81B3-1E148D12619D}" type="presParOf" srcId="{D23ACA6E-7661-4D97-A6BE-9D028DCA446C}" destId="{7BC41129-464C-4C5F-B49B-DDEB8B7A5CE4}" srcOrd="1" destOrd="0" presId="urn:microsoft.com/office/officeart/2005/8/layout/list1"/>
    <dgm:cxn modelId="{3A677A88-A37B-4E9E-997A-66E15D3D4E6B}" type="presParOf" srcId="{2D81A7DB-49A3-48C7-9DB3-8F7EF18864ED}" destId="{3B9BB0F3-355A-4BE1-B302-55FFC8C9791A}" srcOrd="1" destOrd="0" presId="urn:microsoft.com/office/officeart/2005/8/layout/list1"/>
    <dgm:cxn modelId="{B4A8E8BD-09F2-4C23-B02C-95DAA1274EA1}" type="presParOf" srcId="{2D81A7DB-49A3-48C7-9DB3-8F7EF18864ED}" destId="{931AEF94-8A21-4FAD-A46B-D22536E2534E}" srcOrd="2" destOrd="0" presId="urn:microsoft.com/office/officeart/2005/8/layout/list1"/>
    <dgm:cxn modelId="{BCB0EDD4-7437-4BE2-8FDE-24F840ECAF3C}" type="presParOf" srcId="{2D81A7DB-49A3-48C7-9DB3-8F7EF18864ED}" destId="{191F4EA5-1854-4588-91B5-780F699B74BF}" srcOrd="3" destOrd="0" presId="urn:microsoft.com/office/officeart/2005/8/layout/list1"/>
    <dgm:cxn modelId="{5AD2AB97-1B34-4387-B710-F568F5119CA4}" type="presParOf" srcId="{2D81A7DB-49A3-48C7-9DB3-8F7EF18864ED}" destId="{EC8B7E15-F6CD-4418-AD19-C719597B2818}" srcOrd="4" destOrd="0" presId="urn:microsoft.com/office/officeart/2005/8/layout/list1"/>
    <dgm:cxn modelId="{84FC2E76-507D-4F0F-A29D-452EABA36045}" type="presParOf" srcId="{EC8B7E15-F6CD-4418-AD19-C719597B2818}" destId="{D5749F58-70EE-4A76-BCE5-803EC292E4C4}" srcOrd="0" destOrd="0" presId="urn:microsoft.com/office/officeart/2005/8/layout/list1"/>
    <dgm:cxn modelId="{86B1F182-FB61-43C2-8841-2BE3F547E5A0}" type="presParOf" srcId="{EC8B7E15-F6CD-4418-AD19-C719597B2818}" destId="{E3A91CB3-CEF7-4E90-B054-9B3B0EAF5BAF}" srcOrd="1" destOrd="0" presId="urn:microsoft.com/office/officeart/2005/8/layout/list1"/>
    <dgm:cxn modelId="{722C91FB-F758-4032-92FD-509AFD37F8C0}" type="presParOf" srcId="{2D81A7DB-49A3-48C7-9DB3-8F7EF18864ED}" destId="{50AC7407-CFF1-4499-A64C-3359FAC99AED}" srcOrd="5" destOrd="0" presId="urn:microsoft.com/office/officeart/2005/8/layout/list1"/>
    <dgm:cxn modelId="{78326C90-D48E-4DB3-B2BF-8E4F93569992}" type="presParOf" srcId="{2D81A7DB-49A3-48C7-9DB3-8F7EF18864ED}" destId="{DDBDC5B3-BA07-44EB-B6CA-7E6690AF152B}" srcOrd="6" destOrd="0" presId="urn:microsoft.com/office/officeart/2005/8/layout/list1"/>
    <dgm:cxn modelId="{E9DDE613-1E9E-45A4-BF6F-79B46BFCF864}" type="presParOf" srcId="{2D81A7DB-49A3-48C7-9DB3-8F7EF18864ED}" destId="{933272A1-C030-4C6D-8072-E31424A1C09F}" srcOrd="7" destOrd="0" presId="urn:microsoft.com/office/officeart/2005/8/layout/list1"/>
    <dgm:cxn modelId="{94351090-B517-4A3A-9A28-4B300F88CAFB}" type="presParOf" srcId="{2D81A7DB-49A3-48C7-9DB3-8F7EF18864ED}" destId="{903E6186-78CA-4B2D-ADA0-8BE8E6B0EEC7}" srcOrd="8" destOrd="0" presId="urn:microsoft.com/office/officeart/2005/8/layout/list1"/>
    <dgm:cxn modelId="{682A039A-8B3D-4B90-82BC-9EB865C2E808}" type="presParOf" srcId="{903E6186-78CA-4B2D-ADA0-8BE8E6B0EEC7}" destId="{DF835D66-9F7A-430A-B4D1-E2E4A49C35B1}" srcOrd="0" destOrd="0" presId="urn:microsoft.com/office/officeart/2005/8/layout/list1"/>
    <dgm:cxn modelId="{E545F6A1-5D09-42F6-BD13-BC88FEC43FA2}" type="presParOf" srcId="{903E6186-78CA-4B2D-ADA0-8BE8E6B0EEC7}" destId="{EE8244C1-4DA2-43D8-B56F-E91958C930DC}" srcOrd="1" destOrd="0" presId="urn:microsoft.com/office/officeart/2005/8/layout/list1"/>
    <dgm:cxn modelId="{050539F7-064A-40A8-BD6B-22686DE6A483}" type="presParOf" srcId="{2D81A7DB-49A3-48C7-9DB3-8F7EF18864ED}" destId="{C5FE7B73-8CD4-4F3D-84E4-069D5CBC468E}" srcOrd="9" destOrd="0" presId="urn:microsoft.com/office/officeart/2005/8/layout/list1"/>
    <dgm:cxn modelId="{B25B1AAE-CD1C-42F9-A333-03EEDD4E0FED}" type="presParOf" srcId="{2D81A7DB-49A3-48C7-9DB3-8F7EF18864ED}" destId="{38804B85-540E-4615-9E86-24A02307668C}" srcOrd="10" destOrd="0" presId="urn:microsoft.com/office/officeart/2005/8/layout/list1"/>
    <dgm:cxn modelId="{B646D5FA-1E0F-4756-A2FD-0FE0BBF1DB8F}" type="presParOf" srcId="{2D81A7DB-49A3-48C7-9DB3-8F7EF18864ED}" destId="{B79B0E5B-4021-45B8-BDE1-F1B00BBD734E}" srcOrd="11" destOrd="0" presId="urn:microsoft.com/office/officeart/2005/8/layout/list1"/>
    <dgm:cxn modelId="{972C5BC1-8C0B-4EEB-A247-769E4737BA55}" type="presParOf" srcId="{2D81A7DB-49A3-48C7-9DB3-8F7EF18864ED}" destId="{A76EC726-14E9-4EAE-8AE7-D077253FFB0E}" srcOrd="12" destOrd="0" presId="urn:microsoft.com/office/officeart/2005/8/layout/list1"/>
    <dgm:cxn modelId="{9B77E83D-EFF2-4C96-BDBE-E9835993C781}" type="presParOf" srcId="{A76EC726-14E9-4EAE-8AE7-D077253FFB0E}" destId="{547F4338-8BC2-496A-BDAF-43B23D574F64}" srcOrd="0" destOrd="0" presId="urn:microsoft.com/office/officeart/2005/8/layout/list1"/>
    <dgm:cxn modelId="{EB4B2344-B3F8-4967-AFDD-4ED7937B916A}" type="presParOf" srcId="{A76EC726-14E9-4EAE-8AE7-D077253FFB0E}" destId="{92ED0851-C0D4-4EC5-B832-18304B43B2A4}" srcOrd="1" destOrd="0" presId="urn:microsoft.com/office/officeart/2005/8/layout/list1"/>
    <dgm:cxn modelId="{14115EE7-A123-4C69-A9A3-DD37F1F1EDFF}" type="presParOf" srcId="{2D81A7DB-49A3-48C7-9DB3-8F7EF18864ED}" destId="{1E961C52-EE81-4642-B582-D9FCCD880C1D}" srcOrd="13" destOrd="0" presId="urn:microsoft.com/office/officeart/2005/8/layout/list1"/>
    <dgm:cxn modelId="{0F1D1F33-DD78-41C8-875F-760E0E94C035}" type="presParOf" srcId="{2D81A7DB-49A3-48C7-9DB3-8F7EF18864ED}" destId="{DE38ADD6-173E-44AB-ADA1-8900EDA45E15}" srcOrd="14" destOrd="0" presId="urn:microsoft.com/office/officeart/2005/8/layout/list1"/>
    <dgm:cxn modelId="{18739293-31D3-4AB3-8F8E-90C29DF07361}" type="presParOf" srcId="{2D81A7DB-49A3-48C7-9DB3-8F7EF18864ED}" destId="{549921A9-5518-4CC9-AD53-F41AFAE91248}" srcOrd="15" destOrd="0" presId="urn:microsoft.com/office/officeart/2005/8/layout/list1"/>
    <dgm:cxn modelId="{46537D4C-C71D-4583-8E2C-110C7BCF024F}" type="presParOf" srcId="{2D81A7DB-49A3-48C7-9DB3-8F7EF18864ED}" destId="{8330C2B2-EF6C-45DB-A335-99AE1D2441BB}" srcOrd="16" destOrd="0" presId="urn:microsoft.com/office/officeart/2005/8/layout/list1"/>
    <dgm:cxn modelId="{59EC96EC-D580-4880-87F1-228889EB79ED}" type="presParOf" srcId="{8330C2B2-EF6C-45DB-A335-99AE1D2441BB}" destId="{8A39FADB-32AA-4764-B2B7-D00CD8B5F3C4}" srcOrd="0" destOrd="0" presId="urn:microsoft.com/office/officeart/2005/8/layout/list1"/>
    <dgm:cxn modelId="{EDF0DB15-598E-474E-B702-EF6E6E303489}" type="presParOf" srcId="{8330C2B2-EF6C-45DB-A335-99AE1D2441BB}" destId="{56FC0006-7B57-42DA-AB50-BD1F68C943D9}" srcOrd="1" destOrd="0" presId="urn:microsoft.com/office/officeart/2005/8/layout/list1"/>
    <dgm:cxn modelId="{8A5EDC10-6585-4474-8970-0CE81F704BC5}" type="presParOf" srcId="{2D81A7DB-49A3-48C7-9DB3-8F7EF18864ED}" destId="{766FEB7D-75F9-49AD-8168-86A2F2728C7D}" srcOrd="17" destOrd="0" presId="urn:microsoft.com/office/officeart/2005/8/layout/list1"/>
    <dgm:cxn modelId="{3BEDCD41-EFF2-43AD-8DA9-61DE5C10F251}" type="presParOf" srcId="{2D81A7DB-49A3-48C7-9DB3-8F7EF18864ED}" destId="{06127D3C-B186-48D2-ABE9-E342D71172A1}" srcOrd="18" destOrd="0" presId="urn:microsoft.com/office/officeart/2005/8/layout/list1"/>
    <dgm:cxn modelId="{93DFE3EB-3601-4CD0-BADA-84B070078C72}" type="presParOf" srcId="{2D81A7DB-49A3-48C7-9DB3-8F7EF18864ED}" destId="{C2C5E5C1-B775-4B39-B2B1-64CAAFD91D54}" srcOrd="19" destOrd="0" presId="urn:microsoft.com/office/officeart/2005/8/layout/list1"/>
    <dgm:cxn modelId="{49E4AA2E-D2CF-48C3-85CD-405A25EB3761}" type="presParOf" srcId="{2D81A7DB-49A3-48C7-9DB3-8F7EF18864ED}" destId="{278D5B82-AEB5-441F-B4B2-56D55DC152A6}" srcOrd="20" destOrd="0" presId="urn:microsoft.com/office/officeart/2005/8/layout/list1"/>
    <dgm:cxn modelId="{15865F2B-B3DA-4E63-9009-9B4DE21F3D7A}" type="presParOf" srcId="{278D5B82-AEB5-441F-B4B2-56D55DC152A6}" destId="{467BDFD9-3E46-48D8-9867-0980F4F9E306}" srcOrd="0" destOrd="0" presId="urn:microsoft.com/office/officeart/2005/8/layout/list1"/>
    <dgm:cxn modelId="{15A0A7D5-97AC-462E-A79C-B66625809635}" type="presParOf" srcId="{278D5B82-AEB5-441F-B4B2-56D55DC152A6}" destId="{9620D787-612D-45EB-8552-61BCF1179102}" srcOrd="1" destOrd="0" presId="urn:microsoft.com/office/officeart/2005/8/layout/list1"/>
    <dgm:cxn modelId="{B65E729B-AA5C-4D9C-A2B3-CB8664673EB9}" type="presParOf" srcId="{2D81A7DB-49A3-48C7-9DB3-8F7EF18864ED}" destId="{06553F89-4F6E-44D6-A326-398D1E551903}" srcOrd="21" destOrd="0" presId="urn:microsoft.com/office/officeart/2005/8/layout/list1"/>
    <dgm:cxn modelId="{9F186BFF-481D-488A-8224-01D146ECF985}" type="presParOf" srcId="{2D81A7DB-49A3-48C7-9DB3-8F7EF18864ED}" destId="{AA4E621F-02B8-42CF-BD77-39CCB986294A}"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EF94-8A21-4FAD-A46B-D22536E2534E}">
      <dsp:nvSpPr>
        <dsp:cNvPr id="0" name=""/>
        <dsp:cNvSpPr/>
      </dsp:nvSpPr>
      <dsp:spPr>
        <a:xfrm>
          <a:off x="0" y="36888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41129-464C-4C5F-B49B-DDEB8B7A5CE4}">
      <dsp:nvSpPr>
        <dsp:cNvPr id="0" name=""/>
        <dsp:cNvSpPr/>
      </dsp:nvSpPr>
      <dsp:spPr>
        <a:xfrm>
          <a:off x="251108" y="10320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129148"/>
        <a:ext cx="3463638" cy="479482"/>
      </dsp:txXfrm>
    </dsp:sp>
    <dsp:sp modelId="{DDBDC5B3-BA07-44EB-B6CA-7E6690AF152B}">
      <dsp:nvSpPr>
        <dsp:cNvPr id="0" name=""/>
        <dsp:cNvSpPr/>
      </dsp:nvSpPr>
      <dsp:spPr>
        <a:xfrm>
          <a:off x="0" y="118536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91CB3-CEF7-4E90-B054-9B3B0EAF5BAF}">
      <dsp:nvSpPr>
        <dsp:cNvPr id="0" name=""/>
        <dsp:cNvSpPr/>
      </dsp:nvSpPr>
      <dsp:spPr>
        <a:xfrm>
          <a:off x="251108" y="91968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945628"/>
        <a:ext cx="3463638" cy="479482"/>
      </dsp:txXfrm>
    </dsp:sp>
    <dsp:sp modelId="{38804B85-540E-4615-9E86-24A02307668C}">
      <dsp:nvSpPr>
        <dsp:cNvPr id="0" name=""/>
        <dsp:cNvSpPr/>
      </dsp:nvSpPr>
      <dsp:spPr>
        <a:xfrm>
          <a:off x="0" y="200184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244C1-4DA2-43D8-B56F-E91958C930DC}">
      <dsp:nvSpPr>
        <dsp:cNvPr id="0" name=""/>
        <dsp:cNvSpPr/>
      </dsp:nvSpPr>
      <dsp:spPr>
        <a:xfrm>
          <a:off x="251108" y="173616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kern="1200" dirty="0">
            <a:solidFill>
              <a:srgbClr val="21468C"/>
            </a:solidFill>
            <a:latin typeface="NikoshBAN" panose="02000000000000000000" pitchFamily="2" charset="0"/>
            <a:cs typeface="NikoshBAN" panose="02000000000000000000" pitchFamily="2" charset="0"/>
          </a:endParaRPr>
        </a:p>
      </dsp:txBody>
      <dsp:txXfrm>
        <a:off x="277047" y="1762108"/>
        <a:ext cx="3463638" cy="479482"/>
      </dsp:txXfrm>
    </dsp:sp>
    <dsp:sp modelId="{DE38ADD6-173E-44AB-ADA1-8900EDA45E15}">
      <dsp:nvSpPr>
        <dsp:cNvPr id="0" name=""/>
        <dsp:cNvSpPr/>
      </dsp:nvSpPr>
      <dsp:spPr>
        <a:xfrm>
          <a:off x="0" y="281832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D0851-C0D4-4EC5-B832-18304B43B2A4}">
      <dsp:nvSpPr>
        <dsp:cNvPr id="0" name=""/>
        <dsp:cNvSpPr/>
      </dsp:nvSpPr>
      <dsp:spPr>
        <a:xfrm>
          <a:off x="251108" y="255264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মাগুরা সদর, মাগুরা</a:t>
          </a:r>
          <a:endParaRPr lang="en-US" sz="2800" kern="1200">
            <a:solidFill>
              <a:srgbClr val="21468C"/>
            </a:solidFill>
            <a:latin typeface="NikoshBAN" panose="02000000000000000000" pitchFamily="2" charset="0"/>
            <a:cs typeface="NikoshBAN" panose="02000000000000000000" pitchFamily="2" charset="0"/>
          </a:endParaRPr>
        </a:p>
      </dsp:txBody>
      <dsp:txXfrm>
        <a:off x="277047" y="2578588"/>
        <a:ext cx="3463638" cy="479482"/>
      </dsp:txXfrm>
    </dsp:sp>
    <dsp:sp modelId="{06127D3C-B186-48D2-ABE9-E342D71172A1}">
      <dsp:nvSpPr>
        <dsp:cNvPr id="0" name=""/>
        <dsp:cNvSpPr/>
      </dsp:nvSpPr>
      <dsp:spPr>
        <a:xfrm>
          <a:off x="0" y="363480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C0006-7B57-42DA-AB50-BD1F68C943D9}">
      <dsp:nvSpPr>
        <dsp:cNvPr id="0" name=""/>
        <dsp:cNvSpPr/>
      </dsp:nvSpPr>
      <dsp:spPr>
        <a:xfrm>
          <a:off x="251108" y="336912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kern="1200">
            <a:solidFill>
              <a:srgbClr val="21468C"/>
            </a:solidFill>
            <a:latin typeface="NikoshBAN" panose="02000000000000000000" pitchFamily="2" charset="0"/>
            <a:cs typeface="NikoshBAN" panose="02000000000000000000" pitchFamily="2" charset="0"/>
          </a:endParaRPr>
        </a:p>
      </dsp:txBody>
      <dsp:txXfrm>
        <a:off x="277047" y="3395068"/>
        <a:ext cx="3463638" cy="479482"/>
      </dsp:txXfrm>
    </dsp:sp>
    <dsp:sp modelId="{AA4E621F-02B8-42CF-BD77-39CCB986294A}">
      <dsp:nvSpPr>
        <dsp:cNvPr id="0" name=""/>
        <dsp:cNvSpPr/>
      </dsp:nvSpPr>
      <dsp:spPr>
        <a:xfrm>
          <a:off x="0" y="4451289"/>
          <a:ext cx="5022166" cy="453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0D787-612D-45EB-8552-61BCF1179102}">
      <dsp:nvSpPr>
        <dsp:cNvPr id="0" name=""/>
        <dsp:cNvSpPr/>
      </dsp:nvSpPr>
      <dsp:spPr>
        <a:xfrm>
          <a:off x="251108" y="4185609"/>
          <a:ext cx="3515516" cy="5313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78" tIns="0" rIns="132878" bIns="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21468C"/>
              </a:solidFill>
              <a:latin typeface="NikoshBAN" panose="02000000000000000000" pitchFamily="2" charset="0"/>
              <a:cs typeface="NikoshBAN" panose="02000000000000000000" pitchFamily="2" charset="0"/>
            </a:rPr>
            <a:t>E-mail       </a:t>
          </a:r>
          <a:r>
            <a:rPr lang="en-US" sz="1400" b="1" kern="1200" dirty="0" smtClean="0">
              <a:solidFill>
                <a:srgbClr val="21468C"/>
              </a:solidFill>
              <a:latin typeface="NikoshBAN" panose="02000000000000000000" pitchFamily="2" charset="0"/>
              <a:cs typeface="NikoshBAN" panose="02000000000000000000" pitchFamily="2" charset="0"/>
            </a:rPr>
            <a:t>: </a:t>
          </a:r>
          <a:r>
            <a:rPr lang="en-US" sz="1400" kern="1200" dirty="0" smtClean="0">
              <a:solidFill>
                <a:srgbClr val="21468C"/>
              </a:solidFill>
              <a:latin typeface="NikoshBAN" panose="02000000000000000000" pitchFamily="2" charset="0"/>
              <a:cs typeface="NikoshBAN" panose="02000000000000000000" pitchFamily="2" charset="0"/>
            </a:rPr>
            <a:t>tariqmagura@gmail.com</a:t>
          </a:r>
          <a:endParaRPr lang="en-US" sz="1400" kern="1200" dirty="0">
            <a:solidFill>
              <a:srgbClr val="21468C"/>
            </a:solidFill>
            <a:latin typeface="NikoshBAN" panose="02000000000000000000" pitchFamily="2" charset="0"/>
            <a:cs typeface="NikoshBAN" panose="02000000000000000000" pitchFamily="2" charset="0"/>
          </a:endParaRPr>
        </a:p>
      </dsp:txBody>
      <dsp:txXfrm>
        <a:off x="277047" y="4211548"/>
        <a:ext cx="346363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24A97-1056-4369-AB05-7AC7E33C48D0}"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82118-DC82-4715-B0C3-C2542064643B}" type="slidenum">
              <a:rPr lang="en-US" smtClean="0"/>
              <a:t>‹#›</a:t>
            </a:fld>
            <a:endParaRPr lang="en-US"/>
          </a:p>
        </p:txBody>
      </p:sp>
    </p:spTree>
    <p:extLst>
      <p:ext uri="{BB962C8B-B14F-4D97-AF65-F5344CB8AC3E}">
        <p14:creationId xmlns:p14="http://schemas.microsoft.com/office/powerpoint/2010/main" val="276641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5A3B60-1246-4EF0-A20D-6815264C0AF4}"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1270364161"/>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A3B60-1246-4EF0-A20D-6815264C0AF4}"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56012398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A3B60-1246-4EF0-A20D-6815264C0AF4}"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408029662"/>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A3B60-1246-4EF0-A20D-6815264C0AF4}"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3396096497"/>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A3B60-1246-4EF0-A20D-6815264C0AF4}"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1601673446"/>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5A3B60-1246-4EF0-A20D-6815264C0AF4}"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2685193019"/>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5A3B60-1246-4EF0-A20D-6815264C0AF4}"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1601370988"/>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5A3B60-1246-4EF0-A20D-6815264C0AF4}"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813278187"/>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A3B60-1246-4EF0-A20D-6815264C0AF4}"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3759109254"/>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A3B60-1246-4EF0-A20D-6815264C0AF4}"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1714695224"/>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A3B60-1246-4EF0-A20D-6815264C0AF4}"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FEE11-457C-4D34-B12E-BD612C1E7B01}" type="slidenum">
              <a:rPr lang="en-US" smtClean="0"/>
              <a:t>‹#›</a:t>
            </a:fld>
            <a:endParaRPr lang="en-US"/>
          </a:p>
        </p:txBody>
      </p:sp>
    </p:spTree>
    <p:extLst>
      <p:ext uri="{BB962C8B-B14F-4D97-AF65-F5344CB8AC3E}">
        <p14:creationId xmlns:p14="http://schemas.microsoft.com/office/powerpoint/2010/main" val="3975698066"/>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A3B60-1246-4EF0-A20D-6815264C0AF4}"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FEE11-457C-4D34-B12E-BD612C1E7B01}" type="slidenum">
              <a:rPr lang="en-US" smtClean="0"/>
              <a:t>‹#›</a:t>
            </a:fld>
            <a:endParaRPr lang="en-US"/>
          </a:p>
        </p:txBody>
      </p:sp>
    </p:spTree>
    <p:extLst>
      <p:ext uri="{BB962C8B-B14F-4D97-AF65-F5344CB8AC3E}">
        <p14:creationId xmlns:p14="http://schemas.microsoft.com/office/powerpoint/2010/main" val="185669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2.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54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470" y="105818"/>
            <a:ext cx="3065060" cy="890469"/>
          </a:xfrm>
          <a:solidFill>
            <a:srgbClr val="FFFF00"/>
          </a:solidFill>
          <a:effectLst>
            <a:glow rad="228600">
              <a:schemeClr val="accent5">
                <a:satMod val="175000"/>
                <a:alpha val="40000"/>
              </a:schemeClr>
            </a:glow>
          </a:effectLst>
        </p:spPr>
        <p:txBody>
          <a:bodyPr>
            <a:normAutofit fontScale="90000"/>
          </a:bodyPr>
          <a:lstStyle/>
          <a:p>
            <a:r>
              <a:rPr lang="en-US" sz="6600" dirty="0" err="1" smtClean="0">
                <a:latin typeface="NikoshBAN" panose="02000000000000000000" pitchFamily="2" charset="0"/>
                <a:cs typeface="NikoshBAN" panose="02000000000000000000" pitchFamily="2" charset="0"/>
              </a:rPr>
              <a:t>একক</a:t>
            </a:r>
            <a:r>
              <a:rPr lang="en-US" sz="6600" dirty="0" smtClean="0">
                <a:latin typeface="NikoshBAN" panose="02000000000000000000" pitchFamily="2" charset="0"/>
                <a:cs typeface="NikoshBAN" panose="02000000000000000000" pitchFamily="2" charset="0"/>
              </a:rPr>
              <a:t> কাজ</a:t>
            </a:r>
            <a:endParaRPr lang="en-US" sz="6600" dirty="0">
              <a:latin typeface="NikoshBAN" panose="02000000000000000000" pitchFamily="2" charset="0"/>
              <a:cs typeface="NikoshBAN" panose="02000000000000000000" pitchFamily="2" charset="0"/>
            </a:endParaRPr>
          </a:p>
        </p:txBody>
      </p:sp>
      <p:sp>
        <p:nvSpPr>
          <p:cNvPr id="4" name="Rectangle 3"/>
          <p:cNvSpPr/>
          <p:nvPr/>
        </p:nvSpPr>
        <p:spPr>
          <a:xfrm>
            <a:off x="671015" y="1241946"/>
            <a:ext cx="10849970" cy="4585648"/>
          </a:xfrm>
          <a:prstGeom prst="rect">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latin typeface="NikoshBAN" panose="02000000000000000000" pitchFamily="2" charset="0"/>
                <a:cs typeface="NikoshBAN" panose="02000000000000000000" pitchFamily="2" charset="0"/>
              </a:rPr>
              <a:t> ১ । </a:t>
            </a:r>
            <a:r>
              <a:rPr lang="en-US" sz="3200" dirty="0" err="1" smtClean="0">
                <a:solidFill>
                  <a:srgbClr val="7030A0"/>
                </a:solidFill>
                <a:latin typeface="NikoshBAN" panose="02000000000000000000" pitchFamily="2" charset="0"/>
                <a:cs typeface="NikoshBAN" panose="02000000000000000000" pitchFamily="2" charset="0"/>
              </a:rPr>
              <a:t>আহসান</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হাবীব</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কত</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সালে</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জন্মগ্রহণ</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করেন</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chemeClr val="tx1"/>
                </a:solidFill>
                <a:latin typeface="NikoshBAN" panose="02000000000000000000" pitchFamily="2" charset="0"/>
                <a:cs typeface="NikoshBAN" panose="02000000000000000000" pitchFamily="2" charset="0"/>
              </a:rPr>
              <a:t>উত্তর</a:t>
            </a:r>
            <a:r>
              <a:rPr lang="en-US" sz="3200" dirty="0" smtClean="0">
                <a:solidFill>
                  <a:schemeClr val="tx1"/>
                </a:solidFill>
                <a:latin typeface="NikoshBAN" panose="02000000000000000000" pitchFamily="2" charset="0"/>
                <a:cs typeface="NikoshBAN" panose="02000000000000000000" pitchFamily="2" charset="0"/>
              </a:rPr>
              <a:t> – ১৯১৭ </a:t>
            </a:r>
            <a:r>
              <a:rPr lang="en-US" sz="3200" dirty="0" err="1" smtClean="0">
                <a:solidFill>
                  <a:schemeClr val="tx1"/>
                </a:solidFill>
                <a:latin typeface="NikoshBAN" panose="02000000000000000000" pitchFamily="2" charset="0"/>
                <a:cs typeface="NikoshBAN" panose="02000000000000000000" pitchFamily="2" charset="0"/>
              </a:rPr>
              <a:t>সালে</a:t>
            </a:r>
            <a:r>
              <a:rPr lang="en-US" sz="3200" dirty="0" smtClean="0">
                <a:solidFill>
                  <a:schemeClr val="tx1"/>
                </a:solidFill>
                <a:latin typeface="NikoshBAN" panose="02000000000000000000" pitchFamily="2" charset="0"/>
                <a:cs typeface="NikoshBAN" panose="02000000000000000000" pitchFamily="2" charset="0"/>
              </a:rPr>
              <a:t> ।</a:t>
            </a:r>
          </a:p>
          <a:p>
            <a:r>
              <a:rPr lang="en-US" sz="3200" dirty="0" smtClean="0">
                <a:solidFill>
                  <a:srgbClr val="7030A0"/>
                </a:solidFill>
                <a:latin typeface="NikoshBAN" panose="02000000000000000000" pitchFamily="2" charset="0"/>
                <a:cs typeface="NikoshBAN" panose="02000000000000000000" pitchFamily="2" charset="0"/>
              </a:rPr>
              <a:t>২ । </a:t>
            </a:r>
            <a:r>
              <a:rPr lang="en-US" sz="3200" dirty="0" err="1" smtClean="0">
                <a:solidFill>
                  <a:srgbClr val="7030A0"/>
                </a:solidFill>
                <a:latin typeface="NikoshBAN" panose="02000000000000000000" pitchFamily="2" charset="0"/>
                <a:cs typeface="NikoshBAN" panose="02000000000000000000" pitchFamily="2" charset="0"/>
              </a:rPr>
              <a:t>আহসান</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হাবীব</a:t>
            </a:r>
            <a:r>
              <a:rPr lang="en-US" sz="3200" dirty="0" smtClean="0">
                <a:solidFill>
                  <a:srgbClr val="7030A0"/>
                </a:solidFill>
                <a:latin typeface="NikoshBAN" panose="02000000000000000000" pitchFamily="2" charset="0"/>
                <a:cs typeface="NikoshBAN" panose="02000000000000000000" pitchFamily="2" charset="0"/>
              </a:rPr>
              <a:t> কোথায় </a:t>
            </a:r>
            <a:r>
              <a:rPr lang="en-US" sz="3200" dirty="0" err="1" smtClean="0">
                <a:solidFill>
                  <a:srgbClr val="7030A0"/>
                </a:solidFill>
                <a:latin typeface="NikoshBAN" panose="02000000000000000000" pitchFamily="2" charset="0"/>
                <a:cs typeface="NikoshBAN" panose="02000000000000000000" pitchFamily="2" charset="0"/>
              </a:rPr>
              <a:t>জন্মগ্রহণ</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করেন</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chemeClr val="tx1"/>
                </a:solidFill>
                <a:latin typeface="NikoshBAN" panose="02000000000000000000" pitchFamily="2" charset="0"/>
                <a:cs typeface="NikoshBAN" panose="02000000000000000000" pitchFamily="2" charset="0"/>
              </a:rPr>
              <a:t>উত্তর</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a:solidFill>
                  <a:schemeClr val="tx1"/>
                </a:solidFill>
                <a:latin typeface="NikoshBAN" panose="02000000000000000000" pitchFamily="2" charset="0"/>
                <a:cs typeface="NikoshBAN" panose="02000000000000000000" pitchFamily="2" charset="0"/>
              </a:rPr>
              <a:t>পিরোজপুর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জেলার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শংকরপাশা</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গ্রামে</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জন্মগ্রহণ</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করেন</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a:p>
            <a:r>
              <a:rPr lang="en-US" sz="3200" dirty="0" smtClean="0">
                <a:solidFill>
                  <a:srgbClr val="7030A0"/>
                </a:solidFill>
                <a:latin typeface="NikoshBAN" panose="02000000000000000000" pitchFamily="2" charset="0"/>
                <a:cs typeface="NikoshBAN" panose="02000000000000000000" pitchFamily="2" charset="0"/>
              </a:rPr>
              <a:t>৩ । </a:t>
            </a:r>
            <a:r>
              <a:rPr lang="en-US" sz="3200" dirty="0" err="1" smtClean="0">
                <a:solidFill>
                  <a:srgbClr val="7030A0"/>
                </a:solidFill>
                <a:latin typeface="NikoshBAN" panose="02000000000000000000" pitchFamily="2" charset="0"/>
                <a:cs typeface="NikoshBAN" panose="02000000000000000000" pitchFamily="2" charset="0"/>
              </a:rPr>
              <a:t>রানী</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খালের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সাকো</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জাতীয়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রচনা</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chemeClr val="tx1"/>
                </a:solidFill>
                <a:latin typeface="NikoshBAN" panose="02000000000000000000" pitchFamily="2" charset="0"/>
                <a:cs typeface="NikoshBAN" panose="02000000000000000000" pitchFamily="2" charset="0"/>
              </a:rPr>
              <a:t>উত্তর</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কিশোরপাঠ্য</a:t>
            </a:r>
            <a:r>
              <a:rPr lang="en-US" sz="3200" dirty="0" smtClean="0">
                <a:solidFill>
                  <a:schemeClr val="tx1"/>
                </a:solidFill>
                <a:latin typeface="NikoshBAN" panose="02000000000000000000" pitchFamily="2" charset="0"/>
                <a:cs typeface="NikoshBAN" panose="02000000000000000000" pitchFamily="2" charset="0"/>
              </a:rPr>
              <a:t> উপন্যাস ।</a:t>
            </a:r>
          </a:p>
          <a:p>
            <a:r>
              <a:rPr lang="en-US" sz="3200" dirty="0" smtClean="0">
                <a:solidFill>
                  <a:srgbClr val="7030A0"/>
                </a:solidFill>
                <a:latin typeface="NikoshBAN" panose="02000000000000000000" pitchFamily="2" charset="0"/>
                <a:cs typeface="NikoshBAN" panose="02000000000000000000" pitchFamily="2" charset="0"/>
              </a:rPr>
              <a:t>৪ । </a:t>
            </a:r>
            <a:r>
              <a:rPr lang="en-US" sz="3200" dirty="0" err="1" smtClean="0">
                <a:solidFill>
                  <a:srgbClr val="7030A0"/>
                </a:solidFill>
                <a:latin typeface="NikoshBAN" panose="02000000000000000000" pitchFamily="2" charset="0"/>
                <a:cs typeface="NikoshBAN" panose="02000000000000000000" pitchFamily="2" charset="0"/>
              </a:rPr>
              <a:t>আহসান</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হাবীবের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প্রথম</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কাব্যগ্রন্থ</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কোনটি</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chemeClr val="tx1"/>
                </a:solidFill>
                <a:latin typeface="NikoshBAN" panose="02000000000000000000" pitchFamily="2" charset="0"/>
                <a:cs typeface="NikoshBAN" panose="02000000000000000000" pitchFamily="2" charset="0"/>
              </a:rPr>
              <a:t>উত্তর</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রাত্রিশেষ</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42113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290">
                                          <p:stCondLst>
                                            <p:cond delay="0"/>
                                          </p:stCondLst>
                                        </p:cTn>
                                        <p:tgtEl>
                                          <p:spTgt spid="4">
                                            <p:txEl>
                                              <p:pRg st="1" end="1"/>
                                            </p:txEl>
                                          </p:spTgt>
                                        </p:tgtEl>
                                      </p:cBhvr>
                                    </p:animEffect>
                                    <p:anim calcmode="lin" valueType="num">
                                      <p:cBhvr>
                                        <p:cTn id="28" dur="911"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4">
                                            <p:txEl>
                                              <p:pRg st="1" end="1"/>
                                            </p:txEl>
                                          </p:spTgt>
                                        </p:tgtEl>
                                        <p:attrNameLst>
                                          <p:attrName>ppt_y</p:attrName>
                                        </p:attrNameLst>
                                      </p:cBhvr>
                                      <p:tavLst>
                                        <p:tav tm="0" fmla="#ppt_y-sin(pi*$)/81">
                                          <p:val>
                                            <p:fltVal val="0"/>
                                          </p:val>
                                        </p:tav>
                                        <p:tav tm="100000">
                                          <p:val>
                                            <p:fltVal val="1"/>
                                          </p:val>
                                        </p:tav>
                                      </p:tavLst>
                                    </p:anim>
                                    <p:animScale>
                                      <p:cBhvr>
                                        <p:cTn id="33" dur="13">
                                          <p:stCondLst>
                                            <p:cond delay="325"/>
                                          </p:stCondLst>
                                        </p:cTn>
                                        <p:tgtEl>
                                          <p:spTgt spid="4">
                                            <p:txEl>
                                              <p:pRg st="1" end="1"/>
                                            </p:txEl>
                                          </p:spTgt>
                                        </p:tgtEl>
                                      </p:cBhvr>
                                      <p:to x="100000" y="60000"/>
                                    </p:animScale>
                                    <p:animScale>
                                      <p:cBhvr>
                                        <p:cTn id="34" dur="83" decel="50000">
                                          <p:stCondLst>
                                            <p:cond delay="338"/>
                                          </p:stCondLst>
                                        </p:cTn>
                                        <p:tgtEl>
                                          <p:spTgt spid="4">
                                            <p:txEl>
                                              <p:pRg st="1" end="1"/>
                                            </p:txEl>
                                          </p:spTgt>
                                        </p:tgtEl>
                                      </p:cBhvr>
                                      <p:to x="100000" y="100000"/>
                                    </p:animScale>
                                    <p:animScale>
                                      <p:cBhvr>
                                        <p:cTn id="35" dur="13">
                                          <p:stCondLst>
                                            <p:cond delay="656"/>
                                          </p:stCondLst>
                                        </p:cTn>
                                        <p:tgtEl>
                                          <p:spTgt spid="4">
                                            <p:txEl>
                                              <p:pRg st="1" end="1"/>
                                            </p:txEl>
                                          </p:spTgt>
                                        </p:tgtEl>
                                      </p:cBhvr>
                                      <p:to x="100000" y="80000"/>
                                    </p:animScale>
                                    <p:animScale>
                                      <p:cBhvr>
                                        <p:cTn id="36" dur="83" decel="50000">
                                          <p:stCondLst>
                                            <p:cond delay="669"/>
                                          </p:stCondLst>
                                        </p:cTn>
                                        <p:tgtEl>
                                          <p:spTgt spid="4">
                                            <p:txEl>
                                              <p:pRg st="1" end="1"/>
                                            </p:txEl>
                                          </p:spTgt>
                                        </p:tgtEl>
                                      </p:cBhvr>
                                      <p:to x="100000" y="100000"/>
                                    </p:animScale>
                                    <p:animScale>
                                      <p:cBhvr>
                                        <p:cTn id="37" dur="13">
                                          <p:stCondLst>
                                            <p:cond delay="821"/>
                                          </p:stCondLst>
                                        </p:cTn>
                                        <p:tgtEl>
                                          <p:spTgt spid="4">
                                            <p:txEl>
                                              <p:pRg st="1" end="1"/>
                                            </p:txEl>
                                          </p:spTgt>
                                        </p:tgtEl>
                                      </p:cBhvr>
                                      <p:to x="100000" y="90000"/>
                                    </p:animScale>
                                    <p:animScale>
                                      <p:cBhvr>
                                        <p:cTn id="38" dur="83" decel="50000">
                                          <p:stCondLst>
                                            <p:cond delay="834"/>
                                          </p:stCondLst>
                                        </p:cTn>
                                        <p:tgtEl>
                                          <p:spTgt spid="4">
                                            <p:txEl>
                                              <p:pRg st="1" end="1"/>
                                            </p:txEl>
                                          </p:spTgt>
                                        </p:tgtEl>
                                      </p:cBhvr>
                                      <p:to x="100000" y="100000"/>
                                    </p:animScale>
                                    <p:animScale>
                                      <p:cBhvr>
                                        <p:cTn id="39" dur="13">
                                          <p:stCondLst>
                                            <p:cond delay="904"/>
                                          </p:stCondLst>
                                        </p:cTn>
                                        <p:tgtEl>
                                          <p:spTgt spid="4">
                                            <p:txEl>
                                              <p:pRg st="1" end="1"/>
                                            </p:txEl>
                                          </p:spTgt>
                                        </p:tgtEl>
                                      </p:cBhvr>
                                      <p:to x="100000" y="95000"/>
                                    </p:animScale>
                                    <p:animScale>
                                      <p:cBhvr>
                                        <p:cTn id="40" dur="83" decel="50000">
                                          <p:stCondLst>
                                            <p:cond delay="917"/>
                                          </p:stCondLst>
                                        </p:cTn>
                                        <p:tgtEl>
                                          <p:spTgt spid="4">
                                            <p:txEl>
                                              <p:pRg st="1" end="1"/>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wipe(down)">
                                      <p:cBhvr>
                                        <p:cTn id="45" dur="290">
                                          <p:stCondLst>
                                            <p:cond delay="0"/>
                                          </p:stCondLst>
                                        </p:cTn>
                                        <p:tgtEl>
                                          <p:spTgt spid="4">
                                            <p:txEl>
                                              <p:pRg st="3" end="3"/>
                                            </p:txEl>
                                          </p:spTgt>
                                        </p:tgtEl>
                                      </p:cBhvr>
                                    </p:animEffect>
                                    <p:anim calcmode="lin" valueType="num">
                                      <p:cBhvr>
                                        <p:cTn id="46" dur="911"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4">
                                            <p:txEl>
                                              <p:pRg st="3" end="3"/>
                                            </p:txEl>
                                          </p:spTgt>
                                        </p:tgtEl>
                                        <p:attrNameLst>
                                          <p:attrName>ppt_y</p:attrName>
                                        </p:attrNameLst>
                                      </p:cBhvr>
                                      <p:tavLst>
                                        <p:tav tm="0" fmla="#ppt_y-sin(pi*$)/81">
                                          <p:val>
                                            <p:fltVal val="0"/>
                                          </p:val>
                                        </p:tav>
                                        <p:tav tm="100000">
                                          <p:val>
                                            <p:fltVal val="1"/>
                                          </p:val>
                                        </p:tav>
                                      </p:tavLst>
                                    </p:anim>
                                    <p:animScale>
                                      <p:cBhvr>
                                        <p:cTn id="51" dur="13">
                                          <p:stCondLst>
                                            <p:cond delay="325"/>
                                          </p:stCondLst>
                                        </p:cTn>
                                        <p:tgtEl>
                                          <p:spTgt spid="4">
                                            <p:txEl>
                                              <p:pRg st="3" end="3"/>
                                            </p:txEl>
                                          </p:spTgt>
                                        </p:tgtEl>
                                      </p:cBhvr>
                                      <p:to x="100000" y="60000"/>
                                    </p:animScale>
                                    <p:animScale>
                                      <p:cBhvr>
                                        <p:cTn id="52" dur="83" decel="50000">
                                          <p:stCondLst>
                                            <p:cond delay="338"/>
                                          </p:stCondLst>
                                        </p:cTn>
                                        <p:tgtEl>
                                          <p:spTgt spid="4">
                                            <p:txEl>
                                              <p:pRg st="3" end="3"/>
                                            </p:txEl>
                                          </p:spTgt>
                                        </p:tgtEl>
                                      </p:cBhvr>
                                      <p:to x="100000" y="100000"/>
                                    </p:animScale>
                                    <p:animScale>
                                      <p:cBhvr>
                                        <p:cTn id="53" dur="13">
                                          <p:stCondLst>
                                            <p:cond delay="656"/>
                                          </p:stCondLst>
                                        </p:cTn>
                                        <p:tgtEl>
                                          <p:spTgt spid="4">
                                            <p:txEl>
                                              <p:pRg st="3" end="3"/>
                                            </p:txEl>
                                          </p:spTgt>
                                        </p:tgtEl>
                                      </p:cBhvr>
                                      <p:to x="100000" y="80000"/>
                                    </p:animScale>
                                    <p:animScale>
                                      <p:cBhvr>
                                        <p:cTn id="54" dur="83" decel="50000">
                                          <p:stCondLst>
                                            <p:cond delay="669"/>
                                          </p:stCondLst>
                                        </p:cTn>
                                        <p:tgtEl>
                                          <p:spTgt spid="4">
                                            <p:txEl>
                                              <p:pRg st="3" end="3"/>
                                            </p:txEl>
                                          </p:spTgt>
                                        </p:tgtEl>
                                      </p:cBhvr>
                                      <p:to x="100000" y="100000"/>
                                    </p:animScale>
                                    <p:animScale>
                                      <p:cBhvr>
                                        <p:cTn id="55" dur="13">
                                          <p:stCondLst>
                                            <p:cond delay="821"/>
                                          </p:stCondLst>
                                        </p:cTn>
                                        <p:tgtEl>
                                          <p:spTgt spid="4">
                                            <p:txEl>
                                              <p:pRg st="3" end="3"/>
                                            </p:txEl>
                                          </p:spTgt>
                                        </p:tgtEl>
                                      </p:cBhvr>
                                      <p:to x="100000" y="90000"/>
                                    </p:animScale>
                                    <p:animScale>
                                      <p:cBhvr>
                                        <p:cTn id="56" dur="83" decel="50000">
                                          <p:stCondLst>
                                            <p:cond delay="834"/>
                                          </p:stCondLst>
                                        </p:cTn>
                                        <p:tgtEl>
                                          <p:spTgt spid="4">
                                            <p:txEl>
                                              <p:pRg st="3" end="3"/>
                                            </p:txEl>
                                          </p:spTgt>
                                        </p:tgtEl>
                                      </p:cBhvr>
                                      <p:to x="100000" y="100000"/>
                                    </p:animScale>
                                    <p:animScale>
                                      <p:cBhvr>
                                        <p:cTn id="57" dur="13">
                                          <p:stCondLst>
                                            <p:cond delay="904"/>
                                          </p:stCondLst>
                                        </p:cTn>
                                        <p:tgtEl>
                                          <p:spTgt spid="4">
                                            <p:txEl>
                                              <p:pRg st="3" end="3"/>
                                            </p:txEl>
                                          </p:spTgt>
                                        </p:tgtEl>
                                      </p:cBhvr>
                                      <p:to x="100000" y="95000"/>
                                    </p:animScale>
                                    <p:animScale>
                                      <p:cBhvr>
                                        <p:cTn id="58" dur="83" decel="50000">
                                          <p:stCondLst>
                                            <p:cond delay="917"/>
                                          </p:stCondLst>
                                        </p:cTn>
                                        <p:tgtEl>
                                          <p:spTgt spid="4">
                                            <p:txEl>
                                              <p:pRg st="3" end="3"/>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wipe(down)">
                                      <p:cBhvr>
                                        <p:cTn id="63" dur="290">
                                          <p:stCondLst>
                                            <p:cond delay="0"/>
                                          </p:stCondLst>
                                        </p:cTn>
                                        <p:tgtEl>
                                          <p:spTgt spid="4">
                                            <p:txEl>
                                              <p:pRg st="5" end="5"/>
                                            </p:txEl>
                                          </p:spTgt>
                                        </p:tgtEl>
                                      </p:cBhvr>
                                    </p:animEffect>
                                    <p:anim calcmode="lin" valueType="num">
                                      <p:cBhvr>
                                        <p:cTn id="64" dur="911"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4">
                                            <p:txEl>
                                              <p:pRg st="5" end="5"/>
                                            </p:txEl>
                                          </p:spTgt>
                                        </p:tgtEl>
                                        <p:attrNameLst>
                                          <p:attrName>ppt_y</p:attrName>
                                        </p:attrNameLst>
                                      </p:cBhvr>
                                      <p:tavLst>
                                        <p:tav tm="0" fmla="#ppt_y-sin(pi*$)/81">
                                          <p:val>
                                            <p:fltVal val="0"/>
                                          </p:val>
                                        </p:tav>
                                        <p:tav tm="100000">
                                          <p:val>
                                            <p:fltVal val="1"/>
                                          </p:val>
                                        </p:tav>
                                      </p:tavLst>
                                    </p:anim>
                                    <p:animScale>
                                      <p:cBhvr>
                                        <p:cTn id="69" dur="13">
                                          <p:stCondLst>
                                            <p:cond delay="325"/>
                                          </p:stCondLst>
                                        </p:cTn>
                                        <p:tgtEl>
                                          <p:spTgt spid="4">
                                            <p:txEl>
                                              <p:pRg st="5" end="5"/>
                                            </p:txEl>
                                          </p:spTgt>
                                        </p:tgtEl>
                                      </p:cBhvr>
                                      <p:to x="100000" y="60000"/>
                                    </p:animScale>
                                    <p:animScale>
                                      <p:cBhvr>
                                        <p:cTn id="70" dur="83" decel="50000">
                                          <p:stCondLst>
                                            <p:cond delay="338"/>
                                          </p:stCondLst>
                                        </p:cTn>
                                        <p:tgtEl>
                                          <p:spTgt spid="4">
                                            <p:txEl>
                                              <p:pRg st="5" end="5"/>
                                            </p:txEl>
                                          </p:spTgt>
                                        </p:tgtEl>
                                      </p:cBhvr>
                                      <p:to x="100000" y="100000"/>
                                    </p:animScale>
                                    <p:animScale>
                                      <p:cBhvr>
                                        <p:cTn id="71" dur="13">
                                          <p:stCondLst>
                                            <p:cond delay="656"/>
                                          </p:stCondLst>
                                        </p:cTn>
                                        <p:tgtEl>
                                          <p:spTgt spid="4">
                                            <p:txEl>
                                              <p:pRg st="5" end="5"/>
                                            </p:txEl>
                                          </p:spTgt>
                                        </p:tgtEl>
                                      </p:cBhvr>
                                      <p:to x="100000" y="80000"/>
                                    </p:animScale>
                                    <p:animScale>
                                      <p:cBhvr>
                                        <p:cTn id="72" dur="83" decel="50000">
                                          <p:stCondLst>
                                            <p:cond delay="669"/>
                                          </p:stCondLst>
                                        </p:cTn>
                                        <p:tgtEl>
                                          <p:spTgt spid="4">
                                            <p:txEl>
                                              <p:pRg st="5" end="5"/>
                                            </p:txEl>
                                          </p:spTgt>
                                        </p:tgtEl>
                                      </p:cBhvr>
                                      <p:to x="100000" y="100000"/>
                                    </p:animScale>
                                    <p:animScale>
                                      <p:cBhvr>
                                        <p:cTn id="73" dur="13">
                                          <p:stCondLst>
                                            <p:cond delay="821"/>
                                          </p:stCondLst>
                                        </p:cTn>
                                        <p:tgtEl>
                                          <p:spTgt spid="4">
                                            <p:txEl>
                                              <p:pRg st="5" end="5"/>
                                            </p:txEl>
                                          </p:spTgt>
                                        </p:tgtEl>
                                      </p:cBhvr>
                                      <p:to x="100000" y="90000"/>
                                    </p:animScale>
                                    <p:animScale>
                                      <p:cBhvr>
                                        <p:cTn id="74" dur="83" decel="50000">
                                          <p:stCondLst>
                                            <p:cond delay="834"/>
                                          </p:stCondLst>
                                        </p:cTn>
                                        <p:tgtEl>
                                          <p:spTgt spid="4">
                                            <p:txEl>
                                              <p:pRg st="5" end="5"/>
                                            </p:txEl>
                                          </p:spTgt>
                                        </p:tgtEl>
                                      </p:cBhvr>
                                      <p:to x="100000" y="100000"/>
                                    </p:animScale>
                                    <p:animScale>
                                      <p:cBhvr>
                                        <p:cTn id="75" dur="13">
                                          <p:stCondLst>
                                            <p:cond delay="904"/>
                                          </p:stCondLst>
                                        </p:cTn>
                                        <p:tgtEl>
                                          <p:spTgt spid="4">
                                            <p:txEl>
                                              <p:pRg st="5" end="5"/>
                                            </p:txEl>
                                          </p:spTgt>
                                        </p:tgtEl>
                                      </p:cBhvr>
                                      <p:to x="100000" y="95000"/>
                                    </p:animScale>
                                    <p:animScale>
                                      <p:cBhvr>
                                        <p:cTn id="76" dur="83" decel="50000">
                                          <p:stCondLst>
                                            <p:cond delay="917"/>
                                          </p:stCondLst>
                                        </p:cTn>
                                        <p:tgtEl>
                                          <p:spTgt spid="4">
                                            <p:txEl>
                                              <p:pRg st="5" end="5"/>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Effect transition="in" filter="wipe(down)">
                                      <p:cBhvr>
                                        <p:cTn id="81" dur="290">
                                          <p:stCondLst>
                                            <p:cond delay="0"/>
                                          </p:stCondLst>
                                        </p:cTn>
                                        <p:tgtEl>
                                          <p:spTgt spid="4">
                                            <p:txEl>
                                              <p:pRg st="7" end="7"/>
                                            </p:txEl>
                                          </p:spTgt>
                                        </p:tgtEl>
                                      </p:cBhvr>
                                    </p:animEffect>
                                    <p:anim calcmode="lin" valueType="num">
                                      <p:cBhvr>
                                        <p:cTn id="82" dur="911"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83" dur="332"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84" dur="332" tmFilter="0, 0; 0.125,0.2665; 0.25,0.4; 0.375,0.465; 0.5,0.5;  0.625,0.535; 0.75,0.6; 0.875,0.7335; 1,1">
                                          <p:stCondLst>
                                            <p:cond delay="332"/>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85" dur="166" tmFilter="0, 0; 0.125,0.2665; 0.25,0.4; 0.375,0.465; 0.5,0.5;  0.625,0.535; 0.75,0.6; 0.875,0.7335; 1,1">
                                          <p:stCondLst>
                                            <p:cond delay="662"/>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86" dur="82" tmFilter="0, 0; 0.125,0.2665; 0.25,0.4; 0.375,0.465; 0.5,0.5;  0.625,0.535; 0.75,0.6; 0.875,0.7335; 1,1">
                                          <p:stCondLst>
                                            <p:cond delay="828"/>
                                          </p:stCondLst>
                                        </p:cTn>
                                        <p:tgtEl>
                                          <p:spTgt spid="4">
                                            <p:txEl>
                                              <p:pRg st="7" end="7"/>
                                            </p:txEl>
                                          </p:spTgt>
                                        </p:tgtEl>
                                        <p:attrNameLst>
                                          <p:attrName>ppt_y</p:attrName>
                                        </p:attrNameLst>
                                      </p:cBhvr>
                                      <p:tavLst>
                                        <p:tav tm="0" fmla="#ppt_y-sin(pi*$)/81">
                                          <p:val>
                                            <p:fltVal val="0"/>
                                          </p:val>
                                        </p:tav>
                                        <p:tav tm="100000">
                                          <p:val>
                                            <p:fltVal val="1"/>
                                          </p:val>
                                        </p:tav>
                                      </p:tavLst>
                                    </p:anim>
                                    <p:animScale>
                                      <p:cBhvr>
                                        <p:cTn id="87" dur="13">
                                          <p:stCondLst>
                                            <p:cond delay="325"/>
                                          </p:stCondLst>
                                        </p:cTn>
                                        <p:tgtEl>
                                          <p:spTgt spid="4">
                                            <p:txEl>
                                              <p:pRg st="7" end="7"/>
                                            </p:txEl>
                                          </p:spTgt>
                                        </p:tgtEl>
                                      </p:cBhvr>
                                      <p:to x="100000" y="60000"/>
                                    </p:animScale>
                                    <p:animScale>
                                      <p:cBhvr>
                                        <p:cTn id="88" dur="83" decel="50000">
                                          <p:stCondLst>
                                            <p:cond delay="338"/>
                                          </p:stCondLst>
                                        </p:cTn>
                                        <p:tgtEl>
                                          <p:spTgt spid="4">
                                            <p:txEl>
                                              <p:pRg st="7" end="7"/>
                                            </p:txEl>
                                          </p:spTgt>
                                        </p:tgtEl>
                                      </p:cBhvr>
                                      <p:to x="100000" y="100000"/>
                                    </p:animScale>
                                    <p:animScale>
                                      <p:cBhvr>
                                        <p:cTn id="89" dur="13">
                                          <p:stCondLst>
                                            <p:cond delay="656"/>
                                          </p:stCondLst>
                                        </p:cTn>
                                        <p:tgtEl>
                                          <p:spTgt spid="4">
                                            <p:txEl>
                                              <p:pRg st="7" end="7"/>
                                            </p:txEl>
                                          </p:spTgt>
                                        </p:tgtEl>
                                      </p:cBhvr>
                                      <p:to x="100000" y="80000"/>
                                    </p:animScale>
                                    <p:animScale>
                                      <p:cBhvr>
                                        <p:cTn id="90" dur="83" decel="50000">
                                          <p:stCondLst>
                                            <p:cond delay="669"/>
                                          </p:stCondLst>
                                        </p:cTn>
                                        <p:tgtEl>
                                          <p:spTgt spid="4">
                                            <p:txEl>
                                              <p:pRg st="7" end="7"/>
                                            </p:txEl>
                                          </p:spTgt>
                                        </p:tgtEl>
                                      </p:cBhvr>
                                      <p:to x="100000" y="100000"/>
                                    </p:animScale>
                                    <p:animScale>
                                      <p:cBhvr>
                                        <p:cTn id="91" dur="13">
                                          <p:stCondLst>
                                            <p:cond delay="821"/>
                                          </p:stCondLst>
                                        </p:cTn>
                                        <p:tgtEl>
                                          <p:spTgt spid="4">
                                            <p:txEl>
                                              <p:pRg st="7" end="7"/>
                                            </p:txEl>
                                          </p:spTgt>
                                        </p:tgtEl>
                                      </p:cBhvr>
                                      <p:to x="100000" y="90000"/>
                                    </p:animScale>
                                    <p:animScale>
                                      <p:cBhvr>
                                        <p:cTn id="92" dur="83" decel="50000">
                                          <p:stCondLst>
                                            <p:cond delay="834"/>
                                          </p:stCondLst>
                                        </p:cTn>
                                        <p:tgtEl>
                                          <p:spTgt spid="4">
                                            <p:txEl>
                                              <p:pRg st="7" end="7"/>
                                            </p:txEl>
                                          </p:spTgt>
                                        </p:tgtEl>
                                      </p:cBhvr>
                                      <p:to x="100000" y="100000"/>
                                    </p:animScale>
                                    <p:animScale>
                                      <p:cBhvr>
                                        <p:cTn id="93" dur="13">
                                          <p:stCondLst>
                                            <p:cond delay="904"/>
                                          </p:stCondLst>
                                        </p:cTn>
                                        <p:tgtEl>
                                          <p:spTgt spid="4">
                                            <p:txEl>
                                              <p:pRg st="7" end="7"/>
                                            </p:txEl>
                                          </p:spTgt>
                                        </p:tgtEl>
                                      </p:cBhvr>
                                      <p:to x="100000" y="95000"/>
                                    </p:animScale>
                                    <p:animScale>
                                      <p:cBhvr>
                                        <p:cTn id="94" dur="83" decel="50000">
                                          <p:stCondLst>
                                            <p:cond delay="917"/>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72" y="419716"/>
            <a:ext cx="2055125" cy="1013299"/>
          </a:xfrm>
        </p:spPr>
        <p:txBody>
          <a:bodyPr anchor="b">
            <a:normAutofit/>
          </a:bodyPr>
          <a:lstStyle/>
          <a:p>
            <a:r>
              <a:rPr lang="en-US" sz="6000" b="1" dirty="0" smtClean="0">
                <a:solidFill>
                  <a:srgbClr val="7030A0"/>
                </a:solidFill>
                <a:latin typeface="NikoshBAN" panose="02000000000000000000" pitchFamily="2" charset="0"/>
                <a:cs typeface="NikoshBAN" panose="02000000000000000000" pitchFamily="2" charset="0"/>
              </a:rPr>
              <a:t>শব্দার্থ</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89988" l="201" r="100000"/>
                    </a14:imgEffect>
                  </a14:imgLayer>
                </a14:imgProps>
              </a:ext>
              <a:ext uri="{28A0092B-C50C-407E-A947-70E740481C1C}">
                <a14:useLocalDpi xmlns:a14="http://schemas.microsoft.com/office/drawing/2010/main" val="0"/>
              </a:ext>
            </a:extLst>
          </a:blip>
          <a:stretch>
            <a:fillRect/>
          </a:stretch>
        </p:blipFill>
        <p:spPr>
          <a:xfrm>
            <a:off x="99343" y="1228299"/>
            <a:ext cx="4488181" cy="5172501"/>
          </a:xfrm>
          <a:prstGeom prst="rect">
            <a:avLst/>
          </a:prstGeom>
        </p:spPr>
      </p:pic>
      <p:sp>
        <p:nvSpPr>
          <p:cNvPr id="6" name="TextBox 5"/>
          <p:cNvSpPr txBox="1"/>
          <p:nvPr/>
        </p:nvSpPr>
        <p:spPr>
          <a:xfrm>
            <a:off x="4804950" y="2557727"/>
            <a:ext cx="1919414" cy="830997"/>
          </a:xfrm>
          <a:prstGeom prst="rect">
            <a:avLst/>
          </a:prstGeom>
          <a:noFill/>
        </p:spPr>
        <p:txBody>
          <a:bodyPr wrap="square" rtlCol="0">
            <a:spAutoFit/>
          </a:bodyPr>
          <a:lstStyle/>
          <a:p>
            <a:r>
              <a:rPr lang="en-US" sz="4800" b="1" dirty="0" err="1" smtClean="0">
                <a:latin typeface="NikoshBAN" panose="02000000000000000000" pitchFamily="2" charset="0"/>
                <a:cs typeface="NikoshBAN" panose="02000000000000000000" pitchFamily="2" charset="0"/>
              </a:rPr>
              <a:t>আসমান</a:t>
            </a:r>
            <a:endParaRPr lang="en-US" sz="4800" b="1" dirty="0">
              <a:latin typeface="NikoshBAN" panose="02000000000000000000" pitchFamily="2" charset="0"/>
              <a:cs typeface="NikoshBAN" panose="02000000000000000000" pitchFamily="2" charset="0"/>
            </a:endParaRPr>
          </a:p>
        </p:txBody>
      </p:sp>
      <p:sp>
        <p:nvSpPr>
          <p:cNvPr id="7" name="TextBox 6"/>
          <p:cNvSpPr txBox="1"/>
          <p:nvPr/>
        </p:nvSpPr>
        <p:spPr>
          <a:xfrm>
            <a:off x="8079474" y="2702370"/>
            <a:ext cx="3821372" cy="584775"/>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আকাশ</a:t>
            </a:r>
            <a:endParaRPr lang="en-US" dirty="0"/>
          </a:p>
        </p:txBody>
      </p:sp>
      <p:sp>
        <p:nvSpPr>
          <p:cNvPr id="10" name="TextBox 9"/>
          <p:cNvSpPr txBox="1"/>
          <p:nvPr/>
        </p:nvSpPr>
        <p:spPr>
          <a:xfrm>
            <a:off x="4427732" y="2579260"/>
            <a:ext cx="2265528" cy="830997"/>
          </a:xfrm>
          <a:prstGeom prst="rect">
            <a:avLst/>
          </a:prstGeom>
          <a:noFill/>
        </p:spPr>
        <p:txBody>
          <a:bodyPr wrap="square" rtlCol="0">
            <a:spAutoFit/>
          </a:bodyPr>
          <a:lstStyle/>
          <a:p>
            <a:pPr algn="ctr"/>
            <a:r>
              <a:rPr lang="en-US" sz="4800" b="1" dirty="0" err="1" smtClean="0">
                <a:latin typeface="NikoshBAN" panose="02000000000000000000" pitchFamily="2" charset="0"/>
                <a:cs typeface="NikoshBAN" panose="02000000000000000000" pitchFamily="2" charset="0"/>
              </a:rPr>
              <a:t>সাক্ষী</a:t>
            </a:r>
            <a:endParaRPr lang="en-US" sz="4800" b="1" dirty="0">
              <a:latin typeface="NikoshBAN" panose="02000000000000000000" pitchFamily="2" charset="0"/>
              <a:cs typeface="NikoshBAN" panose="02000000000000000000" pitchFamily="2" charset="0"/>
            </a:endParaRPr>
          </a:p>
        </p:txBody>
      </p:sp>
      <p:sp>
        <p:nvSpPr>
          <p:cNvPr id="12" name="TextBox 11"/>
          <p:cNvSpPr txBox="1"/>
          <p:nvPr/>
        </p:nvSpPr>
        <p:spPr>
          <a:xfrm>
            <a:off x="8079474" y="2557727"/>
            <a:ext cx="4112525" cy="1077218"/>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কোনোকিছু</a:t>
            </a:r>
            <a:r>
              <a:rPr lang="en-US" sz="3200" b="1" dirty="0" smtClean="0">
                <a:latin typeface="NikoshBAN" panose="02000000000000000000" pitchFamily="2" charset="0"/>
                <a:cs typeface="NikoshBAN" panose="02000000000000000000" pitchFamily="2" charset="0"/>
              </a:rPr>
              <a:t> নিজ </a:t>
            </a:r>
            <a:r>
              <a:rPr lang="en-US" sz="3200" b="1" dirty="0" err="1" smtClean="0">
                <a:latin typeface="NikoshBAN" panose="02000000000000000000" pitchFamily="2" charset="0"/>
                <a:cs typeface="NikoshBAN" panose="02000000000000000000" pitchFamily="2" charset="0"/>
              </a:rPr>
              <a:t>চোখে</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দেখেছেন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এমন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কেউ</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4" name="TextBox 13"/>
          <p:cNvSpPr txBox="1"/>
          <p:nvPr/>
        </p:nvSpPr>
        <p:spPr>
          <a:xfrm>
            <a:off x="4789397" y="2579260"/>
            <a:ext cx="1542197" cy="830997"/>
          </a:xfrm>
          <a:prstGeom prst="rect">
            <a:avLst/>
          </a:prstGeom>
          <a:noFill/>
        </p:spPr>
        <p:txBody>
          <a:bodyPr wrap="square" rtlCol="0">
            <a:spAutoFit/>
          </a:bodyPr>
          <a:lstStyle/>
          <a:p>
            <a:pPr algn="ctr"/>
            <a:r>
              <a:rPr lang="en-US" sz="4800" b="1" dirty="0" err="1" smtClean="0">
                <a:latin typeface="NikoshBAN" panose="02000000000000000000" pitchFamily="2" charset="0"/>
                <a:cs typeface="NikoshBAN" panose="02000000000000000000" pitchFamily="2" charset="0"/>
              </a:rPr>
              <a:t>জমিন</a:t>
            </a:r>
            <a:endParaRPr lang="en-US" sz="4800" b="1" dirty="0">
              <a:latin typeface="NikoshBAN" panose="02000000000000000000" pitchFamily="2" charset="0"/>
              <a:cs typeface="NikoshBAN" panose="02000000000000000000" pitchFamily="2" charset="0"/>
            </a:endParaRPr>
          </a:p>
        </p:txBody>
      </p:sp>
      <p:sp>
        <p:nvSpPr>
          <p:cNvPr id="15" name="TextBox 14"/>
          <p:cNvSpPr txBox="1"/>
          <p:nvPr/>
        </p:nvSpPr>
        <p:spPr>
          <a:xfrm>
            <a:off x="8128947" y="2680837"/>
            <a:ext cx="4112525" cy="584775"/>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ভূমি</a:t>
            </a:r>
            <a:endParaRPr lang="en-US" sz="32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1886" y="1538785"/>
            <a:ext cx="3927133" cy="31067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1885" y="1538785"/>
            <a:ext cx="3927134" cy="3106761"/>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7370" y="1553299"/>
            <a:ext cx="3942687" cy="3106761"/>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0848" y="1546746"/>
            <a:ext cx="3928171" cy="3113314"/>
          </a:xfrm>
          <a:prstGeom prst="rect">
            <a:avLst/>
          </a:prstGeom>
        </p:spPr>
      </p:pic>
      <p:sp>
        <p:nvSpPr>
          <p:cNvPr id="17" name="TextBox 16"/>
          <p:cNvSpPr txBox="1"/>
          <p:nvPr/>
        </p:nvSpPr>
        <p:spPr>
          <a:xfrm>
            <a:off x="4671947" y="2568493"/>
            <a:ext cx="2394857" cy="830997"/>
          </a:xfrm>
          <a:prstGeom prst="rect">
            <a:avLst/>
          </a:prstGeom>
          <a:noFill/>
        </p:spPr>
        <p:txBody>
          <a:bodyPr wrap="square" rtlCol="0">
            <a:spAutoFit/>
          </a:bodyPr>
          <a:lstStyle/>
          <a:p>
            <a:r>
              <a:rPr lang="en-US" sz="4800" b="1" dirty="0" err="1" smtClean="0">
                <a:latin typeface="NikoshBAN" panose="02000000000000000000" pitchFamily="2" charset="0"/>
                <a:cs typeface="NikoshBAN" panose="02000000000000000000" pitchFamily="2" charset="0"/>
              </a:rPr>
              <a:t>নিশিরাইত</a:t>
            </a:r>
            <a:endParaRPr lang="en-US" sz="4800" b="1" dirty="0">
              <a:latin typeface="NikoshBAN" panose="02000000000000000000" pitchFamily="2" charset="0"/>
              <a:cs typeface="NikoshBAN" panose="02000000000000000000" pitchFamily="2" charset="0"/>
            </a:endParaRPr>
          </a:p>
        </p:txBody>
      </p:sp>
      <p:sp>
        <p:nvSpPr>
          <p:cNvPr id="18" name="TextBox 17"/>
          <p:cNvSpPr txBox="1"/>
          <p:nvPr/>
        </p:nvSpPr>
        <p:spPr>
          <a:xfrm>
            <a:off x="8110578" y="2768549"/>
            <a:ext cx="4266332" cy="584775"/>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গভীর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রাত</a:t>
            </a:r>
            <a:endParaRPr lang="en-US" sz="3200" b="1"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332" y="1538784"/>
            <a:ext cx="3933949" cy="3121276"/>
          </a:xfrm>
          <a:prstGeom prst="rect">
            <a:avLst/>
          </a:prstGeom>
        </p:spPr>
      </p:pic>
      <p:sp>
        <p:nvSpPr>
          <p:cNvPr id="20" name="TextBox 19"/>
          <p:cNvSpPr txBox="1"/>
          <p:nvPr/>
        </p:nvSpPr>
        <p:spPr>
          <a:xfrm>
            <a:off x="4789397" y="2456148"/>
            <a:ext cx="1888310" cy="830997"/>
          </a:xfrm>
          <a:prstGeom prst="rect">
            <a:avLst/>
          </a:prstGeom>
          <a:noFill/>
        </p:spPr>
        <p:txBody>
          <a:bodyPr wrap="square" rtlCol="0">
            <a:spAutoFit/>
          </a:bodyPr>
          <a:lstStyle/>
          <a:p>
            <a:r>
              <a:rPr lang="en-US" sz="4800" b="1" dirty="0" err="1" smtClean="0">
                <a:latin typeface="NikoshBAN" panose="02000000000000000000" pitchFamily="2" charset="0"/>
                <a:cs typeface="NikoshBAN" panose="02000000000000000000" pitchFamily="2" charset="0"/>
              </a:rPr>
              <a:t>অভ্যাগত</a:t>
            </a:r>
            <a:endParaRPr lang="en-US" sz="4800" b="1" dirty="0">
              <a:latin typeface="NikoshBAN" panose="02000000000000000000" pitchFamily="2" charset="0"/>
              <a:cs typeface="NikoshBAN" panose="02000000000000000000" pitchFamily="2" charset="0"/>
            </a:endParaRPr>
          </a:p>
        </p:txBody>
      </p:sp>
      <p:sp>
        <p:nvSpPr>
          <p:cNvPr id="21" name="TextBox 20"/>
          <p:cNvSpPr txBox="1"/>
          <p:nvPr/>
        </p:nvSpPr>
        <p:spPr>
          <a:xfrm>
            <a:off x="8079474" y="2522327"/>
            <a:ext cx="3338286" cy="1077218"/>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গৃহে</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এসেছে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এমন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ব্যক্তি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আগন্তুক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নিমন্ত্রিত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অতিথি</a:t>
            </a:r>
            <a:endParaRPr lang="en-US" sz="3200" b="1" dirty="0">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1567" y="1505256"/>
            <a:ext cx="3970527" cy="3140289"/>
          </a:xfrm>
          <a:prstGeom prst="rect">
            <a:avLst/>
          </a:prstGeom>
        </p:spPr>
      </p:pic>
      <p:sp>
        <p:nvSpPr>
          <p:cNvPr id="23" name="TextBox 22"/>
          <p:cNvSpPr txBox="1"/>
          <p:nvPr/>
        </p:nvSpPr>
        <p:spPr>
          <a:xfrm>
            <a:off x="4653976" y="2506937"/>
            <a:ext cx="2670629" cy="830997"/>
          </a:xfrm>
          <a:prstGeom prst="rect">
            <a:avLst/>
          </a:prstGeom>
          <a:noFill/>
        </p:spPr>
        <p:txBody>
          <a:bodyPr wrap="square" rtlCol="0">
            <a:spAutoFit/>
          </a:bodyPr>
          <a:lstStyle/>
          <a:p>
            <a:r>
              <a:rPr lang="en-US" sz="4800" b="1" dirty="0" smtClean="0">
                <a:latin typeface="NikoshBAN" panose="02000000000000000000" pitchFamily="2" charset="0"/>
                <a:cs typeface="NikoshBAN" panose="02000000000000000000" pitchFamily="2" charset="0"/>
              </a:rPr>
              <a:t>ধানের </a:t>
            </a:r>
            <a:r>
              <a:rPr lang="en-US" sz="4800" b="1" dirty="0" err="1" smtClean="0">
                <a:latin typeface="NikoshBAN" panose="02000000000000000000" pitchFamily="2" charset="0"/>
                <a:cs typeface="NikoshBAN" panose="02000000000000000000" pitchFamily="2" charset="0"/>
              </a:rPr>
              <a:t>মঞ্জুরী</a:t>
            </a:r>
            <a:r>
              <a:rPr lang="en-US"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24" name="TextBox 23"/>
          <p:cNvSpPr txBox="1"/>
          <p:nvPr/>
        </p:nvSpPr>
        <p:spPr>
          <a:xfrm>
            <a:off x="8128947" y="2680837"/>
            <a:ext cx="3771899" cy="584775"/>
          </a:xfrm>
          <a:prstGeom prst="rect">
            <a:avLst/>
          </a:prstGeom>
          <a:noFill/>
        </p:spPr>
        <p:txBody>
          <a:bodyPr wrap="square" rtlCol="0">
            <a:spAutoFit/>
          </a:bodyPr>
          <a:lstStyle/>
          <a:p>
            <a:r>
              <a:rPr lang="en-US" sz="3200" b="1" dirty="0" smtClean="0">
                <a:latin typeface="NikoshBAN" panose="02000000000000000000" pitchFamily="2" charset="0"/>
                <a:cs typeface="NikoshBAN" panose="02000000000000000000" pitchFamily="2" charset="0"/>
              </a:rPr>
              <a:t>ধানের </a:t>
            </a:r>
            <a:r>
              <a:rPr lang="en-US" sz="3200" b="1" dirty="0" err="1" smtClean="0">
                <a:latin typeface="NikoshBAN" panose="02000000000000000000" pitchFamily="2" charset="0"/>
                <a:cs typeface="NikoshBAN" panose="02000000000000000000" pitchFamily="2" charset="0"/>
              </a:rPr>
              <a:t>শীষ</a:t>
            </a:r>
            <a:endParaRPr lang="en-US" sz="3200" b="1" dirty="0">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594" y="1524270"/>
            <a:ext cx="4000500" cy="3150303"/>
          </a:xfrm>
          <a:prstGeom prst="rect">
            <a:avLst/>
          </a:prstGeom>
        </p:spPr>
      </p:pic>
      <p:sp>
        <p:nvSpPr>
          <p:cNvPr id="26" name="TextBox 25"/>
          <p:cNvSpPr txBox="1"/>
          <p:nvPr/>
        </p:nvSpPr>
        <p:spPr>
          <a:xfrm>
            <a:off x="5022827" y="2528471"/>
            <a:ext cx="1872757" cy="830997"/>
          </a:xfrm>
          <a:prstGeom prst="rect">
            <a:avLst/>
          </a:prstGeom>
          <a:noFill/>
        </p:spPr>
        <p:txBody>
          <a:bodyPr wrap="square" rtlCol="0">
            <a:spAutoFit/>
          </a:bodyPr>
          <a:lstStyle/>
          <a:p>
            <a:r>
              <a:rPr lang="en-US" sz="4800" b="1" dirty="0" err="1" smtClean="0">
                <a:latin typeface="NikoshBAN" panose="02000000000000000000" pitchFamily="2" charset="0"/>
                <a:cs typeface="NikoshBAN" panose="02000000000000000000" pitchFamily="2" charset="0"/>
              </a:rPr>
              <a:t>নিশিন্দা</a:t>
            </a:r>
            <a:endParaRPr lang="en-US" sz="4800" b="1" dirty="0">
              <a:latin typeface="NikoshBAN" panose="02000000000000000000" pitchFamily="2" charset="0"/>
              <a:cs typeface="NikoshBAN" panose="02000000000000000000" pitchFamily="2" charset="0"/>
            </a:endParaRPr>
          </a:p>
        </p:txBody>
      </p:sp>
      <p:sp>
        <p:nvSpPr>
          <p:cNvPr id="27" name="TextBox 26"/>
          <p:cNvSpPr txBox="1"/>
          <p:nvPr/>
        </p:nvSpPr>
        <p:spPr>
          <a:xfrm>
            <a:off x="8128947" y="2801639"/>
            <a:ext cx="4576241" cy="584775"/>
          </a:xfrm>
          <a:prstGeom prst="rect">
            <a:avLst/>
          </a:prstGeom>
          <a:noFill/>
        </p:spPr>
        <p:txBody>
          <a:bodyPr wrap="square" rtlCol="0">
            <a:spAutoFit/>
          </a:bodyPr>
          <a:lstStyle/>
          <a:p>
            <a:r>
              <a:rPr lang="en-US" sz="3200" b="1" dirty="0" err="1" smtClean="0">
                <a:latin typeface="NikoshBAN" panose="02000000000000000000" pitchFamily="2" charset="0"/>
                <a:cs typeface="NikoshBAN" panose="02000000000000000000" pitchFamily="2" charset="0"/>
              </a:rPr>
              <a:t>এক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ধরণের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গ্রামীণ</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গাছ</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2331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6" presetClass="exit" presetSubtype="21" fill="hold" nodeType="withEffect">
                                  <p:stCondLst>
                                    <p:cond delay="0"/>
                                  </p:stCondLst>
                                  <p:childTnLst>
                                    <p:animEffect transition="out" filter="barn(inVertical)">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6" presetClass="exit" presetSubtype="21" fill="hold" grpId="1" nodeType="withEffect">
                                  <p:stCondLst>
                                    <p:cond delay="0"/>
                                  </p:stCondLst>
                                  <p:childTnLst>
                                    <p:animEffect transition="out" filter="barn(inVertical)">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xit" presetSubtype="21" fill="hold" grpId="1" nodeType="clickEffect">
                                  <p:stCondLst>
                                    <p:cond delay="0"/>
                                  </p:stCondLst>
                                  <p:childTnLst>
                                    <p:animEffect transition="out" filter="barn(inVertic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6" presetClass="exit" presetSubtype="21" fill="hold" nodeType="withEffect">
                                  <p:stCondLst>
                                    <p:cond delay="0"/>
                                  </p:stCondLst>
                                  <p:childTnLst>
                                    <p:animEffect transition="out" filter="barn(inVertical)">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6" presetClass="exit" presetSubtype="21" fill="hold" grpId="1" nodeType="withEffect">
                                  <p:stCondLst>
                                    <p:cond delay="0"/>
                                  </p:stCondLst>
                                  <p:childTnLst>
                                    <p:animEffect transition="out" filter="barn(inVertical)">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arn(inVertical)">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arn(inVertical)">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arn(inVertical)">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xit" presetSubtype="21" fill="hold" grpId="1" nodeType="clickEffect">
                                  <p:stCondLst>
                                    <p:cond delay="0"/>
                                  </p:stCondLst>
                                  <p:childTnLst>
                                    <p:animEffect transition="out" filter="barn(inVertical)">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par>
                                <p:cTn id="101" presetID="16" presetClass="exit" presetSubtype="21" fill="hold" nodeType="withEffect">
                                  <p:stCondLst>
                                    <p:cond delay="0"/>
                                  </p:stCondLst>
                                  <p:childTnLst>
                                    <p:animEffect transition="out" filter="barn(inVertical)">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6" presetClass="exit" presetSubtype="21" fill="hold" grpId="1" nodeType="withEffect">
                                  <p:stCondLst>
                                    <p:cond delay="0"/>
                                  </p:stCondLst>
                                  <p:childTnLst>
                                    <p:animEffect transition="out" filter="barn(inVertical)">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barn(inVertical)">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barn(inVertical)">
                                      <p:cBhvr>
                                        <p:cTn id="116" dur="500"/>
                                        <p:tgtEl>
                                          <p:spTgt spid="19"/>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barn(inVertical)">
                                      <p:cBhvr>
                                        <p:cTn id="121" dur="5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xit" presetSubtype="21" fill="hold" grpId="1" nodeType="clickEffect">
                                  <p:stCondLst>
                                    <p:cond delay="0"/>
                                  </p:stCondLst>
                                  <p:childTnLst>
                                    <p:animEffect transition="out" filter="barn(inVertical)">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6" presetClass="exit" presetSubtype="21" fill="hold" nodeType="withEffect">
                                  <p:stCondLst>
                                    <p:cond delay="0"/>
                                  </p:stCondLst>
                                  <p:childTnLst>
                                    <p:animEffect transition="out" filter="barn(inVertical)">
                                      <p:cBhvr>
                                        <p:cTn id="128" dur="500"/>
                                        <p:tgtEl>
                                          <p:spTgt spid="19"/>
                                        </p:tgtEl>
                                      </p:cBhvr>
                                    </p:animEffect>
                                    <p:set>
                                      <p:cBhvr>
                                        <p:cTn id="129" dur="1" fill="hold">
                                          <p:stCondLst>
                                            <p:cond delay="499"/>
                                          </p:stCondLst>
                                        </p:cTn>
                                        <p:tgtEl>
                                          <p:spTgt spid="19"/>
                                        </p:tgtEl>
                                        <p:attrNameLst>
                                          <p:attrName>style.visibility</p:attrName>
                                        </p:attrNameLst>
                                      </p:cBhvr>
                                      <p:to>
                                        <p:strVal val="hidden"/>
                                      </p:to>
                                    </p:set>
                                  </p:childTnLst>
                                </p:cTn>
                              </p:par>
                              <p:par>
                                <p:cTn id="130" presetID="16" presetClass="exit" presetSubtype="21" fill="hold" grpId="1" nodeType="withEffect">
                                  <p:stCondLst>
                                    <p:cond delay="0"/>
                                  </p:stCondLst>
                                  <p:childTnLst>
                                    <p:animEffect transition="out" filter="barn(inVertical)">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barn(inVertical)">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barn(inVertical)">
                                      <p:cBhvr>
                                        <p:cTn id="142" dur="500"/>
                                        <p:tgtEl>
                                          <p:spTgt spid="22"/>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barn(inVertical)">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xit" presetSubtype="21" fill="hold" grpId="1" nodeType="clickEffect">
                                  <p:stCondLst>
                                    <p:cond delay="0"/>
                                  </p:stCondLst>
                                  <p:childTnLst>
                                    <p:animEffect transition="out" filter="barn(inVertical)">
                                      <p:cBhvr>
                                        <p:cTn id="151" dur="500"/>
                                        <p:tgtEl>
                                          <p:spTgt spid="23"/>
                                        </p:tgtEl>
                                      </p:cBhvr>
                                    </p:animEffect>
                                    <p:set>
                                      <p:cBhvr>
                                        <p:cTn id="152" dur="1" fill="hold">
                                          <p:stCondLst>
                                            <p:cond delay="499"/>
                                          </p:stCondLst>
                                        </p:cTn>
                                        <p:tgtEl>
                                          <p:spTgt spid="23"/>
                                        </p:tgtEl>
                                        <p:attrNameLst>
                                          <p:attrName>style.visibility</p:attrName>
                                        </p:attrNameLst>
                                      </p:cBhvr>
                                      <p:to>
                                        <p:strVal val="hidden"/>
                                      </p:to>
                                    </p:set>
                                  </p:childTnLst>
                                </p:cTn>
                              </p:par>
                              <p:par>
                                <p:cTn id="153" presetID="16" presetClass="exit" presetSubtype="21" fill="hold" nodeType="withEffect">
                                  <p:stCondLst>
                                    <p:cond delay="0"/>
                                  </p:stCondLst>
                                  <p:childTnLst>
                                    <p:animEffect transition="out" filter="barn(inVertical)">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16" presetClass="exit" presetSubtype="21" fill="hold" grpId="1" nodeType="withEffect">
                                  <p:stCondLst>
                                    <p:cond delay="0"/>
                                  </p:stCondLst>
                                  <p:childTnLst>
                                    <p:animEffect transition="out" filter="barn(inVertical)">
                                      <p:cBhvr>
                                        <p:cTn id="157" dur="500"/>
                                        <p:tgtEl>
                                          <p:spTgt spid="24"/>
                                        </p:tgtEl>
                                      </p:cBhvr>
                                    </p:animEffect>
                                    <p:set>
                                      <p:cBhvr>
                                        <p:cTn id="158" dur="1" fill="hold">
                                          <p:stCondLst>
                                            <p:cond delay="499"/>
                                          </p:stCondLst>
                                        </p:cTn>
                                        <p:tgtEl>
                                          <p:spTgt spid="2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grpId="0" nodeType="click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barn(inVertical)">
                                      <p:cBhvr>
                                        <p:cTn id="163" dur="500"/>
                                        <p:tgtEl>
                                          <p:spTgt spid="26"/>
                                        </p:tgtEl>
                                      </p:cBhvr>
                                    </p:animEffect>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nodeType="click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barn(inVertical)">
                                      <p:cBhvr>
                                        <p:cTn id="168" dur="500"/>
                                        <p:tgtEl>
                                          <p:spTgt spid="25"/>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barn(inVertical)">
                                      <p:cBhvr>
                                        <p:cTn id="1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p:bldP spid="10" grpId="1"/>
      <p:bldP spid="12" grpId="0"/>
      <p:bldP spid="12" grpId="1"/>
      <p:bldP spid="14" grpId="0"/>
      <p:bldP spid="14" grpId="1"/>
      <p:bldP spid="15" grpId="0"/>
      <p:bldP spid="15" grpId="1"/>
      <p:bldP spid="17" grpId="0"/>
      <p:bldP spid="17" grpId="1"/>
      <p:bldP spid="18" grpId="0"/>
      <p:bldP spid="18" grpId="1"/>
      <p:bldP spid="20" grpId="0"/>
      <p:bldP spid="20" grpId="1"/>
      <p:bldP spid="21" grpId="0"/>
      <p:bldP spid="21" grpId="1"/>
      <p:bldP spid="23" grpId="0"/>
      <p:bldP spid="23" grpId="1"/>
      <p:bldP spid="24" grpId="0"/>
      <p:bldP spid="24" grpId="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049" y="0"/>
            <a:ext cx="3419901" cy="1325563"/>
          </a:xfrm>
        </p:spPr>
        <p:txBody>
          <a:bodyPr>
            <a:normAutofit/>
          </a:bodyPr>
          <a:lstStyle/>
          <a:p>
            <a:r>
              <a:rPr lang="as-IN" sz="6000" dirty="0">
                <a:latin typeface="NikoshBAN" panose="02000000000000000000" pitchFamily="2" charset="0"/>
                <a:cs typeface="NikoshBAN" panose="02000000000000000000" pitchFamily="2" charset="0"/>
              </a:rPr>
              <a:t>পাঠ-পরিচিতি</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275229" y="1427165"/>
            <a:ext cx="11641540" cy="4401205"/>
          </a:xfrm>
          <a:prstGeom prst="rect">
            <a:avLst/>
          </a:prstGeom>
          <a:noFill/>
        </p:spPr>
        <p:txBody>
          <a:bodyPr wrap="square" rtlCol="0">
            <a:spAutoFit/>
          </a:bodyPr>
          <a:lstStyle/>
          <a:p>
            <a:pPr algn="just"/>
            <a:r>
              <a:rPr lang="as-IN" sz="2800" dirty="0" smtClean="0">
                <a:latin typeface="NikoshBAN" panose="02000000000000000000" pitchFamily="2" charset="0"/>
                <a:cs typeface="NikoshBAN" panose="02000000000000000000" pitchFamily="2" charset="0"/>
              </a:rPr>
              <a:t>জন্মভূমির </a:t>
            </a:r>
            <a:r>
              <a:rPr lang="as-IN" sz="2800" dirty="0">
                <a:latin typeface="NikoshBAN" panose="02000000000000000000" pitchFamily="2" charset="0"/>
                <a:cs typeface="NikoshBAN" panose="02000000000000000000" pitchFamily="2" charset="0"/>
              </a:rPr>
              <a:t>সঙ্গে মানুষের আজীবনের সম্পর্ক। এর সবকিছুই তার মনে হয় কত চেনা, কত জানা। জন্মভূমির মধ্যে শিকড় গেড়ে থেকেই মানুষ তাই সমগ্র দেশকে আপন করে পায়। এই অনুভূতি তুলনাহীন</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দেশ </a:t>
            </a:r>
            <a:r>
              <a:rPr lang="as-IN" sz="2800" dirty="0">
                <a:latin typeface="NikoshBAN" panose="02000000000000000000" pitchFamily="2" charset="0"/>
                <a:cs typeface="NikoshBAN" panose="02000000000000000000" pitchFamily="2" charset="0"/>
              </a:rPr>
              <a:t>মানে তো শুধু চারপাশের প্রকৃতি নয়, একে আপন সত্তায় অনুভব করা। আর দেশকে অনুভব করলেই দেশের মানুষকেও আপন মনে হবে আমাদের। এই কবিতায় সেই অনুভবই আন্তরিক মমতায় সুন্দরভাবে তুলে ধরেছেন কবি। তিনি উচ্চারণ করেছেন, তিনি কোনো আগন্তুক নন। তিনি যেমন ওই আসমানের তারা, জমিনের ফুল, জোনাকি, পুকুর, মাছরাঙাকে চেনেন তেমনি তারাও তাকে চেনে। পাখি, কার্তিকের ধান কিংবা শুধু শিশির নয় কবি এই জনপদের মানুষকেও ভালোভাবে চেনেন। কবি কদম আলী, জমিলার মার মতো মানুষের চিরচেনা স্বজন। কবি অনুভব করেন যে লাঙল জমিতে ফসল ফলায় সেই লাঙল আর মাটির গন্ধ লেগে আছে তার হাতে ও শরীরে। ধানক্ষেত আর ধুধু নদীর কিনার অর্থাৎ এই গ্রামীণ জনপদের সঙ্গেই তার জীবন বাঁধা। রয়েছে জন্মভূমির সঙ্গে মানুষের গভীর সম্পর্ক।</a:t>
            </a:r>
          </a:p>
        </p:txBody>
      </p:sp>
    </p:spTree>
    <p:extLst>
      <p:ext uri="{BB962C8B-B14F-4D97-AF65-F5344CB8AC3E}">
        <p14:creationId xmlns:p14="http://schemas.microsoft.com/office/powerpoint/2010/main" val="284963340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748" y="0"/>
            <a:ext cx="3706504" cy="1325563"/>
          </a:xfrm>
        </p:spPr>
        <p:txBody>
          <a:bodyPr>
            <a:normAutofit/>
          </a:bodyPr>
          <a:lstStyle/>
          <a:p>
            <a:r>
              <a:rPr lang="en-US" sz="6600" dirty="0" smtClean="0">
                <a:solidFill>
                  <a:srgbClr val="7030A0"/>
                </a:solidFill>
                <a:latin typeface="NikoshBAN" panose="02000000000000000000" pitchFamily="2" charset="0"/>
                <a:cs typeface="NikoshBAN" panose="02000000000000000000" pitchFamily="2" charset="0"/>
              </a:rPr>
              <a:t>জোড়ায় কাজ</a:t>
            </a:r>
            <a:endParaRPr lang="en-US" sz="66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414818" y="1325563"/>
            <a:ext cx="9025719" cy="805218"/>
          </a:xfrm>
          <a:prstGeom prst="rect">
            <a:avLst/>
          </a:prstGeom>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দুইটি</a:t>
            </a:r>
            <a:r>
              <a:rPr lang="en-US" sz="3600" dirty="0" smtClean="0">
                <a:solidFill>
                  <a:schemeClr val="tx1"/>
                </a:solidFill>
                <a:latin typeface="NikoshBAN" panose="02000000000000000000" pitchFamily="2" charset="0"/>
                <a:cs typeface="NikoshBAN" panose="02000000000000000000" pitchFamily="2" charset="0"/>
              </a:rPr>
              <a:t> করে </a:t>
            </a:r>
            <a:r>
              <a:rPr lang="en-US" sz="3600" dirty="0" err="1" smtClean="0">
                <a:solidFill>
                  <a:schemeClr val="tx1"/>
                </a:solidFill>
                <a:latin typeface="NikoshBAN" panose="02000000000000000000" pitchFamily="2" charset="0"/>
                <a:cs typeface="NikoshBAN" panose="02000000000000000000" pitchFamily="2" charset="0"/>
              </a:rPr>
              <a:t>বাক্য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রচনা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a:t>
            </a:r>
            <a:r>
              <a:rPr lang="en-US" sz="3600" dirty="0" smtClean="0">
                <a:solidFill>
                  <a:schemeClr val="tx1"/>
                </a:solidFill>
                <a:latin typeface="NikoshBAN" panose="02000000000000000000" pitchFamily="2" charset="0"/>
                <a:cs typeface="NikoshBAN" panose="02000000000000000000" pitchFamily="2" charset="0"/>
              </a:rPr>
              <a:t> । </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827662" y="3183933"/>
            <a:ext cx="1680950" cy="805218"/>
          </a:xfrm>
          <a:prstGeom prst="rect">
            <a:avLst/>
          </a:prstGeom>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আ</a:t>
            </a:r>
            <a:r>
              <a:rPr lang="en-US" sz="3600" dirty="0" err="1" smtClean="0">
                <a:solidFill>
                  <a:schemeClr val="tx1"/>
                </a:solidFill>
                <a:latin typeface="NikoshBAN" panose="02000000000000000000" pitchFamily="2" charset="0"/>
                <a:cs typeface="NikoshBAN" panose="02000000000000000000" pitchFamily="2" charset="0"/>
              </a:rPr>
              <a:t>সমান</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4615784" y="2949102"/>
            <a:ext cx="1680950" cy="805218"/>
          </a:xfrm>
          <a:prstGeom prst="rect">
            <a:avLst/>
          </a:prstGeom>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নিশিরাইত</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7403906" y="2501545"/>
            <a:ext cx="2654493" cy="805218"/>
          </a:xfrm>
          <a:prstGeom prst="rect">
            <a:avLst/>
          </a:prstGeom>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ধানের </a:t>
            </a:r>
            <a:r>
              <a:rPr lang="en-US" sz="3600" dirty="0" err="1" smtClean="0">
                <a:solidFill>
                  <a:schemeClr val="tx1"/>
                </a:solidFill>
                <a:latin typeface="NikoshBAN" panose="02000000000000000000" pitchFamily="2" charset="0"/>
                <a:cs typeface="NikoshBAN" panose="02000000000000000000" pitchFamily="2" charset="0"/>
              </a:rPr>
              <a:t>মঞ্জরী</a:t>
            </a:r>
            <a:endParaRPr lang="en-US" sz="3600"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3024">
            <a:off x="1358449" y="4284662"/>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90988">
            <a:off x="4378161" y="3889265"/>
            <a:ext cx="2561318" cy="2025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2061">
            <a:off x="7389653" y="3508994"/>
            <a:ext cx="2929983"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954482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Horizontal)">
                                      <p:cBhvr>
                                        <p:cTn id="28" dur="500"/>
                                        <p:tgtEl>
                                          <p:spTgt spid="8"/>
                                        </p:tgtEl>
                                      </p:cBhvr>
                                    </p:animEffect>
                                  </p:childTnLst>
                                </p:cTn>
                              </p:par>
                              <p:par>
                                <p:cTn id="29" presetID="16" presetClass="entr" presetSubtype="4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out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927" y="125098"/>
            <a:ext cx="2792105" cy="644809"/>
          </a:xfrm>
        </p:spPr>
        <p:txBody>
          <a:bodyPr>
            <a:noAutofit/>
          </a:bodyPr>
          <a:lstStyle/>
          <a:p>
            <a:r>
              <a:rPr lang="en-US" sz="6000" b="1" dirty="0" err="1" smtClean="0">
                <a:solidFill>
                  <a:srgbClr val="7030A0"/>
                </a:solidFill>
                <a:latin typeface="NikoshBAN" panose="02000000000000000000" pitchFamily="2" charset="0"/>
                <a:cs typeface="NikoshBAN" panose="02000000000000000000" pitchFamily="2" charset="0"/>
              </a:rPr>
              <a:t>আদর্শ</a:t>
            </a:r>
            <a:r>
              <a:rPr lang="en-US" sz="6000" b="1" dirty="0" smtClean="0">
                <a:solidFill>
                  <a:srgbClr val="7030A0"/>
                </a:solidFill>
                <a:latin typeface="NikoshBAN" panose="02000000000000000000" pitchFamily="2" charset="0"/>
                <a:cs typeface="NikoshBAN" panose="02000000000000000000" pitchFamily="2" charset="0"/>
              </a:rPr>
              <a:t> পাঠ</a:t>
            </a:r>
            <a:endParaRPr lang="en-US" sz="6000" b="1" dirty="0">
              <a:solidFill>
                <a:srgbClr val="7030A0"/>
              </a:solidFill>
              <a:latin typeface="NikoshBAN" panose="02000000000000000000" pitchFamily="2" charset="0"/>
              <a:cs typeface="NikoshBAN" panose="02000000000000000000" pitchFamily="2" charset="0"/>
            </a:endParaRPr>
          </a:p>
        </p:txBody>
      </p:sp>
      <p:sp>
        <p:nvSpPr>
          <p:cNvPr id="6" name="Snip Single Corner Rectangle 5"/>
          <p:cNvSpPr/>
          <p:nvPr/>
        </p:nvSpPr>
        <p:spPr>
          <a:xfrm flipH="1">
            <a:off x="186779" y="996728"/>
            <a:ext cx="5836648" cy="5123543"/>
          </a:xfrm>
          <a:prstGeom prst="snip1Rect">
            <a:avLst/>
          </a:prstGeom>
        </p:spPr>
        <p:style>
          <a:lnRef idx="1">
            <a:schemeClr val="accent1"/>
          </a:lnRef>
          <a:fillRef idx="2">
            <a:schemeClr val="accent1"/>
          </a:fillRef>
          <a:effectRef idx="1">
            <a:schemeClr val="accent1"/>
          </a:effectRef>
          <a:fontRef idx="minor">
            <a:schemeClr val="dk1"/>
          </a:fontRef>
        </p:style>
        <p:txBody>
          <a:bodyPr rtlCol="0" anchor="b"/>
          <a:lstStyle/>
          <a:p>
            <a:pPr algn="ctr"/>
            <a:r>
              <a:rPr lang="en-US" sz="3600" dirty="0" err="1" smtClean="0">
                <a:solidFill>
                  <a:srgbClr val="7030A0"/>
                </a:solidFill>
                <a:latin typeface="NikoshBAN" panose="02000000000000000000" pitchFamily="2" charset="0"/>
                <a:cs typeface="NikoshBAN" panose="02000000000000000000" pitchFamily="2" charset="0"/>
              </a:rPr>
              <a:t>আমি</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কোনো</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আগন্তুক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নই</a:t>
            </a:r>
            <a:endParaRPr lang="en-US" sz="3600" dirty="0" smtClean="0">
              <a:solidFill>
                <a:srgbClr val="7030A0"/>
              </a:solidFill>
              <a:latin typeface="NikoshBAN" panose="02000000000000000000" pitchFamily="2" charset="0"/>
              <a:cs typeface="NikoshBAN" panose="02000000000000000000" pitchFamily="2" charset="0"/>
            </a:endParaRPr>
          </a:p>
          <a:p>
            <a:pPr algn="ctr"/>
            <a:r>
              <a:rPr lang="en-US" sz="2400" dirty="0" err="1" smtClean="0">
                <a:solidFill>
                  <a:srgbClr val="FF0000"/>
                </a:solidFill>
                <a:latin typeface="NikoshBAN" panose="02000000000000000000" pitchFamily="2" charset="0"/>
                <a:cs typeface="NikoshBAN" panose="02000000000000000000" pitchFamily="2" charset="0"/>
              </a:rPr>
              <a:t>আহসান</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হাবীব</a:t>
            </a:r>
            <a:endParaRPr lang="en-US" sz="2400" dirty="0" smtClean="0">
              <a:solidFill>
                <a:srgbClr val="FF0000"/>
              </a:solidFill>
              <a:latin typeface="NikoshBAN" panose="02000000000000000000" pitchFamily="2" charset="0"/>
              <a:cs typeface="NikoshBAN" panose="02000000000000000000" pitchFamily="2" charset="0"/>
            </a:endParaRPr>
          </a:p>
          <a:p>
            <a:pPr algn="ctr"/>
            <a:endParaRPr lang="en-US" sz="1200" dirty="0" smtClean="0">
              <a:solidFill>
                <a:srgbClr val="FF0000"/>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আসমানের তারা </a:t>
            </a:r>
            <a:r>
              <a:rPr lang="as-IN" sz="2800" dirty="0" smtClean="0">
                <a:solidFill>
                  <a:schemeClr val="tx1"/>
                </a:solidFill>
                <a:latin typeface="NikoshBAN" panose="02000000000000000000" pitchFamily="2" charset="0"/>
                <a:cs typeface="NikoshBAN" panose="02000000000000000000" pitchFamily="2" charset="0"/>
              </a:rPr>
              <a:t>সাক্ষী</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সাক্ষী এই জমিনের </a:t>
            </a:r>
            <a:r>
              <a:rPr lang="as-IN" sz="2800" dirty="0" smtClean="0">
                <a:solidFill>
                  <a:schemeClr val="tx1"/>
                </a:solidFill>
                <a:latin typeface="NikoshBAN" panose="02000000000000000000" pitchFamily="2" charset="0"/>
                <a:cs typeface="NikoshBAN" panose="02000000000000000000" pitchFamily="2" charset="0"/>
              </a:rPr>
              <a:t>ফুল</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এই </a:t>
            </a: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নিশিরাইত </a:t>
            </a:r>
            <a:r>
              <a:rPr lang="as-IN" sz="2800" dirty="0">
                <a:solidFill>
                  <a:schemeClr val="tx1"/>
                </a:solidFill>
                <a:latin typeface="NikoshBAN" panose="02000000000000000000" pitchFamily="2" charset="0"/>
                <a:cs typeface="NikoshBAN" panose="02000000000000000000" pitchFamily="2" charset="0"/>
              </a:rPr>
              <a:t>বাঁশবাগান বিস্তর জোনাকি </a:t>
            </a:r>
            <a:r>
              <a:rPr lang="as-IN" sz="2800" dirty="0" smtClean="0">
                <a:solidFill>
                  <a:schemeClr val="tx1"/>
                </a:solidFill>
                <a:latin typeface="NikoshBAN" panose="02000000000000000000" pitchFamily="2" charset="0"/>
                <a:cs typeface="NikoshBAN" panose="02000000000000000000" pitchFamily="2" charset="0"/>
              </a:rPr>
              <a:t>সাক্ষী</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সাক্ষী এই জারুল </a:t>
            </a:r>
            <a:r>
              <a:rPr lang="as-IN" sz="2800" dirty="0" smtClean="0">
                <a:solidFill>
                  <a:schemeClr val="tx1"/>
                </a:solidFill>
                <a:latin typeface="NikoshBAN" panose="02000000000000000000" pitchFamily="2" charset="0"/>
                <a:cs typeface="NikoshBAN" panose="02000000000000000000" pitchFamily="2" charset="0"/>
              </a:rPr>
              <a:t>জামরুল</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সাক্ষী </a:t>
            </a: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পুবের </a:t>
            </a:r>
            <a:r>
              <a:rPr lang="as-IN" sz="2800" dirty="0">
                <a:solidFill>
                  <a:schemeClr val="tx1"/>
                </a:solidFill>
                <a:latin typeface="NikoshBAN" panose="02000000000000000000" pitchFamily="2" charset="0"/>
                <a:cs typeface="NikoshBAN" panose="02000000000000000000" pitchFamily="2" charset="0"/>
              </a:rPr>
              <a:t>পুকুর, তার ঝাকড়া ডুমুরের ডালে স্থির </a:t>
            </a:r>
            <a:r>
              <a:rPr lang="as-IN" sz="2800" dirty="0" smtClean="0">
                <a:solidFill>
                  <a:schemeClr val="tx1"/>
                </a:solidFill>
                <a:latin typeface="NikoshBAN" panose="02000000000000000000" pitchFamily="2" charset="0"/>
                <a:cs typeface="NikoshBAN" panose="02000000000000000000" pitchFamily="2" charset="0"/>
              </a:rPr>
              <a:t>দৃষ্টি</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মাছরাঙা আমাকে </a:t>
            </a:r>
            <a:r>
              <a:rPr lang="as-IN" sz="2800" dirty="0" smtClean="0">
                <a:solidFill>
                  <a:schemeClr val="tx1"/>
                </a:solidFill>
                <a:latin typeface="NikoshBAN" panose="02000000000000000000" pitchFamily="2" charset="0"/>
                <a:cs typeface="NikoshBAN" panose="02000000000000000000" pitchFamily="2" charset="0"/>
              </a:rPr>
              <a:t>চেনে</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 কোনো অভ্যাগত </a:t>
            </a:r>
            <a:r>
              <a:rPr lang="as-IN" sz="2800" dirty="0" smtClean="0">
                <a:solidFill>
                  <a:schemeClr val="tx1"/>
                </a:solidFill>
                <a:latin typeface="NikoshBAN" panose="02000000000000000000" pitchFamily="2" charset="0"/>
                <a:cs typeface="NikoshBAN" panose="02000000000000000000" pitchFamily="2" charset="0"/>
              </a:rPr>
              <a:t>নই</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খোদার কসম আমি ভিনদেশি পথিক </a:t>
            </a:r>
            <a:r>
              <a:rPr lang="as-IN" sz="2800" dirty="0" smtClean="0">
                <a:solidFill>
                  <a:schemeClr val="tx1"/>
                </a:solidFill>
                <a:latin typeface="NikoshBAN" panose="02000000000000000000" pitchFamily="2" charset="0"/>
                <a:cs typeface="NikoshBAN" panose="02000000000000000000" pitchFamily="2" charset="0"/>
              </a:rPr>
              <a:t>নই</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 কোনো আগন্তুক নই</a:t>
            </a:r>
            <a:r>
              <a:rPr lang="as-IN" sz="2400" dirty="0" smtClean="0">
                <a:solidFill>
                  <a:schemeClr val="tx1"/>
                </a:solidFill>
                <a:latin typeface="NikoshBAN" panose="02000000000000000000" pitchFamily="2" charset="0"/>
                <a:cs typeface="NikoshBAN" panose="02000000000000000000" pitchFamily="2" charset="0"/>
              </a:rPr>
              <a:t>।</a:t>
            </a:r>
            <a:endParaRPr lang="as-IN" sz="2400" dirty="0">
              <a:solidFill>
                <a:schemeClr val="tx1"/>
              </a:solidFill>
              <a:latin typeface="NikoshBAN" panose="02000000000000000000" pitchFamily="2" charset="0"/>
              <a:cs typeface="NikoshBAN" panose="02000000000000000000" pitchFamily="2" charset="0"/>
            </a:endParaRPr>
          </a:p>
        </p:txBody>
      </p:sp>
      <p:sp>
        <p:nvSpPr>
          <p:cNvPr id="7" name="Snip Single Corner Rectangle 6"/>
          <p:cNvSpPr/>
          <p:nvPr/>
        </p:nvSpPr>
        <p:spPr>
          <a:xfrm>
            <a:off x="6255657" y="996729"/>
            <a:ext cx="5747657" cy="5113786"/>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 </a:t>
            </a:r>
            <a:r>
              <a:rPr lang="as-IN" sz="2800" dirty="0">
                <a:solidFill>
                  <a:schemeClr val="tx1"/>
                </a:solidFill>
                <a:latin typeface="NikoshBAN" panose="02000000000000000000" pitchFamily="2" charset="0"/>
                <a:cs typeface="NikoshBAN" panose="02000000000000000000" pitchFamily="2" charset="0"/>
              </a:rPr>
              <a:t>আমি কোনো আগন্তুক</a:t>
            </a:r>
            <a:r>
              <a:rPr lang="en-US" sz="2800" dirty="0">
                <a:solidFill>
                  <a:schemeClr val="tx1"/>
                </a:solidFill>
                <a:latin typeface="NikoshBAN" panose="02000000000000000000" pitchFamily="2" charset="0"/>
                <a:cs typeface="NikoshBAN" panose="02000000000000000000" pitchFamily="2" charset="0"/>
              </a:rPr>
              <a:t>, </a:t>
            </a:r>
            <a:r>
              <a:rPr lang="as-IN" sz="2800" dirty="0">
                <a:solidFill>
                  <a:schemeClr val="tx1"/>
                </a:solidFill>
                <a:latin typeface="NikoshBAN" panose="02000000000000000000" pitchFamily="2" charset="0"/>
                <a:cs typeface="NikoshBAN" panose="02000000000000000000" pitchFamily="2" charset="0"/>
              </a:rPr>
              <a:t>আমি </a:t>
            </a:r>
            <a:endParaRPr lang="en-US"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ছিলাম এখানে, আমি স্বাপ্নিক নিয়মে</a:t>
            </a:r>
          </a:p>
          <a:p>
            <a:pPr algn="ctr"/>
            <a:r>
              <a:rPr lang="as-IN" sz="2800" dirty="0">
                <a:solidFill>
                  <a:schemeClr val="tx1"/>
                </a:solidFill>
                <a:latin typeface="NikoshBAN" panose="02000000000000000000" pitchFamily="2" charset="0"/>
                <a:cs typeface="NikoshBAN" panose="02000000000000000000" pitchFamily="2" charset="0"/>
              </a:rPr>
              <a:t>এখানেই থাকি আর</a:t>
            </a:r>
          </a:p>
          <a:p>
            <a:pPr algn="ctr"/>
            <a:r>
              <a:rPr lang="as-IN" sz="2800" dirty="0">
                <a:solidFill>
                  <a:schemeClr val="tx1"/>
                </a:solidFill>
                <a:latin typeface="NikoshBAN" panose="02000000000000000000" pitchFamily="2" charset="0"/>
                <a:cs typeface="NikoshBAN" panose="02000000000000000000" pitchFamily="2" charset="0"/>
              </a:rPr>
              <a:t>এখানে থাকার নাম সর্বত্রই থাকা-</a:t>
            </a:r>
            <a:endParaRPr lang="en-US"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সারা দেশে</a:t>
            </a:r>
            <a:r>
              <a:rPr lang="as-IN" sz="2800" dirty="0" smtClean="0">
                <a:solidFill>
                  <a:schemeClr val="tx1"/>
                </a:solidFill>
                <a:latin typeface="NikoshBAN" panose="02000000000000000000" pitchFamily="2" charset="0"/>
                <a:cs typeface="NikoshBAN" panose="02000000000000000000" pitchFamily="2" charset="0"/>
              </a:rPr>
              <a:t>।</a:t>
            </a:r>
            <a:endParaRPr lang="en-US"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 কোনো আগন্তুক নই</a:t>
            </a:r>
            <a:r>
              <a:rPr lang="as-IN"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এই </a:t>
            </a: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খররৌদ্র </a:t>
            </a:r>
            <a:r>
              <a:rPr lang="as-IN" sz="2800" dirty="0">
                <a:solidFill>
                  <a:schemeClr val="tx1"/>
                </a:solidFill>
                <a:latin typeface="NikoshBAN" panose="02000000000000000000" pitchFamily="2" charset="0"/>
                <a:cs typeface="NikoshBAN" panose="02000000000000000000" pitchFamily="2" charset="0"/>
              </a:rPr>
              <a:t>জলজ বাতাস মেঘক্লান্ত </a:t>
            </a:r>
            <a:r>
              <a:rPr lang="as-IN" sz="2800" dirty="0" smtClean="0">
                <a:solidFill>
                  <a:schemeClr val="tx1"/>
                </a:solidFill>
                <a:latin typeface="NikoshBAN" panose="02000000000000000000" pitchFamily="2" charset="0"/>
                <a:cs typeface="NikoshBAN" panose="02000000000000000000" pitchFamily="2" charset="0"/>
              </a:rPr>
              <a:t>বিকেলের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পাখিরা আমাকে </a:t>
            </a:r>
            <a:r>
              <a:rPr lang="as-IN" sz="2800" dirty="0" smtClean="0">
                <a:solidFill>
                  <a:schemeClr val="tx1"/>
                </a:solidFill>
                <a:latin typeface="NikoshBAN" panose="02000000000000000000" pitchFamily="2" charset="0"/>
                <a:cs typeface="NikoshBAN" panose="02000000000000000000" pitchFamily="2" charset="0"/>
              </a:rPr>
              <a:t>চেনে</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তারা জানে আমি কোনো আত্মীয় নই।</a:t>
            </a:r>
            <a:endParaRPr lang="en-US" sz="2800" dirty="0">
              <a:solidFill>
                <a:schemeClr val="tx1"/>
              </a:solidFill>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val="153409748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iterate type="lt">
                                    <p:tmPct val="10000"/>
                                  </p:iterate>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anim calcmode="lin" valueType="num">
                                      <p:cBhvr>
                                        <p:cTn id="16" dur="5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17"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8" dur="500" fill="hold"/>
                                        <p:tgtEl>
                                          <p:spTgt spid="6">
                                            <p:txEl>
                                              <p:pRg st="3" end="3"/>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iterate type="lt">
                                    <p:tmPct val="10000"/>
                                  </p:iterate>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anim calcmode="lin" valueType="num">
                                      <p:cBhvr>
                                        <p:cTn id="22" dur="500" fill="hold"/>
                                        <p:tgtEl>
                                          <p:spTgt spid="6">
                                            <p:txEl>
                                              <p:pRg st="4" end="4"/>
                                            </p:txEl>
                                          </p:spTgt>
                                        </p:tgtEl>
                                        <p:attrNameLst>
                                          <p:attrName>style.rotation</p:attrName>
                                        </p:attrNameLst>
                                      </p:cBhvr>
                                      <p:tavLst>
                                        <p:tav tm="0">
                                          <p:val>
                                            <p:fltVal val="720"/>
                                          </p:val>
                                        </p:tav>
                                        <p:tav tm="100000">
                                          <p:val>
                                            <p:fltVal val="0"/>
                                          </p:val>
                                        </p:tav>
                                      </p:tavLst>
                                    </p:anim>
                                    <p:anim calcmode="lin" valueType="num">
                                      <p:cBhvr>
                                        <p:cTn id="23"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iterate type="lt">
                                    <p:tmPct val="10000"/>
                                  </p:iterate>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anim calcmode="lin" valueType="num">
                                      <p:cBhvr>
                                        <p:cTn id="28" dur="500" fill="hold"/>
                                        <p:tgtEl>
                                          <p:spTgt spid="6">
                                            <p:txEl>
                                              <p:pRg st="5" end="5"/>
                                            </p:txEl>
                                          </p:spTgt>
                                        </p:tgtEl>
                                        <p:attrNameLst>
                                          <p:attrName>style.rotation</p:attrName>
                                        </p:attrNameLst>
                                      </p:cBhvr>
                                      <p:tavLst>
                                        <p:tav tm="0">
                                          <p:val>
                                            <p:fltVal val="720"/>
                                          </p:val>
                                        </p:tav>
                                        <p:tav tm="100000">
                                          <p:val>
                                            <p:fltVal val="0"/>
                                          </p:val>
                                        </p:tav>
                                      </p:tavLst>
                                    </p:anim>
                                    <p:anim calcmode="lin" valueType="num">
                                      <p:cBhvr>
                                        <p:cTn id="29"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0" dur="500" fill="hold"/>
                                        <p:tgtEl>
                                          <p:spTgt spid="6">
                                            <p:txEl>
                                              <p:pRg st="5" end="5"/>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iterate type="lt">
                                    <p:tmPct val="10000"/>
                                  </p:iterate>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style.rotation</p:attrName>
                                        </p:attrNameLst>
                                      </p:cBhvr>
                                      <p:tavLst>
                                        <p:tav tm="0">
                                          <p:val>
                                            <p:fltVal val="720"/>
                                          </p:val>
                                        </p:tav>
                                        <p:tav tm="100000">
                                          <p:val>
                                            <p:fltVal val="0"/>
                                          </p:val>
                                        </p:tav>
                                      </p:tavLst>
                                    </p:anim>
                                    <p:anim calcmode="lin" valueType="num">
                                      <p:cBhvr>
                                        <p:cTn id="35"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6" dur="500" fill="hold"/>
                                        <p:tgtEl>
                                          <p:spTgt spid="6">
                                            <p:txEl>
                                              <p:pRg st="6" end="6"/>
                                            </p:txEl>
                                          </p:spTgt>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iterate type="lt">
                                    <p:tmPct val="10000"/>
                                  </p:iterate>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anim calcmode="lin" valueType="num">
                                      <p:cBhvr>
                                        <p:cTn id="40" dur="500" fill="hold"/>
                                        <p:tgtEl>
                                          <p:spTgt spid="6">
                                            <p:txEl>
                                              <p:pRg st="7" end="7"/>
                                            </p:txEl>
                                          </p:spTgt>
                                        </p:tgtEl>
                                        <p:attrNameLst>
                                          <p:attrName>style.rotation</p:attrName>
                                        </p:attrNameLst>
                                      </p:cBhvr>
                                      <p:tavLst>
                                        <p:tav tm="0">
                                          <p:val>
                                            <p:fltVal val="720"/>
                                          </p:val>
                                        </p:tav>
                                        <p:tav tm="100000">
                                          <p:val>
                                            <p:fltVal val="0"/>
                                          </p:val>
                                        </p:tav>
                                      </p:tavLst>
                                    </p:anim>
                                    <p:anim calcmode="lin" valueType="num">
                                      <p:cBhvr>
                                        <p:cTn id="41" dur="500" fill="hold"/>
                                        <p:tgtEl>
                                          <p:spTgt spid="6">
                                            <p:txEl>
                                              <p:pRg st="7" end="7"/>
                                            </p:txEl>
                                          </p:spTgt>
                                        </p:tgtEl>
                                        <p:attrNameLst>
                                          <p:attrName>ppt_h</p:attrName>
                                        </p:attrNameLst>
                                      </p:cBhvr>
                                      <p:tavLst>
                                        <p:tav tm="0">
                                          <p:val>
                                            <p:fltVal val="0"/>
                                          </p:val>
                                        </p:tav>
                                        <p:tav tm="100000">
                                          <p:val>
                                            <p:strVal val="#ppt_h"/>
                                          </p:val>
                                        </p:tav>
                                      </p:tavLst>
                                    </p:anim>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iterate type="lt">
                                    <p:tmPct val="10000"/>
                                  </p:iterate>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anim calcmode="lin" valueType="num">
                                      <p:cBhvr>
                                        <p:cTn id="46" dur="500" fill="hold"/>
                                        <p:tgtEl>
                                          <p:spTgt spid="6">
                                            <p:txEl>
                                              <p:pRg st="8" end="8"/>
                                            </p:txEl>
                                          </p:spTgt>
                                        </p:tgtEl>
                                        <p:attrNameLst>
                                          <p:attrName>style.rotation</p:attrName>
                                        </p:attrNameLst>
                                      </p:cBhvr>
                                      <p:tavLst>
                                        <p:tav tm="0">
                                          <p:val>
                                            <p:fltVal val="720"/>
                                          </p:val>
                                        </p:tav>
                                        <p:tav tm="100000">
                                          <p:val>
                                            <p:fltVal val="0"/>
                                          </p:val>
                                        </p:tav>
                                      </p:tavLst>
                                    </p:anim>
                                    <p:anim calcmode="lin" valueType="num">
                                      <p:cBhvr>
                                        <p:cTn id="47" dur="500" fill="hold"/>
                                        <p:tgtEl>
                                          <p:spTgt spid="6">
                                            <p:txEl>
                                              <p:pRg st="8" end="8"/>
                                            </p:txEl>
                                          </p:spTgt>
                                        </p:tgtEl>
                                        <p:attrNameLst>
                                          <p:attrName>ppt_h</p:attrName>
                                        </p:attrNameLst>
                                      </p:cBhvr>
                                      <p:tavLst>
                                        <p:tav tm="0">
                                          <p:val>
                                            <p:fltVal val="0"/>
                                          </p:val>
                                        </p:tav>
                                        <p:tav tm="100000">
                                          <p:val>
                                            <p:strVal val="#ppt_h"/>
                                          </p:val>
                                        </p:tav>
                                      </p:tavLst>
                                    </p:anim>
                                    <p:anim calcmode="lin" valueType="num">
                                      <p:cBhvr>
                                        <p:cTn id="48" dur="500" fill="hold"/>
                                        <p:tgtEl>
                                          <p:spTgt spid="6">
                                            <p:txEl>
                                              <p:pRg st="8" end="8"/>
                                            </p:txEl>
                                          </p:spTgt>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iterate type="lt">
                                    <p:tmPct val="10000"/>
                                  </p:iterate>
                                  <p:childTnLst>
                                    <p:set>
                                      <p:cBhvr>
                                        <p:cTn id="50" dur="1" fill="hold">
                                          <p:stCondLst>
                                            <p:cond delay="0"/>
                                          </p:stCondLst>
                                        </p:cTn>
                                        <p:tgtEl>
                                          <p:spTgt spid="6">
                                            <p:txEl>
                                              <p:pRg st="9" end="9"/>
                                            </p:txEl>
                                          </p:spTgt>
                                        </p:tgtEl>
                                        <p:attrNameLst>
                                          <p:attrName>style.visibility</p:attrName>
                                        </p:attrNameLst>
                                      </p:cBhvr>
                                      <p:to>
                                        <p:strVal val="visible"/>
                                      </p:to>
                                    </p:set>
                                    <p:animEffect transition="in" filter="fade">
                                      <p:cBhvr>
                                        <p:cTn id="51" dur="500"/>
                                        <p:tgtEl>
                                          <p:spTgt spid="6">
                                            <p:txEl>
                                              <p:pRg st="9" end="9"/>
                                            </p:txEl>
                                          </p:spTgt>
                                        </p:tgtEl>
                                      </p:cBhvr>
                                    </p:animEffect>
                                    <p:anim calcmode="lin" valueType="num">
                                      <p:cBhvr>
                                        <p:cTn id="52" dur="500" fill="hold"/>
                                        <p:tgtEl>
                                          <p:spTgt spid="6">
                                            <p:txEl>
                                              <p:pRg st="9" end="9"/>
                                            </p:txEl>
                                          </p:spTgt>
                                        </p:tgtEl>
                                        <p:attrNameLst>
                                          <p:attrName>style.rotation</p:attrName>
                                        </p:attrNameLst>
                                      </p:cBhvr>
                                      <p:tavLst>
                                        <p:tav tm="0">
                                          <p:val>
                                            <p:fltVal val="720"/>
                                          </p:val>
                                        </p:tav>
                                        <p:tav tm="100000">
                                          <p:val>
                                            <p:fltVal val="0"/>
                                          </p:val>
                                        </p:tav>
                                      </p:tavLst>
                                    </p:anim>
                                    <p:anim calcmode="lin" valueType="num">
                                      <p:cBhvr>
                                        <p:cTn id="53" dur="500" fill="hold"/>
                                        <p:tgtEl>
                                          <p:spTgt spid="6">
                                            <p:txEl>
                                              <p:pRg st="9" end="9"/>
                                            </p:txEl>
                                          </p:spTgt>
                                        </p:tgtEl>
                                        <p:attrNameLst>
                                          <p:attrName>ppt_h</p:attrName>
                                        </p:attrNameLst>
                                      </p:cBhvr>
                                      <p:tavLst>
                                        <p:tav tm="0">
                                          <p:val>
                                            <p:fltVal val="0"/>
                                          </p:val>
                                        </p:tav>
                                        <p:tav tm="100000">
                                          <p:val>
                                            <p:strVal val="#ppt_h"/>
                                          </p:val>
                                        </p:tav>
                                      </p:tavLst>
                                    </p:anim>
                                    <p:anim calcmode="lin" valueType="num">
                                      <p:cBhvr>
                                        <p:cTn id="54" dur="500" fill="hold"/>
                                        <p:tgtEl>
                                          <p:spTgt spid="6">
                                            <p:txEl>
                                              <p:pRg st="9" end="9"/>
                                            </p:txEl>
                                          </p:spTgt>
                                        </p:tgtEl>
                                        <p:attrNameLst>
                                          <p:attrName>ppt_w</p:attrName>
                                        </p:attrNameLst>
                                      </p:cBhvr>
                                      <p:tavLst>
                                        <p:tav tm="0">
                                          <p:val>
                                            <p:fltVal val="0"/>
                                          </p:val>
                                        </p:tav>
                                        <p:tav tm="100000">
                                          <p:val>
                                            <p:strVal val="#ppt_w"/>
                                          </p:val>
                                        </p:tav>
                                      </p:tavLst>
                                    </p:anim>
                                  </p:childTnLst>
                                </p:cTn>
                              </p:par>
                              <p:par>
                                <p:cTn id="55" presetID="35" presetClass="entr" presetSubtype="0" fill="hold" nodeType="withEffect">
                                  <p:stCondLst>
                                    <p:cond delay="0"/>
                                  </p:stCondLst>
                                  <p:iterate type="lt">
                                    <p:tmPct val="10000"/>
                                  </p:iterate>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anim calcmode="lin" valueType="num">
                                      <p:cBhvr>
                                        <p:cTn id="58" dur="500" fill="hold"/>
                                        <p:tgtEl>
                                          <p:spTgt spid="6">
                                            <p:txEl>
                                              <p:pRg st="10" end="10"/>
                                            </p:txEl>
                                          </p:spTgt>
                                        </p:tgtEl>
                                        <p:attrNameLst>
                                          <p:attrName>style.rotation</p:attrName>
                                        </p:attrNameLst>
                                      </p:cBhvr>
                                      <p:tavLst>
                                        <p:tav tm="0">
                                          <p:val>
                                            <p:fltVal val="720"/>
                                          </p:val>
                                        </p:tav>
                                        <p:tav tm="100000">
                                          <p:val>
                                            <p:fltVal val="0"/>
                                          </p:val>
                                        </p:tav>
                                      </p:tavLst>
                                    </p:anim>
                                    <p:anim calcmode="lin" valueType="num">
                                      <p:cBhvr>
                                        <p:cTn id="59" dur="5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60" dur="500" fill="hold"/>
                                        <p:tgtEl>
                                          <p:spTgt spid="6">
                                            <p:txEl>
                                              <p:pRg st="10" end="10"/>
                                            </p:txEl>
                                          </p:spTgt>
                                        </p:tgtEl>
                                        <p:attrNameLst>
                                          <p:attrName>ppt_w</p:attrName>
                                        </p:attrNameLst>
                                      </p:cBhvr>
                                      <p:tavLst>
                                        <p:tav tm="0">
                                          <p:val>
                                            <p:fltVal val="0"/>
                                          </p:val>
                                        </p:tav>
                                        <p:tav tm="100000">
                                          <p:val>
                                            <p:strVal val="#ppt_w"/>
                                          </p:val>
                                        </p:tav>
                                      </p:tavLst>
                                    </p:anim>
                                  </p:childTnLst>
                                </p:cTn>
                              </p:par>
                              <p:par>
                                <p:cTn id="61" presetID="35" presetClass="entr" presetSubtype="0" fill="hold" nodeType="withEffect">
                                  <p:stCondLst>
                                    <p:cond delay="0"/>
                                  </p:stCondLst>
                                  <p:iterate type="lt">
                                    <p:tmPct val="10000"/>
                                  </p:iterate>
                                  <p:childTnLst>
                                    <p:set>
                                      <p:cBhvr>
                                        <p:cTn id="62" dur="1" fill="hold">
                                          <p:stCondLst>
                                            <p:cond delay="0"/>
                                          </p:stCondLst>
                                        </p:cTn>
                                        <p:tgtEl>
                                          <p:spTgt spid="6">
                                            <p:txEl>
                                              <p:pRg st="11" end="11"/>
                                            </p:txEl>
                                          </p:spTgt>
                                        </p:tgtEl>
                                        <p:attrNameLst>
                                          <p:attrName>style.visibility</p:attrName>
                                        </p:attrNameLst>
                                      </p:cBhvr>
                                      <p:to>
                                        <p:strVal val="visible"/>
                                      </p:to>
                                    </p:set>
                                    <p:animEffect transition="in" filter="fade">
                                      <p:cBhvr>
                                        <p:cTn id="63" dur="500"/>
                                        <p:tgtEl>
                                          <p:spTgt spid="6">
                                            <p:txEl>
                                              <p:pRg st="11" end="11"/>
                                            </p:txEl>
                                          </p:spTgt>
                                        </p:tgtEl>
                                      </p:cBhvr>
                                    </p:animEffect>
                                    <p:anim calcmode="lin" valueType="num">
                                      <p:cBhvr>
                                        <p:cTn id="64" dur="500" fill="hold"/>
                                        <p:tgtEl>
                                          <p:spTgt spid="6">
                                            <p:txEl>
                                              <p:pRg st="11" end="11"/>
                                            </p:txEl>
                                          </p:spTgt>
                                        </p:tgtEl>
                                        <p:attrNameLst>
                                          <p:attrName>style.rotation</p:attrName>
                                        </p:attrNameLst>
                                      </p:cBhvr>
                                      <p:tavLst>
                                        <p:tav tm="0">
                                          <p:val>
                                            <p:fltVal val="720"/>
                                          </p:val>
                                        </p:tav>
                                        <p:tav tm="100000">
                                          <p:val>
                                            <p:fltVal val="0"/>
                                          </p:val>
                                        </p:tav>
                                      </p:tavLst>
                                    </p:anim>
                                    <p:anim calcmode="lin" valueType="num">
                                      <p:cBhvr>
                                        <p:cTn id="65" dur="5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66" dur="500" fill="hold"/>
                                        <p:tgtEl>
                                          <p:spTgt spid="6">
                                            <p:txEl>
                                              <p:pRg st="11" end="11"/>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iterate type="lt">
                                    <p:tmPct val="10000"/>
                                  </p:iterate>
                                  <p:childTnLst>
                                    <p:set>
                                      <p:cBhvr>
                                        <p:cTn id="70" dur="1" fill="hold">
                                          <p:stCondLst>
                                            <p:cond delay="0"/>
                                          </p:stCondLst>
                                        </p:cTn>
                                        <p:tgtEl>
                                          <p:spTgt spid="7">
                                            <p:txEl>
                                              <p:pRg st="0" end="0"/>
                                            </p:txEl>
                                          </p:spTgt>
                                        </p:tgtEl>
                                        <p:attrNameLst>
                                          <p:attrName>style.visibility</p:attrName>
                                        </p:attrNameLst>
                                      </p:cBhvr>
                                      <p:to>
                                        <p:strVal val="visible"/>
                                      </p:to>
                                    </p:set>
                                    <p:animEffect transition="in" filter="barn(inVertical)">
                                      <p:cBhvr>
                                        <p:cTn id="71" dur="500"/>
                                        <p:tgtEl>
                                          <p:spTgt spid="7">
                                            <p:txEl>
                                              <p:pRg st="0" end="0"/>
                                            </p:txEl>
                                          </p:spTgt>
                                        </p:tgtEl>
                                      </p:cBhvr>
                                    </p:animEffect>
                                  </p:childTnLst>
                                </p:cTn>
                              </p:par>
                              <p:par>
                                <p:cTn id="72" presetID="16" presetClass="entr" presetSubtype="21" fill="hold" nodeType="withEffect">
                                  <p:stCondLst>
                                    <p:cond delay="0"/>
                                  </p:stCondLst>
                                  <p:iterate type="lt">
                                    <p:tmPct val="10000"/>
                                  </p:iterate>
                                  <p:childTnLst>
                                    <p:set>
                                      <p:cBhvr>
                                        <p:cTn id="73" dur="1" fill="hold">
                                          <p:stCondLst>
                                            <p:cond delay="0"/>
                                          </p:stCondLst>
                                        </p:cTn>
                                        <p:tgtEl>
                                          <p:spTgt spid="7">
                                            <p:txEl>
                                              <p:pRg st="1" end="1"/>
                                            </p:txEl>
                                          </p:spTgt>
                                        </p:tgtEl>
                                        <p:attrNameLst>
                                          <p:attrName>style.visibility</p:attrName>
                                        </p:attrNameLst>
                                      </p:cBhvr>
                                      <p:to>
                                        <p:strVal val="visible"/>
                                      </p:to>
                                    </p:set>
                                    <p:animEffect transition="in" filter="barn(inVertical)">
                                      <p:cBhvr>
                                        <p:cTn id="74" dur="500"/>
                                        <p:tgtEl>
                                          <p:spTgt spid="7">
                                            <p:txEl>
                                              <p:pRg st="1" end="1"/>
                                            </p:txEl>
                                          </p:spTgt>
                                        </p:tgtEl>
                                      </p:cBhvr>
                                    </p:animEffect>
                                  </p:childTnLst>
                                </p:cTn>
                              </p:par>
                              <p:par>
                                <p:cTn id="75" presetID="16" presetClass="entr" presetSubtype="21" fill="hold" nodeType="withEffect">
                                  <p:stCondLst>
                                    <p:cond delay="0"/>
                                  </p:stCondLst>
                                  <p:iterate type="lt">
                                    <p:tmPct val="10000"/>
                                  </p:iterate>
                                  <p:childTnLst>
                                    <p:set>
                                      <p:cBhvr>
                                        <p:cTn id="76" dur="1" fill="hold">
                                          <p:stCondLst>
                                            <p:cond delay="0"/>
                                          </p:stCondLst>
                                        </p:cTn>
                                        <p:tgtEl>
                                          <p:spTgt spid="7">
                                            <p:txEl>
                                              <p:pRg st="2" end="2"/>
                                            </p:txEl>
                                          </p:spTgt>
                                        </p:tgtEl>
                                        <p:attrNameLst>
                                          <p:attrName>style.visibility</p:attrName>
                                        </p:attrNameLst>
                                      </p:cBhvr>
                                      <p:to>
                                        <p:strVal val="visible"/>
                                      </p:to>
                                    </p:set>
                                    <p:animEffect transition="in" filter="barn(inVertical)">
                                      <p:cBhvr>
                                        <p:cTn id="77" dur="500"/>
                                        <p:tgtEl>
                                          <p:spTgt spid="7">
                                            <p:txEl>
                                              <p:pRg st="2" end="2"/>
                                            </p:txEl>
                                          </p:spTgt>
                                        </p:tgtEl>
                                      </p:cBhvr>
                                    </p:animEffect>
                                  </p:childTnLst>
                                </p:cTn>
                              </p:par>
                              <p:par>
                                <p:cTn id="78" presetID="16" presetClass="entr" presetSubtype="21" fill="hold" nodeType="withEffect">
                                  <p:stCondLst>
                                    <p:cond delay="0"/>
                                  </p:stCondLst>
                                  <p:iterate type="lt">
                                    <p:tmPct val="10000"/>
                                  </p:iterate>
                                  <p:childTnLst>
                                    <p:set>
                                      <p:cBhvr>
                                        <p:cTn id="79" dur="1" fill="hold">
                                          <p:stCondLst>
                                            <p:cond delay="0"/>
                                          </p:stCondLst>
                                        </p:cTn>
                                        <p:tgtEl>
                                          <p:spTgt spid="7">
                                            <p:txEl>
                                              <p:pRg st="3" end="3"/>
                                            </p:txEl>
                                          </p:spTgt>
                                        </p:tgtEl>
                                        <p:attrNameLst>
                                          <p:attrName>style.visibility</p:attrName>
                                        </p:attrNameLst>
                                      </p:cBhvr>
                                      <p:to>
                                        <p:strVal val="visible"/>
                                      </p:to>
                                    </p:set>
                                    <p:animEffect transition="in" filter="barn(inVertical)">
                                      <p:cBhvr>
                                        <p:cTn id="80" dur="500"/>
                                        <p:tgtEl>
                                          <p:spTgt spid="7">
                                            <p:txEl>
                                              <p:pRg st="3" end="3"/>
                                            </p:txEl>
                                          </p:spTgt>
                                        </p:tgtEl>
                                      </p:cBhvr>
                                    </p:animEffect>
                                  </p:childTnLst>
                                </p:cTn>
                              </p:par>
                              <p:par>
                                <p:cTn id="81" presetID="16" presetClass="entr" presetSubtype="21" fill="hold" nodeType="withEffect">
                                  <p:stCondLst>
                                    <p:cond delay="0"/>
                                  </p:stCondLst>
                                  <p:iterate type="lt">
                                    <p:tmPct val="10000"/>
                                  </p:iterate>
                                  <p:childTnLst>
                                    <p:set>
                                      <p:cBhvr>
                                        <p:cTn id="82" dur="1" fill="hold">
                                          <p:stCondLst>
                                            <p:cond delay="0"/>
                                          </p:stCondLst>
                                        </p:cTn>
                                        <p:tgtEl>
                                          <p:spTgt spid="7">
                                            <p:txEl>
                                              <p:pRg st="4" end="4"/>
                                            </p:txEl>
                                          </p:spTgt>
                                        </p:tgtEl>
                                        <p:attrNameLst>
                                          <p:attrName>style.visibility</p:attrName>
                                        </p:attrNameLst>
                                      </p:cBhvr>
                                      <p:to>
                                        <p:strVal val="visible"/>
                                      </p:to>
                                    </p:set>
                                    <p:animEffect transition="in" filter="barn(inVertical)">
                                      <p:cBhvr>
                                        <p:cTn id="83" dur="5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iterate type="lt">
                                    <p:tmPct val="5000"/>
                                  </p:iterate>
                                  <p:childTnLst>
                                    <p:set>
                                      <p:cBhvr>
                                        <p:cTn id="87" dur="1" fill="hold">
                                          <p:stCondLst>
                                            <p:cond delay="0"/>
                                          </p:stCondLst>
                                        </p:cTn>
                                        <p:tgtEl>
                                          <p:spTgt spid="7">
                                            <p:txEl>
                                              <p:pRg st="6" end="6"/>
                                            </p:txEl>
                                          </p:spTgt>
                                        </p:tgtEl>
                                        <p:attrNameLst>
                                          <p:attrName>style.visibility</p:attrName>
                                        </p:attrNameLst>
                                      </p:cBhvr>
                                      <p:to>
                                        <p:strVal val="visible"/>
                                      </p:to>
                                    </p:set>
                                    <p:anim calcmode="lin" valueType="num">
                                      <p:cBhvr>
                                        <p:cTn id="88"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9"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90"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91" dur="1000"/>
                                        <p:tgtEl>
                                          <p:spTgt spid="7">
                                            <p:txEl>
                                              <p:pRg st="6" end="6"/>
                                            </p:txEl>
                                          </p:spTgt>
                                        </p:tgtEl>
                                      </p:cBhvr>
                                    </p:animEffect>
                                  </p:childTnLst>
                                </p:cTn>
                              </p:par>
                              <p:par>
                                <p:cTn id="92" presetID="31" presetClass="entr" presetSubtype="0" fill="hold" nodeType="withEffect">
                                  <p:stCondLst>
                                    <p:cond delay="0"/>
                                  </p:stCondLst>
                                  <p:iterate type="lt">
                                    <p:tmPct val="5000"/>
                                  </p:iterate>
                                  <p:childTnLst>
                                    <p:set>
                                      <p:cBhvr>
                                        <p:cTn id="93" dur="1" fill="hold">
                                          <p:stCondLst>
                                            <p:cond delay="0"/>
                                          </p:stCondLst>
                                        </p:cTn>
                                        <p:tgtEl>
                                          <p:spTgt spid="7">
                                            <p:txEl>
                                              <p:pRg st="7" end="7"/>
                                            </p:txEl>
                                          </p:spTgt>
                                        </p:tgtEl>
                                        <p:attrNameLst>
                                          <p:attrName>style.visibility</p:attrName>
                                        </p:attrNameLst>
                                      </p:cBhvr>
                                      <p:to>
                                        <p:strVal val="visible"/>
                                      </p:to>
                                    </p:set>
                                    <p:anim calcmode="lin" valueType="num">
                                      <p:cBhvr>
                                        <p:cTn id="94"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95"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96"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97" dur="1000"/>
                                        <p:tgtEl>
                                          <p:spTgt spid="7">
                                            <p:txEl>
                                              <p:pRg st="7" end="7"/>
                                            </p:txEl>
                                          </p:spTgt>
                                        </p:tgtEl>
                                      </p:cBhvr>
                                    </p:animEffect>
                                  </p:childTnLst>
                                </p:cTn>
                              </p:par>
                              <p:par>
                                <p:cTn id="98" presetID="31" presetClass="entr" presetSubtype="0" fill="hold" nodeType="withEffect">
                                  <p:stCondLst>
                                    <p:cond delay="0"/>
                                  </p:stCondLst>
                                  <p:iterate type="lt">
                                    <p:tmPct val="5000"/>
                                  </p:iterate>
                                  <p:childTnLst>
                                    <p:set>
                                      <p:cBhvr>
                                        <p:cTn id="99" dur="1" fill="hold">
                                          <p:stCondLst>
                                            <p:cond delay="0"/>
                                          </p:stCondLst>
                                        </p:cTn>
                                        <p:tgtEl>
                                          <p:spTgt spid="7">
                                            <p:txEl>
                                              <p:pRg st="8" end="8"/>
                                            </p:txEl>
                                          </p:spTgt>
                                        </p:tgtEl>
                                        <p:attrNameLst>
                                          <p:attrName>style.visibility</p:attrName>
                                        </p:attrNameLst>
                                      </p:cBhvr>
                                      <p:to>
                                        <p:strVal val="visible"/>
                                      </p:to>
                                    </p:set>
                                    <p:anim calcmode="lin" valueType="num">
                                      <p:cBhvr>
                                        <p:cTn id="100" dur="1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101" dur="1000" fill="hold"/>
                                        <p:tgtEl>
                                          <p:spTgt spid="7">
                                            <p:txEl>
                                              <p:pRg st="8" end="8"/>
                                            </p:txEl>
                                          </p:spTgt>
                                        </p:tgtEl>
                                        <p:attrNameLst>
                                          <p:attrName>ppt_h</p:attrName>
                                        </p:attrNameLst>
                                      </p:cBhvr>
                                      <p:tavLst>
                                        <p:tav tm="0">
                                          <p:val>
                                            <p:fltVal val="0"/>
                                          </p:val>
                                        </p:tav>
                                        <p:tav tm="100000">
                                          <p:val>
                                            <p:strVal val="#ppt_h"/>
                                          </p:val>
                                        </p:tav>
                                      </p:tavLst>
                                    </p:anim>
                                    <p:anim calcmode="lin" valueType="num">
                                      <p:cBhvr>
                                        <p:cTn id="102" dur="1000" fill="hold"/>
                                        <p:tgtEl>
                                          <p:spTgt spid="7">
                                            <p:txEl>
                                              <p:pRg st="8" end="8"/>
                                            </p:txEl>
                                          </p:spTgt>
                                        </p:tgtEl>
                                        <p:attrNameLst>
                                          <p:attrName>style.rotation</p:attrName>
                                        </p:attrNameLst>
                                      </p:cBhvr>
                                      <p:tavLst>
                                        <p:tav tm="0">
                                          <p:val>
                                            <p:fltVal val="90"/>
                                          </p:val>
                                        </p:tav>
                                        <p:tav tm="100000">
                                          <p:val>
                                            <p:fltVal val="0"/>
                                          </p:val>
                                        </p:tav>
                                      </p:tavLst>
                                    </p:anim>
                                    <p:animEffect transition="in" filter="fade">
                                      <p:cBhvr>
                                        <p:cTn id="103" dur="1000"/>
                                        <p:tgtEl>
                                          <p:spTgt spid="7">
                                            <p:txEl>
                                              <p:pRg st="8" end="8"/>
                                            </p:txEl>
                                          </p:spTgt>
                                        </p:tgtEl>
                                      </p:cBhvr>
                                    </p:animEffect>
                                  </p:childTnLst>
                                </p:cTn>
                              </p:par>
                              <p:par>
                                <p:cTn id="104" presetID="31" presetClass="entr" presetSubtype="0" fill="hold" nodeType="withEffect">
                                  <p:stCondLst>
                                    <p:cond delay="0"/>
                                  </p:stCondLst>
                                  <p:iterate type="lt">
                                    <p:tmPct val="5000"/>
                                  </p:iterate>
                                  <p:childTnLst>
                                    <p:set>
                                      <p:cBhvr>
                                        <p:cTn id="105" dur="1" fill="hold">
                                          <p:stCondLst>
                                            <p:cond delay="0"/>
                                          </p:stCondLst>
                                        </p:cTn>
                                        <p:tgtEl>
                                          <p:spTgt spid="7">
                                            <p:txEl>
                                              <p:pRg st="9" end="9"/>
                                            </p:txEl>
                                          </p:spTgt>
                                        </p:tgtEl>
                                        <p:attrNameLst>
                                          <p:attrName>style.visibility</p:attrName>
                                        </p:attrNameLst>
                                      </p:cBhvr>
                                      <p:to>
                                        <p:strVal val="visible"/>
                                      </p:to>
                                    </p:set>
                                    <p:anim calcmode="lin" valueType="num">
                                      <p:cBhvr>
                                        <p:cTn id="106" dur="1000" fill="hold"/>
                                        <p:tgtEl>
                                          <p:spTgt spid="7">
                                            <p:txEl>
                                              <p:pRg st="9" end="9"/>
                                            </p:txEl>
                                          </p:spTgt>
                                        </p:tgtEl>
                                        <p:attrNameLst>
                                          <p:attrName>ppt_w</p:attrName>
                                        </p:attrNameLst>
                                      </p:cBhvr>
                                      <p:tavLst>
                                        <p:tav tm="0">
                                          <p:val>
                                            <p:fltVal val="0"/>
                                          </p:val>
                                        </p:tav>
                                        <p:tav tm="100000">
                                          <p:val>
                                            <p:strVal val="#ppt_w"/>
                                          </p:val>
                                        </p:tav>
                                      </p:tavLst>
                                    </p:anim>
                                    <p:anim calcmode="lin" valueType="num">
                                      <p:cBhvr>
                                        <p:cTn id="107" dur="1000" fill="hold"/>
                                        <p:tgtEl>
                                          <p:spTgt spid="7">
                                            <p:txEl>
                                              <p:pRg st="9" end="9"/>
                                            </p:txEl>
                                          </p:spTgt>
                                        </p:tgtEl>
                                        <p:attrNameLst>
                                          <p:attrName>ppt_h</p:attrName>
                                        </p:attrNameLst>
                                      </p:cBhvr>
                                      <p:tavLst>
                                        <p:tav tm="0">
                                          <p:val>
                                            <p:fltVal val="0"/>
                                          </p:val>
                                        </p:tav>
                                        <p:tav tm="100000">
                                          <p:val>
                                            <p:strVal val="#ppt_h"/>
                                          </p:val>
                                        </p:tav>
                                      </p:tavLst>
                                    </p:anim>
                                    <p:anim calcmode="lin" valueType="num">
                                      <p:cBhvr>
                                        <p:cTn id="108" dur="1000" fill="hold"/>
                                        <p:tgtEl>
                                          <p:spTgt spid="7">
                                            <p:txEl>
                                              <p:pRg st="9" end="9"/>
                                            </p:txEl>
                                          </p:spTgt>
                                        </p:tgtEl>
                                        <p:attrNameLst>
                                          <p:attrName>style.rotation</p:attrName>
                                        </p:attrNameLst>
                                      </p:cBhvr>
                                      <p:tavLst>
                                        <p:tav tm="0">
                                          <p:val>
                                            <p:fltVal val="90"/>
                                          </p:val>
                                        </p:tav>
                                        <p:tav tm="100000">
                                          <p:val>
                                            <p:fltVal val="0"/>
                                          </p:val>
                                        </p:tav>
                                      </p:tavLst>
                                    </p:anim>
                                    <p:animEffect transition="in" filter="fade">
                                      <p:cBhvr>
                                        <p:cTn id="109"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927" y="125098"/>
            <a:ext cx="2792105" cy="644809"/>
          </a:xfrm>
        </p:spPr>
        <p:txBody>
          <a:bodyPr>
            <a:noAutofit/>
          </a:bodyPr>
          <a:lstStyle/>
          <a:p>
            <a:r>
              <a:rPr lang="en-US" sz="6000" b="1" dirty="0" err="1" smtClean="0">
                <a:solidFill>
                  <a:srgbClr val="7030A0"/>
                </a:solidFill>
                <a:latin typeface="NikoshBAN" panose="02000000000000000000" pitchFamily="2" charset="0"/>
                <a:cs typeface="NikoshBAN" panose="02000000000000000000" pitchFamily="2" charset="0"/>
              </a:rPr>
              <a:t>আদর্শ</a:t>
            </a:r>
            <a:r>
              <a:rPr lang="en-US" sz="6000" b="1" dirty="0" smtClean="0">
                <a:solidFill>
                  <a:srgbClr val="7030A0"/>
                </a:solidFill>
                <a:latin typeface="NikoshBAN" panose="02000000000000000000" pitchFamily="2" charset="0"/>
                <a:cs typeface="NikoshBAN" panose="02000000000000000000" pitchFamily="2" charset="0"/>
              </a:rPr>
              <a:t> পাঠ</a:t>
            </a:r>
            <a:endParaRPr lang="en-US" sz="6000" b="1" dirty="0">
              <a:solidFill>
                <a:srgbClr val="7030A0"/>
              </a:solidFill>
              <a:latin typeface="NikoshBAN" panose="02000000000000000000" pitchFamily="2" charset="0"/>
              <a:cs typeface="NikoshBAN" panose="02000000000000000000" pitchFamily="2" charset="0"/>
            </a:endParaRPr>
          </a:p>
        </p:txBody>
      </p:sp>
      <p:sp>
        <p:nvSpPr>
          <p:cNvPr id="6" name="Snip Single Corner Rectangle 5"/>
          <p:cNvSpPr/>
          <p:nvPr/>
        </p:nvSpPr>
        <p:spPr>
          <a:xfrm flipH="1">
            <a:off x="186779" y="996728"/>
            <a:ext cx="5836648" cy="5123543"/>
          </a:xfrm>
          <a:prstGeom prst="snip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s-IN" sz="2800" dirty="0" smtClean="0">
                <a:solidFill>
                  <a:schemeClr val="tx1"/>
                </a:solidFill>
                <a:latin typeface="NikoshBAN" panose="02000000000000000000" pitchFamily="2" charset="0"/>
                <a:cs typeface="NikoshBAN" panose="02000000000000000000" pitchFamily="2" charset="0"/>
              </a:rPr>
              <a:t>কার্তিকের </a:t>
            </a:r>
            <a:r>
              <a:rPr lang="as-IN" sz="2800" dirty="0">
                <a:solidFill>
                  <a:schemeClr val="tx1"/>
                </a:solidFill>
                <a:latin typeface="NikoshBAN" panose="02000000000000000000" pitchFamily="2" charset="0"/>
                <a:cs typeface="NikoshBAN" panose="02000000000000000000" pitchFamily="2" charset="0"/>
              </a:rPr>
              <a:t>ধানের মঞ্জরী </a:t>
            </a:r>
            <a:r>
              <a:rPr lang="as-IN" sz="2800" dirty="0" smtClean="0">
                <a:solidFill>
                  <a:schemeClr val="tx1"/>
                </a:solidFill>
                <a:latin typeface="NikoshBAN" panose="02000000000000000000" pitchFamily="2" charset="0"/>
                <a:cs typeface="NikoshBAN" panose="02000000000000000000" pitchFamily="2" charset="0"/>
              </a:rPr>
              <a:t>সাক্ষী</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সাক্ষী তার চিরোল </a:t>
            </a:r>
            <a:r>
              <a:rPr lang="as-IN" sz="2800" dirty="0" smtClean="0">
                <a:solidFill>
                  <a:schemeClr val="tx1"/>
                </a:solidFill>
                <a:latin typeface="NikoshBAN" panose="02000000000000000000" pitchFamily="2" charset="0"/>
                <a:cs typeface="NikoshBAN" panose="02000000000000000000" pitchFamily="2" charset="0"/>
              </a:rPr>
              <a:t>পাতার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টলমল শিশির-সাক্ষী জ্যোৎস্নার চাদরে </a:t>
            </a:r>
            <a:r>
              <a:rPr lang="as-IN" sz="2800" dirty="0" smtClean="0">
                <a:solidFill>
                  <a:schemeClr val="tx1"/>
                </a:solidFill>
                <a:latin typeface="NikoshBAN" panose="02000000000000000000" pitchFamily="2" charset="0"/>
                <a:cs typeface="NikoshBAN" panose="02000000000000000000" pitchFamily="2" charset="0"/>
              </a:rPr>
              <a:t>ঢাকা</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নিশিন্দার </a:t>
            </a:r>
            <a:r>
              <a:rPr lang="as-IN" sz="2800" dirty="0" smtClean="0">
                <a:solidFill>
                  <a:schemeClr val="tx1"/>
                </a:solidFill>
                <a:latin typeface="NikoshBAN" panose="02000000000000000000" pitchFamily="2" charset="0"/>
                <a:cs typeface="NikoshBAN" panose="02000000000000000000" pitchFamily="2" charset="0"/>
              </a:rPr>
              <a:t>ছায়া</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অকাল বার্ধক্যে নত কদম </a:t>
            </a:r>
            <a:r>
              <a:rPr lang="as-IN" sz="2800" dirty="0" smtClean="0">
                <a:solidFill>
                  <a:schemeClr val="tx1"/>
                </a:solidFill>
                <a:latin typeface="NikoshBAN" panose="02000000000000000000" pitchFamily="2" charset="0"/>
                <a:cs typeface="NikoshBAN" panose="02000000000000000000" pitchFamily="2" charset="0"/>
              </a:rPr>
              <a:t>আলী</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তার ক্লান্ত চোখের </a:t>
            </a:r>
            <a:r>
              <a:rPr lang="as-IN" sz="2800" dirty="0" smtClean="0">
                <a:solidFill>
                  <a:schemeClr val="tx1"/>
                </a:solidFill>
                <a:latin typeface="NikoshBAN" panose="02000000000000000000" pitchFamily="2" charset="0"/>
                <a:cs typeface="NikoshBAN" panose="02000000000000000000" pitchFamily="2" charset="0"/>
              </a:rPr>
              <a:t>আঁধার-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 চিনি, আমি তার চিরচেনা স্বজন একজন</a:t>
            </a:r>
            <a:r>
              <a:rPr lang="as-IN" sz="2800" dirty="0" smtClean="0">
                <a:solidFill>
                  <a:schemeClr val="tx1"/>
                </a:solidFill>
                <a:latin typeface="NikoshBAN" panose="02000000000000000000" pitchFamily="2" charset="0"/>
                <a:cs typeface="NikoshBAN" panose="02000000000000000000" pitchFamily="2" charset="0"/>
              </a:rPr>
              <a:t>।</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 জমিলার </a:t>
            </a:r>
            <a:r>
              <a:rPr lang="as-IN" sz="2800" dirty="0" smtClean="0">
                <a:solidFill>
                  <a:schemeClr val="tx1"/>
                </a:solidFill>
                <a:latin typeface="NikoshBAN" panose="02000000000000000000" pitchFamily="2" charset="0"/>
                <a:cs typeface="NikoshBAN" panose="02000000000000000000" pitchFamily="2" charset="0"/>
              </a:rPr>
              <a:t>মার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শূন্য খা খা রান্নাঘর শুকনো থালা সব </a:t>
            </a:r>
            <a:r>
              <a:rPr lang="as-IN" sz="2800" dirty="0" smtClean="0">
                <a:solidFill>
                  <a:schemeClr val="tx1"/>
                </a:solidFill>
                <a:latin typeface="NikoshBAN" panose="02000000000000000000" pitchFamily="2" charset="0"/>
                <a:cs typeface="NikoshBAN" panose="02000000000000000000" pitchFamily="2" charset="0"/>
              </a:rPr>
              <a:t>চিনি</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 আমাকে চেনে।</a:t>
            </a:r>
            <a:endParaRPr lang="as-IN" sz="2400" dirty="0">
              <a:solidFill>
                <a:schemeClr val="tx1"/>
              </a:solidFill>
              <a:latin typeface="NikoshBAN" panose="02000000000000000000" pitchFamily="2" charset="0"/>
              <a:cs typeface="NikoshBAN" panose="02000000000000000000" pitchFamily="2" charset="0"/>
            </a:endParaRPr>
          </a:p>
        </p:txBody>
      </p:sp>
      <p:sp>
        <p:nvSpPr>
          <p:cNvPr id="7" name="Snip Single Corner Rectangle 6"/>
          <p:cNvSpPr/>
          <p:nvPr/>
        </p:nvSpPr>
        <p:spPr>
          <a:xfrm>
            <a:off x="6255657" y="996729"/>
            <a:ext cx="5747657" cy="5113786"/>
          </a:xfrm>
          <a:prstGeom prst="snip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as-IN" sz="2800" dirty="0">
                <a:solidFill>
                  <a:schemeClr val="tx1"/>
                </a:solidFill>
                <a:latin typeface="NikoshBAN" panose="02000000000000000000" pitchFamily="2" charset="0"/>
                <a:cs typeface="NikoshBAN" panose="02000000000000000000" pitchFamily="2" charset="0"/>
              </a:rPr>
              <a:t>হাত রাখো বৈঠায় লাঙলে, </a:t>
            </a:r>
            <a:r>
              <a:rPr lang="as-IN" sz="2800" dirty="0" smtClean="0">
                <a:solidFill>
                  <a:schemeClr val="tx1"/>
                </a:solidFill>
                <a:latin typeface="NikoshBAN" panose="02000000000000000000" pitchFamily="2" charset="0"/>
                <a:cs typeface="NikoshBAN" panose="02000000000000000000" pitchFamily="2" charset="0"/>
              </a:rPr>
              <a:t>দেখো</a:t>
            </a:r>
            <a:endParaRPr lang="as-IN" sz="2800" dirty="0">
              <a:solidFill>
                <a:schemeClr val="tx1"/>
              </a:solidFill>
              <a:latin typeface="NikoshBAN" panose="02000000000000000000" pitchFamily="2" charset="0"/>
              <a:cs typeface="NikoshBAN" panose="02000000000000000000" pitchFamily="2" charset="0"/>
            </a:endParaRPr>
          </a:p>
          <a:p>
            <a:pPr algn="ctr"/>
            <a:r>
              <a:rPr lang="as-IN" sz="2600" dirty="0">
                <a:solidFill>
                  <a:schemeClr val="tx1"/>
                </a:solidFill>
                <a:latin typeface="NikoshBAN" panose="02000000000000000000" pitchFamily="2" charset="0"/>
                <a:cs typeface="NikoshBAN" panose="02000000000000000000" pitchFamily="2" charset="0"/>
              </a:rPr>
              <a:t>আমার হাতের স্পর্শ লেগে আছে কেমন গভীর</a:t>
            </a:r>
            <a:r>
              <a:rPr lang="as-IN" sz="2600" dirty="0" smtClean="0">
                <a:solidFill>
                  <a:schemeClr val="tx1"/>
                </a:solidFill>
                <a:latin typeface="NikoshBAN" panose="02000000000000000000" pitchFamily="2" charset="0"/>
                <a:cs typeface="NikoshBAN" panose="02000000000000000000" pitchFamily="2" charset="0"/>
              </a:rPr>
              <a:t>।দেখো</a:t>
            </a:r>
            <a:endParaRPr lang="en-US" sz="26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মাটিতে </a:t>
            </a:r>
            <a:r>
              <a:rPr lang="as-IN" sz="2800" dirty="0">
                <a:solidFill>
                  <a:schemeClr val="tx1"/>
                </a:solidFill>
                <a:latin typeface="NikoshBAN" panose="02000000000000000000" pitchFamily="2" charset="0"/>
                <a:cs typeface="NikoshBAN" panose="02000000000000000000" pitchFamily="2" charset="0"/>
              </a:rPr>
              <a:t>আমার গন্ধ, আমার </a:t>
            </a:r>
            <a:r>
              <a:rPr lang="as-IN" sz="2800" dirty="0" smtClean="0">
                <a:solidFill>
                  <a:schemeClr val="tx1"/>
                </a:solidFill>
                <a:latin typeface="NikoshBAN" panose="02000000000000000000" pitchFamily="2" charset="0"/>
                <a:cs typeface="NikoshBAN" panose="02000000000000000000" pitchFamily="2" charset="0"/>
              </a:rPr>
              <a:t>শরীরে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লেগে আছে এই স্নিগ্ধ মাটির সুবাস</a:t>
            </a:r>
            <a:r>
              <a:rPr lang="as-IN" sz="2800" dirty="0" smtClean="0">
                <a:solidFill>
                  <a:schemeClr val="tx1"/>
                </a:solidFill>
                <a:latin typeface="NikoshBAN" panose="02000000000000000000" pitchFamily="2" charset="0"/>
                <a:cs typeface="NikoshBAN" panose="02000000000000000000" pitchFamily="2" charset="0"/>
              </a:rPr>
              <a:t>।</a:t>
            </a:r>
            <a:endParaRPr lang="as-IN" sz="2800" dirty="0">
              <a:solidFill>
                <a:schemeClr val="tx1"/>
              </a:solidFill>
              <a:latin typeface="NikoshBAN" panose="02000000000000000000" pitchFamily="2" charset="0"/>
              <a:cs typeface="NikoshBAN" panose="02000000000000000000" pitchFamily="2" charset="0"/>
            </a:endParaRPr>
          </a:p>
          <a:p>
            <a:pPr algn="ctr"/>
            <a:r>
              <a:rPr lang="as-IN" sz="2700" dirty="0">
                <a:solidFill>
                  <a:schemeClr val="tx1"/>
                </a:solidFill>
                <a:latin typeface="NikoshBAN" panose="02000000000000000000" pitchFamily="2" charset="0"/>
                <a:cs typeface="NikoshBAN" panose="02000000000000000000" pitchFamily="2" charset="0"/>
              </a:rPr>
              <a:t>আমাকে বিশ্বাস করো, আমি কোনো আগন্তুক নই।</a:t>
            </a:r>
          </a:p>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দুপাশে </a:t>
            </a:r>
            <a:r>
              <a:rPr lang="as-IN" sz="2800" dirty="0">
                <a:solidFill>
                  <a:schemeClr val="tx1"/>
                </a:solidFill>
                <a:latin typeface="NikoshBAN" panose="02000000000000000000" pitchFamily="2" charset="0"/>
                <a:cs typeface="NikoshBAN" panose="02000000000000000000" pitchFamily="2" charset="0"/>
              </a:rPr>
              <a:t>ধানের খেত </a:t>
            </a: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সরু পথ</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সামনে </a:t>
            </a:r>
            <a:r>
              <a:rPr lang="as-IN" sz="2800" dirty="0" smtClean="0">
                <a:solidFill>
                  <a:schemeClr val="tx1"/>
                </a:solidFill>
                <a:latin typeface="NikoshBAN" panose="02000000000000000000" pitchFamily="2" charset="0"/>
                <a:cs typeface="NikoshBAN" panose="02000000000000000000" pitchFamily="2" charset="0"/>
              </a:rPr>
              <a:t>ধু</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ধু </a:t>
            </a:r>
            <a:r>
              <a:rPr lang="as-IN" sz="2800" dirty="0">
                <a:solidFill>
                  <a:schemeClr val="tx1"/>
                </a:solidFill>
                <a:latin typeface="NikoshBAN" panose="02000000000000000000" pitchFamily="2" charset="0"/>
                <a:cs typeface="NikoshBAN" panose="02000000000000000000" pitchFamily="2" charset="0"/>
              </a:rPr>
              <a:t>নদীর </a:t>
            </a:r>
            <a:r>
              <a:rPr lang="as-IN" sz="2800" dirty="0" smtClean="0">
                <a:solidFill>
                  <a:schemeClr val="tx1"/>
                </a:solidFill>
                <a:latin typeface="NikoshBAN" panose="02000000000000000000" pitchFamily="2" charset="0"/>
                <a:cs typeface="NikoshBAN" panose="02000000000000000000" pitchFamily="2" charset="0"/>
              </a:rPr>
              <a:t>কিনার</a:t>
            </a:r>
            <a:endParaRPr lang="as-IN" sz="2800" dirty="0">
              <a:solidFill>
                <a:schemeClr val="tx1"/>
              </a:solidFill>
              <a:latin typeface="NikoshBAN" panose="02000000000000000000" pitchFamily="2" charset="0"/>
              <a:cs typeface="NikoshBAN" panose="02000000000000000000" pitchFamily="2" charset="0"/>
            </a:endParaRPr>
          </a:p>
          <a:p>
            <a:pPr algn="ctr"/>
            <a:r>
              <a:rPr lang="as-IN" sz="2800" dirty="0">
                <a:solidFill>
                  <a:schemeClr val="tx1"/>
                </a:solidFill>
                <a:latin typeface="NikoshBAN" panose="02000000000000000000" pitchFamily="2" charset="0"/>
                <a:cs typeface="NikoshBAN" panose="02000000000000000000" pitchFamily="2" charset="0"/>
              </a:rPr>
              <a:t>আমার অস্তিত্বে গাঁথা</a:t>
            </a:r>
            <a:r>
              <a:rPr lang="as-IN"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আমি </a:t>
            </a:r>
            <a:r>
              <a:rPr lang="as-IN" sz="2800" dirty="0">
                <a:solidFill>
                  <a:schemeClr val="tx1"/>
                </a:solidFill>
                <a:latin typeface="NikoshBAN" panose="02000000000000000000" pitchFamily="2" charset="0"/>
                <a:cs typeface="NikoshBAN" panose="02000000000000000000" pitchFamily="2" charset="0"/>
              </a:rPr>
              <a:t>এই উধাও নদীর </a:t>
            </a:r>
            <a:endParaRPr lang="en-US" sz="2800" dirty="0" smtClean="0">
              <a:solidFill>
                <a:schemeClr val="tx1"/>
              </a:solidFill>
              <a:latin typeface="NikoshBAN" panose="02000000000000000000" pitchFamily="2" charset="0"/>
              <a:cs typeface="NikoshBAN" panose="02000000000000000000" pitchFamily="2" charset="0"/>
            </a:endParaRPr>
          </a:p>
          <a:p>
            <a:pPr algn="ctr"/>
            <a:r>
              <a:rPr lang="as-IN" sz="2800" dirty="0" smtClean="0">
                <a:solidFill>
                  <a:schemeClr val="tx1"/>
                </a:solidFill>
                <a:latin typeface="NikoshBAN" panose="02000000000000000000" pitchFamily="2" charset="0"/>
                <a:cs typeface="NikoshBAN" panose="02000000000000000000" pitchFamily="2" charset="0"/>
              </a:rPr>
              <a:t>মুগ্ধ </a:t>
            </a:r>
            <a:r>
              <a:rPr lang="as-IN" sz="2800" dirty="0">
                <a:solidFill>
                  <a:schemeClr val="tx1"/>
                </a:solidFill>
                <a:latin typeface="NikoshBAN" panose="02000000000000000000" pitchFamily="2" charset="0"/>
                <a:cs typeface="NikoshBAN" panose="02000000000000000000" pitchFamily="2" charset="0"/>
              </a:rPr>
              <a:t>এক অবোধ বালক।</a:t>
            </a:r>
            <a:endParaRPr lang="en-US" dirty="0"/>
          </a:p>
        </p:txBody>
      </p:sp>
    </p:spTree>
    <p:extLst>
      <p:ext uri="{BB962C8B-B14F-4D97-AF65-F5344CB8AC3E}">
        <p14:creationId xmlns:p14="http://schemas.microsoft.com/office/powerpoint/2010/main" val="3672997245"/>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iterate type="lt">
                                    <p:tmPct val="10000"/>
                                  </p:iterate>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iterate type="lt">
                                    <p:tmPct val="10000"/>
                                  </p:iterate>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iterate type="lt">
                                    <p:tmPct val="10000"/>
                                  </p:iterate>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iterate type="lt">
                                    <p:tmPct val="10000"/>
                                  </p:iterate>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iterate type="lt">
                                    <p:tmPct val="10000"/>
                                  </p:iterate>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iterate type="lt">
                                    <p:tmPct val="10000"/>
                                  </p:iterate>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iterate type="lt">
                                    <p:tmPct val="10000"/>
                                  </p:iterate>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iterate type="lt">
                                    <p:tmPct val="10000"/>
                                  </p:iterate>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iterate type="lt">
                                    <p:tmPct val="10000"/>
                                  </p:iterate>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500"/>
                                        <p:tgtEl>
                                          <p:spTgt spid="7">
                                            <p:txEl>
                                              <p:pRg st="0" end="0"/>
                                            </p:txEl>
                                          </p:spTgt>
                                        </p:tgtEl>
                                      </p:cBhvr>
                                    </p:animEffect>
                                    <p:anim calcmode="lin" valueType="num">
                                      <p:cBhvr>
                                        <p:cTn id="50" dur="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51" dur="500" fill="hold"/>
                                        <p:tgtEl>
                                          <p:spTgt spid="7">
                                            <p:txEl>
                                              <p:pRg st="0" end="0"/>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iterate type="lt">
                                    <p:tmPct val="10000"/>
                                  </p:iterate>
                                  <p:childTnLst>
                                    <p:set>
                                      <p:cBhvr>
                                        <p:cTn id="53" dur="1" fill="hold">
                                          <p:stCondLst>
                                            <p:cond delay="0"/>
                                          </p:stCondLst>
                                        </p:cTn>
                                        <p:tgtEl>
                                          <p:spTgt spid="7">
                                            <p:txEl>
                                              <p:pRg st="1" end="1"/>
                                            </p:txEl>
                                          </p:spTgt>
                                        </p:tgtEl>
                                        <p:attrNameLst>
                                          <p:attrName>style.visibility</p:attrName>
                                        </p:attrNameLst>
                                      </p:cBhvr>
                                      <p:to>
                                        <p:strVal val="visible"/>
                                      </p:to>
                                    </p:set>
                                    <p:animEffect transition="in" filter="fade">
                                      <p:cBhvr>
                                        <p:cTn id="54" dur="500"/>
                                        <p:tgtEl>
                                          <p:spTgt spid="7">
                                            <p:txEl>
                                              <p:pRg st="1" end="1"/>
                                            </p:txEl>
                                          </p:spTgt>
                                        </p:tgtEl>
                                      </p:cBhvr>
                                    </p:animEffect>
                                    <p:anim calcmode="lin" valueType="num">
                                      <p:cBhvr>
                                        <p:cTn id="55" dur="5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56" dur="500" fill="hold"/>
                                        <p:tgtEl>
                                          <p:spTgt spid="7">
                                            <p:txEl>
                                              <p:pRg st="1" end="1"/>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iterate type="lt">
                                    <p:tmPct val="10000"/>
                                  </p:iterate>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500"/>
                                        <p:tgtEl>
                                          <p:spTgt spid="7">
                                            <p:txEl>
                                              <p:pRg st="2" end="2"/>
                                            </p:txEl>
                                          </p:spTgt>
                                        </p:tgtEl>
                                      </p:cBhvr>
                                    </p:animEffect>
                                    <p:anim calcmode="lin" valueType="num">
                                      <p:cBhvr>
                                        <p:cTn id="60" dur="5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61" dur="500" fill="hold"/>
                                        <p:tgtEl>
                                          <p:spTgt spid="7">
                                            <p:txEl>
                                              <p:pRg st="2" end="2"/>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iterate type="lt">
                                    <p:tmPct val="10000"/>
                                  </p:iterate>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500"/>
                                        <p:tgtEl>
                                          <p:spTgt spid="7">
                                            <p:txEl>
                                              <p:pRg st="3" end="3"/>
                                            </p:txEl>
                                          </p:spTgt>
                                        </p:tgtEl>
                                      </p:cBhvr>
                                    </p:animEffect>
                                    <p:anim calcmode="lin" valueType="num">
                                      <p:cBhvr>
                                        <p:cTn id="65" dur="5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66" dur="500" fill="hold"/>
                                        <p:tgtEl>
                                          <p:spTgt spid="7">
                                            <p:txEl>
                                              <p:pRg st="3" end="3"/>
                                            </p:txEl>
                                          </p:spTgt>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iterate type="lt">
                                    <p:tmPct val="10000"/>
                                  </p:iterate>
                                  <p:childTnLst>
                                    <p:set>
                                      <p:cBhvr>
                                        <p:cTn id="68" dur="1" fill="hold">
                                          <p:stCondLst>
                                            <p:cond delay="0"/>
                                          </p:stCondLst>
                                        </p:cTn>
                                        <p:tgtEl>
                                          <p:spTgt spid="7">
                                            <p:txEl>
                                              <p:pRg st="4" end="4"/>
                                            </p:txEl>
                                          </p:spTgt>
                                        </p:tgtEl>
                                        <p:attrNameLst>
                                          <p:attrName>style.visibility</p:attrName>
                                        </p:attrNameLst>
                                      </p:cBhvr>
                                      <p:to>
                                        <p:strVal val="visible"/>
                                      </p:to>
                                    </p:set>
                                    <p:animEffect transition="in" filter="fade">
                                      <p:cBhvr>
                                        <p:cTn id="69" dur="500"/>
                                        <p:tgtEl>
                                          <p:spTgt spid="7">
                                            <p:txEl>
                                              <p:pRg st="4" end="4"/>
                                            </p:txEl>
                                          </p:spTgt>
                                        </p:tgtEl>
                                      </p:cBhvr>
                                    </p:animEffect>
                                    <p:anim calcmode="lin" valueType="num">
                                      <p:cBhvr>
                                        <p:cTn id="70" dur="5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71"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38" presetClass="entr" presetSubtype="0" accel="50000" fill="hold" nodeType="clickEffect">
                                  <p:stCondLst>
                                    <p:cond delay="0"/>
                                  </p:stCondLst>
                                  <p:iterate type="wd">
                                    <p:tmPct val="50000"/>
                                  </p:iterate>
                                  <p:childTnLst>
                                    <p:set>
                                      <p:cBhvr>
                                        <p:cTn id="75" dur="1" fill="hold">
                                          <p:stCondLst>
                                            <p:cond delay="0"/>
                                          </p:stCondLst>
                                        </p:cTn>
                                        <p:tgtEl>
                                          <p:spTgt spid="7">
                                            <p:txEl>
                                              <p:pRg st="6" end="6"/>
                                            </p:txEl>
                                          </p:spTgt>
                                        </p:tgtEl>
                                        <p:attrNameLst>
                                          <p:attrName>style.visibility</p:attrName>
                                        </p:attrNameLst>
                                      </p:cBhvr>
                                      <p:to>
                                        <p:strVal val="visible"/>
                                      </p:to>
                                    </p:set>
                                    <p:set>
                                      <p:cBhvr>
                                        <p:cTn id="76" dur="227" fill="hold">
                                          <p:stCondLst>
                                            <p:cond delay="0"/>
                                          </p:stCondLst>
                                        </p:cTn>
                                        <p:tgtEl>
                                          <p:spTgt spid="7">
                                            <p:txEl>
                                              <p:pRg st="6" end="6"/>
                                            </p:txEl>
                                          </p:spTgt>
                                        </p:tgtEl>
                                        <p:attrNameLst>
                                          <p:attrName>style.rotation</p:attrName>
                                        </p:attrNameLst>
                                      </p:cBhvr>
                                      <p:to>
                                        <p:strVal val="-45.0"/>
                                      </p:to>
                                    </p:set>
                                    <p:anim calcmode="lin" valueType="num">
                                      <p:cBhvr>
                                        <p:cTn id="77" dur="227" fill="hold">
                                          <p:stCondLst>
                                            <p:cond delay="227"/>
                                          </p:stCondLst>
                                        </p:cTn>
                                        <p:tgtEl>
                                          <p:spTgt spid="7">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78" dur="227" fill="hold">
                                          <p:stCondLst>
                                            <p:cond delay="0"/>
                                          </p:stCondLst>
                                        </p:cTn>
                                        <p:tgtEl>
                                          <p:spTgt spid="7">
                                            <p:txEl>
                                              <p:pRg st="6" end="6"/>
                                            </p:txEl>
                                          </p:spTgt>
                                        </p:tgtEl>
                                        <p:attrNameLst>
                                          <p:attrName>ppt_y</p:attrName>
                                        </p:attrNameLst>
                                      </p:cBhvr>
                                      <p:tavLst>
                                        <p:tav tm="0">
                                          <p:val>
                                            <p:strVal val="#ppt_y-1"/>
                                          </p:val>
                                        </p:tav>
                                        <p:tav tm="100000">
                                          <p:val>
                                            <p:strVal val="#ppt_y-(0.354*#ppt_w-0.172*#ppt_h)"/>
                                          </p:val>
                                        </p:tav>
                                      </p:tavLst>
                                    </p:anim>
                                    <p:anim calcmode="lin" valueType="num">
                                      <p:cBhvr>
                                        <p:cTn id="79" dur="78" decel="50000" autoRev="1" fill="hold">
                                          <p:stCondLst>
                                            <p:cond delay="227"/>
                                          </p:stCondLst>
                                        </p:cTn>
                                        <p:tgtEl>
                                          <p:spTgt spid="7">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80" dur="68" fill="hold">
                                          <p:stCondLst>
                                            <p:cond delay="432"/>
                                          </p:stCondLst>
                                        </p:cTn>
                                        <p:tgtEl>
                                          <p:spTgt spid="7">
                                            <p:txEl>
                                              <p:pRg st="6" end="6"/>
                                            </p:txEl>
                                          </p:spTgt>
                                        </p:tgtEl>
                                        <p:attrNameLst>
                                          <p:attrName>ppt_y</p:attrName>
                                        </p:attrNameLst>
                                      </p:cBhvr>
                                      <p:tavLst>
                                        <p:tav tm="0">
                                          <p:val>
                                            <p:strVal val="#ppt_y-(0.354*#ppt_w-0.172*#ppt_h)"/>
                                          </p:val>
                                        </p:tav>
                                        <p:tav tm="100000">
                                          <p:val>
                                            <p:strVal val="#ppt_y"/>
                                          </p:val>
                                        </p:tav>
                                      </p:tavLst>
                                    </p:anim>
                                  </p:childTnLst>
                                </p:cTn>
                              </p:par>
                              <p:par>
                                <p:cTn id="81" presetID="38" presetClass="entr" presetSubtype="0" accel="50000" fill="hold" nodeType="withEffect">
                                  <p:stCondLst>
                                    <p:cond delay="0"/>
                                  </p:stCondLst>
                                  <p:iterate type="wd">
                                    <p:tmPct val="50000"/>
                                  </p:iterate>
                                  <p:childTnLst>
                                    <p:set>
                                      <p:cBhvr>
                                        <p:cTn id="82" dur="1" fill="hold">
                                          <p:stCondLst>
                                            <p:cond delay="0"/>
                                          </p:stCondLst>
                                        </p:cTn>
                                        <p:tgtEl>
                                          <p:spTgt spid="7">
                                            <p:txEl>
                                              <p:pRg st="7" end="7"/>
                                            </p:txEl>
                                          </p:spTgt>
                                        </p:tgtEl>
                                        <p:attrNameLst>
                                          <p:attrName>style.visibility</p:attrName>
                                        </p:attrNameLst>
                                      </p:cBhvr>
                                      <p:to>
                                        <p:strVal val="visible"/>
                                      </p:to>
                                    </p:set>
                                    <p:set>
                                      <p:cBhvr>
                                        <p:cTn id="83" dur="227" fill="hold">
                                          <p:stCondLst>
                                            <p:cond delay="0"/>
                                          </p:stCondLst>
                                        </p:cTn>
                                        <p:tgtEl>
                                          <p:spTgt spid="7">
                                            <p:txEl>
                                              <p:pRg st="7" end="7"/>
                                            </p:txEl>
                                          </p:spTgt>
                                        </p:tgtEl>
                                        <p:attrNameLst>
                                          <p:attrName>style.rotation</p:attrName>
                                        </p:attrNameLst>
                                      </p:cBhvr>
                                      <p:to>
                                        <p:strVal val="-45.0"/>
                                      </p:to>
                                    </p:set>
                                    <p:anim calcmode="lin" valueType="num">
                                      <p:cBhvr>
                                        <p:cTn id="84" dur="227" fill="hold">
                                          <p:stCondLst>
                                            <p:cond delay="227"/>
                                          </p:stCondLst>
                                        </p:cTn>
                                        <p:tgtEl>
                                          <p:spTgt spid="7">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85" dur="227" fill="hold">
                                          <p:stCondLst>
                                            <p:cond delay="0"/>
                                          </p:stCondLst>
                                        </p:cTn>
                                        <p:tgtEl>
                                          <p:spTgt spid="7">
                                            <p:txEl>
                                              <p:pRg st="7" end="7"/>
                                            </p:txEl>
                                          </p:spTgt>
                                        </p:tgtEl>
                                        <p:attrNameLst>
                                          <p:attrName>ppt_y</p:attrName>
                                        </p:attrNameLst>
                                      </p:cBhvr>
                                      <p:tavLst>
                                        <p:tav tm="0">
                                          <p:val>
                                            <p:strVal val="#ppt_y-1"/>
                                          </p:val>
                                        </p:tav>
                                        <p:tav tm="100000">
                                          <p:val>
                                            <p:strVal val="#ppt_y-(0.354*#ppt_w-0.172*#ppt_h)"/>
                                          </p:val>
                                        </p:tav>
                                      </p:tavLst>
                                    </p:anim>
                                    <p:anim calcmode="lin" valueType="num">
                                      <p:cBhvr>
                                        <p:cTn id="86" dur="78" decel="50000" autoRev="1" fill="hold">
                                          <p:stCondLst>
                                            <p:cond delay="227"/>
                                          </p:stCondLst>
                                        </p:cTn>
                                        <p:tgtEl>
                                          <p:spTgt spid="7">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87" dur="68" fill="hold">
                                          <p:stCondLst>
                                            <p:cond delay="432"/>
                                          </p:stCondLst>
                                        </p:cTn>
                                        <p:tgtEl>
                                          <p:spTgt spid="7">
                                            <p:txEl>
                                              <p:pRg st="7" end="7"/>
                                            </p:txEl>
                                          </p:spTgt>
                                        </p:tgtEl>
                                        <p:attrNameLst>
                                          <p:attrName>ppt_y</p:attrName>
                                        </p:attrNameLst>
                                      </p:cBhvr>
                                      <p:tavLst>
                                        <p:tav tm="0">
                                          <p:val>
                                            <p:strVal val="#ppt_y-(0.354*#ppt_w-0.172*#ppt_h)"/>
                                          </p:val>
                                        </p:tav>
                                        <p:tav tm="100000">
                                          <p:val>
                                            <p:strVal val="#ppt_y"/>
                                          </p:val>
                                        </p:tav>
                                      </p:tavLst>
                                    </p:anim>
                                  </p:childTnLst>
                                </p:cTn>
                              </p:par>
                              <p:par>
                                <p:cTn id="88" presetID="38" presetClass="entr" presetSubtype="0" accel="50000" fill="hold" nodeType="withEffect">
                                  <p:stCondLst>
                                    <p:cond delay="0"/>
                                  </p:stCondLst>
                                  <p:iterate type="wd">
                                    <p:tmPct val="50000"/>
                                  </p:iterate>
                                  <p:childTnLst>
                                    <p:set>
                                      <p:cBhvr>
                                        <p:cTn id="89" dur="1" fill="hold">
                                          <p:stCondLst>
                                            <p:cond delay="0"/>
                                          </p:stCondLst>
                                        </p:cTn>
                                        <p:tgtEl>
                                          <p:spTgt spid="7">
                                            <p:txEl>
                                              <p:pRg st="8" end="8"/>
                                            </p:txEl>
                                          </p:spTgt>
                                        </p:tgtEl>
                                        <p:attrNameLst>
                                          <p:attrName>style.visibility</p:attrName>
                                        </p:attrNameLst>
                                      </p:cBhvr>
                                      <p:to>
                                        <p:strVal val="visible"/>
                                      </p:to>
                                    </p:set>
                                    <p:set>
                                      <p:cBhvr>
                                        <p:cTn id="90" dur="227" fill="hold">
                                          <p:stCondLst>
                                            <p:cond delay="0"/>
                                          </p:stCondLst>
                                        </p:cTn>
                                        <p:tgtEl>
                                          <p:spTgt spid="7">
                                            <p:txEl>
                                              <p:pRg st="8" end="8"/>
                                            </p:txEl>
                                          </p:spTgt>
                                        </p:tgtEl>
                                        <p:attrNameLst>
                                          <p:attrName>style.rotation</p:attrName>
                                        </p:attrNameLst>
                                      </p:cBhvr>
                                      <p:to>
                                        <p:strVal val="-45.0"/>
                                      </p:to>
                                    </p:set>
                                    <p:anim calcmode="lin" valueType="num">
                                      <p:cBhvr>
                                        <p:cTn id="91" dur="227" fill="hold">
                                          <p:stCondLst>
                                            <p:cond delay="227"/>
                                          </p:stCondLst>
                                        </p:cTn>
                                        <p:tgtEl>
                                          <p:spTgt spid="7">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92" dur="227" fill="hold">
                                          <p:stCondLst>
                                            <p:cond delay="0"/>
                                          </p:stCondLst>
                                        </p:cTn>
                                        <p:tgtEl>
                                          <p:spTgt spid="7">
                                            <p:txEl>
                                              <p:pRg st="8" end="8"/>
                                            </p:txEl>
                                          </p:spTgt>
                                        </p:tgtEl>
                                        <p:attrNameLst>
                                          <p:attrName>ppt_y</p:attrName>
                                        </p:attrNameLst>
                                      </p:cBhvr>
                                      <p:tavLst>
                                        <p:tav tm="0">
                                          <p:val>
                                            <p:strVal val="#ppt_y-1"/>
                                          </p:val>
                                        </p:tav>
                                        <p:tav tm="100000">
                                          <p:val>
                                            <p:strVal val="#ppt_y-(0.354*#ppt_w-0.172*#ppt_h)"/>
                                          </p:val>
                                        </p:tav>
                                      </p:tavLst>
                                    </p:anim>
                                    <p:anim calcmode="lin" valueType="num">
                                      <p:cBhvr>
                                        <p:cTn id="93" dur="78" decel="50000" autoRev="1" fill="hold">
                                          <p:stCondLst>
                                            <p:cond delay="227"/>
                                          </p:stCondLst>
                                        </p:cTn>
                                        <p:tgtEl>
                                          <p:spTgt spid="7">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94" dur="68" fill="hold">
                                          <p:stCondLst>
                                            <p:cond delay="432"/>
                                          </p:stCondLst>
                                        </p:cTn>
                                        <p:tgtEl>
                                          <p:spTgt spid="7">
                                            <p:txEl>
                                              <p:pRg st="8" end="8"/>
                                            </p:txEl>
                                          </p:spTgt>
                                        </p:tgtEl>
                                        <p:attrNameLst>
                                          <p:attrName>ppt_y</p:attrName>
                                        </p:attrNameLst>
                                      </p:cBhvr>
                                      <p:tavLst>
                                        <p:tav tm="0">
                                          <p:val>
                                            <p:strVal val="#ppt_y-(0.354*#ppt_w-0.172*#ppt_h)"/>
                                          </p:val>
                                        </p:tav>
                                        <p:tav tm="100000">
                                          <p:val>
                                            <p:strVal val="#ppt_y"/>
                                          </p:val>
                                        </p:tav>
                                      </p:tavLst>
                                    </p:anim>
                                  </p:childTnLst>
                                </p:cTn>
                              </p:par>
                              <p:par>
                                <p:cTn id="95" presetID="38" presetClass="entr" presetSubtype="0" accel="50000" fill="hold" nodeType="withEffect">
                                  <p:stCondLst>
                                    <p:cond delay="0"/>
                                  </p:stCondLst>
                                  <p:iterate type="wd">
                                    <p:tmPct val="50000"/>
                                  </p:iterate>
                                  <p:childTnLst>
                                    <p:set>
                                      <p:cBhvr>
                                        <p:cTn id="96" dur="1" fill="hold">
                                          <p:stCondLst>
                                            <p:cond delay="0"/>
                                          </p:stCondLst>
                                        </p:cTn>
                                        <p:tgtEl>
                                          <p:spTgt spid="7">
                                            <p:txEl>
                                              <p:pRg st="9" end="9"/>
                                            </p:txEl>
                                          </p:spTgt>
                                        </p:tgtEl>
                                        <p:attrNameLst>
                                          <p:attrName>style.visibility</p:attrName>
                                        </p:attrNameLst>
                                      </p:cBhvr>
                                      <p:to>
                                        <p:strVal val="visible"/>
                                      </p:to>
                                    </p:set>
                                    <p:set>
                                      <p:cBhvr>
                                        <p:cTn id="97" dur="227" fill="hold">
                                          <p:stCondLst>
                                            <p:cond delay="0"/>
                                          </p:stCondLst>
                                        </p:cTn>
                                        <p:tgtEl>
                                          <p:spTgt spid="7">
                                            <p:txEl>
                                              <p:pRg st="9" end="9"/>
                                            </p:txEl>
                                          </p:spTgt>
                                        </p:tgtEl>
                                        <p:attrNameLst>
                                          <p:attrName>style.rotation</p:attrName>
                                        </p:attrNameLst>
                                      </p:cBhvr>
                                      <p:to>
                                        <p:strVal val="-45.0"/>
                                      </p:to>
                                    </p:set>
                                    <p:anim calcmode="lin" valueType="num">
                                      <p:cBhvr>
                                        <p:cTn id="98" dur="227" fill="hold">
                                          <p:stCondLst>
                                            <p:cond delay="227"/>
                                          </p:stCondLst>
                                        </p:cTn>
                                        <p:tgtEl>
                                          <p:spTgt spid="7">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99" dur="227" fill="hold">
                                          <p:stCondLst>
                                            <p:cond delay="0"/>
                                          </p:stCondLst>
                                        </p:cTn>
                                        <p:tgtEl>
                                          <p:spTgt spid="7">
                                            <p:txEl>
                                              <p:pRg st="9" end="9"/>
                                            </p:txEl>
                                          </p:spTgt>
                                        </p:tgtEl>
                                        <p:attrNameLst>
                                          <p:attrName>ppt_y</p:attrName>
                                        </p:attrNameLst>
                                      </p:cBhvr>
                                      <p:tavLst>
                                        <p:tav tm="0">
                                          <p:val>
                                            <p:strVal val="#ppt_y-1"/>
                                          </p:val>
                                        </p:tav>
                                        <p:tav tm="100000">
                                          <p:val>
                                            <p:strVal val="#ppt_y-(0.354*#ppt_w-0.172*#ppt_h)"/>
                                          </p:val>
                                        </p:tav>
                                      </p:tavLst>
                                    </p:anim>
                                    <p:anim calcmode="lin" valueType="num">
                                      <p:cBhvr>
                                        <p:cTn id="100" dur="78" decel="50000" autoRev="1" fill="hold">
                                          <p:stCondLst>
                                            <p:cond delay="227"/>
                                          </p:stCondLst>
                                        </p:cTn>
                                        <p:tgtEl>
                                          <p:spTgt spid="7">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101" dur="68" fill="hold">
                                          <p:stCondLst>
                                            <p:cond delay="432"/>
                                          </p:stCondLst>
                                        </p:cTn>
                                        <p:tgtEl>
                                          <p:spTgt spid="7">
                                            <p:txEl>
                                              <p:pRg st="9" end="9"/>
                                            </p:txEl>
                                          </p:spTgt>
                                        </p:tgtEl>
                                        <p:attrNameLst>
                                          <p:attrName>ppt_y</p:attrName>
                                        </p:attrNameLst>
                                      </p:cBhvr>
                                      <p:tavLst>
                                        <p:tav tm="0">
                                          <p:val>
                                            <p:strVal val="#ppt_y-(0.354*#ppt_w-0.172*#ppt_h)"/>
                                          </p:val>
                                        </p:tav>
                                        <p:tav tm="100000">
                                          <p:val>
                                            <p:strVal val="#ppt_y"/>
                                          </p:val>
                                        </p:tav>
                                      </p:tavLst>
                                    </p:anim>
                                  </p:childTnLst>
                                </p:cTn>
                              </p:par>
                              <p:par>
                                <p:cTn id="102" presetID="38" presetClass="entr" presetSubtype="0" accel="50000" fill="hold" nodeType="withEffect">
                                  <p:stCondLst>
                                    <p:cond delay="0"/>
                                  </p:stCondLst>
                                  <p:iterate type="wd">
                                    <p:tmPct val="50000"/>
                                  </p:iterate>
                                  <p:childTnLst>
                                    <p:set>
                                      <p:cBhvr>
                                        <p:cTn id="103" dur="1" fill="hold">
                                          <p:stCondLst>
                                            <p:cond delay="0"/>
                                          </p:stCondLst>
                                        </p:cTn>
                                        <p:tgtEl>
                                          <p:spTgt spid="7">
                                            <p:txEl>
                                              <p:pRg st="10" end="10"/>
                                            </p:txEl>
                                          </p:spTgt>
                                        </p:tgtEl>
                                        <p:attrNameLst>
                                          <p:attrName>style.visibility</p:attrName>
                                        </p:attrNameLst>
                                      </p:cBhvr>
                                      <p:to>
                                        <p:strVal val="visible"/>
                                      </p:to>
                                    </p:set>
                                    <p:set>
                                      <p:cBhvr>
                                        <p:cTn id="104" dur="227" fill="hold">
                                          <p:stCondLst>
                                            <p:cond delay="0"/>
                                          </p:stCondLst>
                                        </p:cTn>
                                        <p:tgtEl>
                                          <p:spTgt spid="7">
                                            <p:txEl>
                                              <p:pRg st="10" end="10"/>
                                            </p:txEl>
                                          </p:spTgt>
                                        </p:tgtEl>
                                        <p:attrNameLst>
                                          <p:attrName>style.rotation</p:attrName>
                                        </p:attrNameLst>
                                      </p:cBhvr>
                                      <p:to>
                                        <p:strVal val="-45.0"/>
                                      </p:to>
                                    </p:set>
                                    <p:anim calcmode="lin" valueType="num">
                                      <p:cBhvr>
                                        <p:cTn id="105" dur="227" fill="hold">
                                          <p:stCondLst>
                                            <p:cond delay="227"/>
                                          </p:stCondLst>
                                        </p:cTn>
                                        <p:tgtEl>
                                          <p:spTgt spid="7">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106" dur="227" fill="hold">
                                          <p:stCondLst>
                                            <p:cond delay="0"/>
                                          </p:stCondLst>
                                        </p:cTn>
                                        <p:tgtEl>
                                          <p:spTgt spid="7">
                                            <p:txEl>
                                              <p:pRg st="10" end="10"/>
                                            </p:txEl>
                                          </p:spTgt>
                                        </p:tgtEl>
                                        <p:attrNameLst>
                                          <p:attrName>ppt_y</p:attrName>
                                        </p:attrNameLst>
                                      </p:cBhvr>
                                      <p:tavLst>
                                        <p:tav tm="0">
                                          <p:val>
                                            <p:strVal val="#ppt_y-1"/>
                                          </p:val>
                                        </p:tav>
                                        <p:tav tm="100000">
                                          <p:val>
                                            <p:strVal val="#ppt_y-(0.354*#ppt_w-0.172*#ppt_h)"/>
                                          </p:val>
                                        </p:tav>
                                      </p:tavLst>
                                    </p:anim>
                                    <p:anim calcmode="lin" valueType="num">
                                      <p:cBhvr>
                                        <p:cTn id="107" dur="78" decel="50000" autoRev="1" fill="hold">
                                          <p:stCondLst>
                                            <p:cond delay="227"/>
                                          </p:stCondLst>
                                        </p:cTn>
                                        <p:tgtEl>
                                          <p:spTgt spid="7">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108" dur="68" fill="hold">
                                          <p:stCondLst>
                                            <p:cond delay="432"/>
                                          </p:stCondLst>
                                        </p:cTn>
                                        <p:tgtEl>
                                          <p:spTgt spid="7">
                                            <p:txEl>
                                              <p:pRg st="10" end="1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650" y="259628"/>
            <a:ext cx="5665635" cy="2422692"/>
          </a:xfrm>
          <a:ln>
            <a:solidFill>
              <a:schemeClr val="tx1"/>
            </a:solidFill>
          </a:ln>
        </p:spPr>
        <p:txBody>
          <a:bodyPr>
            <a:noAutofit/>
          </a:bodyPr>
          <a:lstStyle/>
          <a:p>
            <a:r>
              <a:rPr lang="as-IN" sz="2800" dirty="0">
                <a:solidFill>
                  <a:srgbClr val="7030A0"/>
                </a:solidFill>
                <a:latin typeface="NikoshBAN" panose="02000000000000000000" pitchFamily="2" charset="0"/>
                <a:cs typeface="NikoshBAN" panose="02000000000000000000" pitchFamily="2" charset="0"/>
              </a:rPr>
              <a:t>আসমানের তারা সাক্ষী</a:t>
            </a:r>
            <a:br>
              <a:rPr lang="as-IN" sz="2800" dirty="0">
                <a:solidFill>
                  <a:srgbClr val="7030A0"/>
                </a:solidFill>
                <a:latin typeface="NikoshBAN" panose="02000000000000000000" pitchFamily="2" charset="0"/>
                <a:cs typeface="NikoshBAN" panose="02000000000000000000" pitchFamily="2" charset="0"/>
              </a:rPr>
            </a:br>
            <a:r>
              <a:rPr lang="as-IN" sz="2800" dirty="0">
                <a:solidFill>
                  <a:srgbClr val="7030A0"/>
                </a:solidFill>
                <a:latin typeface="NikoshBAN" panose="02000000000000000000" pitchFamily="2" charset="0"/>
                <a:cs typeface="NikoshBAN" panose="02000000000000000000" pitchFamily="2" charset="0"/>
              </a:rPr>
              <a:t>সাক্ষী এই জমিনের ফুল, এই </a:t>
            </a:r>
            <a:br>
              <a:rPr lang="as-IN" sz="2800" dirty="0">
                <a:solidFill>
                  <a:srgbClr val="7030A0"/>
                </a:solidFill>
                <a:latin typeface="NikoshBAN" panose="02000000000000000000" pitchFamily="2" charset="0"/>
                <a:cs typeface="NikoshBAN" panose="02000000000000000000" pitchFamily="2" charset="0"/>
              </a:rPr>
            </a:br>
            <a:r>
              <a:rPr lang="as-IN" sz="2800" dirty="0">
                <a:solidFill>
                  <a:srgbClr val="7030A0"/>
                </a:solidFill>
                <a:latin typeface="NikoshBAN" panose="02000000000000000000" pitchFamily="2" charset="0"/>
                <a:cs typeface="NikoshBAN" panose="02000000000000000000" pitchFamily="2" charset="0"/>
              </a:rPr>
              <a:t>নিশিরাইত বাঁশবাগান বিস্তর জোনাকি সাক্ষী</a:t>
            </a:r>
            <a:br>
              <a:rPr lang="as-IN" sz="2800" dirty="0">
                <a:solidFill>
                  <a:srgbClr val="7030A0"/>
                </a:solidFill>
                <a:latin typeface="NikoshBAN" panose="02000000000000000000" pitchFamily="2" charset="0"/>
                <a:cs typeface="NikoshBAN" panose="02000000000000000000" pitchFamily="2" charset="0"/>
              </a:rPr>
            </a:br>
            <a:r>
              <a:rPr lang="as-IN" sz="2800" dirty="0">
                <a:solidFill>
                  <a:srgbClr val="7030A0"/>
                </a:solidFill>
                <a:latin typeface="NikoshBAN" panose="02000000000000000000" pitchFamily="2" charset="0"/>
                <a:cs typeface="NikoshBAN" panose="02000000000000000000" pitchFamily="2" charset="0"/>
              </a:rPr>
              <a:t>সাক্ষী এই জারুল জামরুল, সাক্ষী </a:t>
            </a:r>
            <a:br>
              <a:rPr lang="as-IN" sz="2800" dirty="0">
                <a:solidFill>
                  <a:srgbClr val="7030A0"/>
                </a:solidFill>
                <a:latin typeface="NikoshBAN" panose="02000000000000000000" pitchFamily="2" charset="0"/>
                <a:cs typeface="NikoshBAN" panose="02000000000000000000" pitchFamily="2" charset="0"/>
              </a:rPr>
            </a:br>
            <a:r>
              <a:rPr lang="as-IN" sz="2800" dirty="0">
                <a:solidFill>
                  <a:srgbClr val="7030A0"/>
                </a:solidFill>
                <a:latin typeface="NikoshBAN" panose="02000000000000000000" pitchFamily="2" charset="0"/>
                <a:cs typeface="NikoshBAN" panose="02000000000000000000" pitchFamily="2" charset="0"/>
              </a:rPr>
              <a:t>পুবের পুকুর, তার ঝাকড়া ডুমুরের ডালে স্থির দৃষ্টি</a:t>
            </a:r>
            <a:br>
              <a:rPr lang="as-IN" sz="2800" dirty="0">
                <a:solidFill>
                  <a:srgbClr val="7030A0"/>
                </a:solidFill>
                <a:latin typeface="NikoshBAN" panose="02000000000000000000" pitchFamily="2" charset="0"/>
                <a:cs typeface="NikoshBAN" panose="02000000000000000000" pitchFamily="2" charset="0"/>
              </a:rPr>
            </a:br>
            <a:r>
              <a:rPr lang="as-IN" sz="2800" dirty="0">
                <a:solidFill>
                  <a:srgbClr val="7030A0"/>
                </a:solidFill>
                <a:latin typeface="NikoshBAN" panose="02000000000000000000" pitchFamily="2" charset="0"/>
                <a:cs typeface="NikoshBAN" panose="02000000000000000000" pitchFamily="2" charset="0"/>
              </a:rPr>
              <a:t>মাছরাঙা আমাকে চেনে</a:t>
            </a:r>
          </a:p>
        </p:txBody>
      </p:sp>
      <p:sp>
        <p:nvSpPr>
          <p:cNvPr id="5" name="Rounded Rectangle 4"/>
          <p:cNvSpPr/>
          <p:nvPr/>
        </p:nvSpPr>
        <p:spPr>
          <a:xfrm>
            <a:off x="7068456" y="1201004"/>
            <a:ext cx="4886981" cy="5131558"/>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রূপকল্পে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সুনিপূণ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ধরেছেন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আকাশে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ফুল </a:t>
            </a:r>
            <a:r>
              <a:rPr lang="en-US" sz="2800" dirty="0" err="1" smtClean="0">
                <a:latin typeface="NikoshBAN" panose="02000000000000000000" pitchFamily="2" charset="0"/>
                <a:cs typeface="NikoshBAN" panose="02000000000000000000" pitchFamily="2" charset="0"/>
              </a:rPr>
              <a:t>জন্মে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বাঁশবাগানে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জামরুল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ডুমুরের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মাছরাঙ্গা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মিতালী</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NikoshBAN" panose="02000000000000000000" pitchFamily="2" charset="0"/>
                <a:cs typeface="NikoshBAN" panose="02000000000000000000" pitchFamily="2" charset="0"/>
              </a:rPr>
              <a:t>পাঠ </a:t>
            </a:r>
            <a:r>
              <a:rPr lang="en-US" sz="4400" dirty="0" err="1" smtClean="0">
                <a:solidFill>
                  <a:srgbClr val="FFFF00"/>
                </a:solidFill>
                <a:latin typeface="NikoshBAN" panose="02000000000000000000" pitchFamily="2" charset="0"/>
                <a:cs typeface="NikoshBAN" panose="02000000000000000000" pitchFamily="2" charset="0"/>
              </a:rPr>
              <a:t>বিশ্লেষণ</a:t>
            </a:r>
            <a:endParaRPr lang="en-US" sz="4400" dirty="0">
              <a:solidFill>
                <a:srgbClr val="FFFF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6422" y="3053795"/>
            <a:ext cx="2082499" cy="16002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4182" y="3072845"/>
            <a:ext cx="2164137" cy="158115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423" y="4657781"/>
            <a:ext cx="2077760" cy="1521121"/>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87012" y="4673045"/>
            <a:ext cx="2151307" cy="1505857"/>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38319" y="3853895"/>
            <a:ext cx="1655967" cy="1552575"/>
          </a:xfrm>
          <a:prstGeom prst="rect">
            <a:avLst/>
          </a:prstGeom>
        </p:spPr>
      </p:pic>
    </p:spTree>
    <p:extLst>
      <p:ext uri="{BB962C8B-B14F-4D97-AF65-F5344CB8AC3E}">
        <p14:creationId xmlns:p14="http://schemas.microsoft.com/office/powerpoint/2010/main" val="5576366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2)">
                                      <p:cBhvr>
                                        <p:cTn id="12" dur="2000"/>
                                        <p:tgtEl>
                                          <p:spTgt spid="7"/>
                                        </p:tgtEl>
                                      </p:cBhvr>
                                    </p:animEffect>
                                  </p:childTnLst>
                                </p:cTn>
                              </p:par>
                              <p:par>
                                <p:cTn id="13" presetID="21"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2)">
                                      <p:cBhvr>
                                        <p:cTn id="15" dur="2000"/>
                                        <p:tgtEl>
                                          <p:spTgt spid="8"/>
                                        </p:tgtEl>
                                      </p:cBhvr>
                                    </p:animEffect>
                                  </p:childTnLst>
                                </p:cTn>
                              </p:par>
                              <p:par>
                                <p:cTn id="16" presetID="21"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2)">
                                      <p:cBhvr>
                                        <p:cTn id="18" dur="2000"/>
                                        <p:tgtEl>
                                          <p:spTgt spid="9"/>
                                        </p:tgtEl>
                                      </p:cBhvr>
                                    </p:animEffect>
                                  </p:childTnLst>
                                </p:cTn>
                              </p:par>
                              <p:par>
                                <p:cTn id="19" presetID="21"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2)">
                                      <p:cBhvr>
                                        <p:cTn id="21" dur="2000"/>
                                        <p:tgtEl>
                                          <p:spTgt spid="10"/>
                                        </p:tgtEl>
                                      </p:cBhvr>
                                    </p:animEffect>
                                  </p:childTnLst>
                                </p:cTn>
                              </p:par>
                              <p:par>
                                <p:cTn id="22" presetID="21"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2)">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out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438" y="393080"/>
            <a:ext cx="5695761" cy="2422692"/>
          </a:xfrm>
          <a:ln>
            <a:solidFill>
              <a:schemeClr val="tx1"/>
            </a:solidFill>
          </a:ln>
        </p:spPr>
        <p:txBody>
          <a:bodyPr>
            <a:noAutofit/>
          </a:bodyPr>
          <a:lstStyle/>
          <a:p>
            <a:r>
              <a:rPr lang="as-IN" sz="2800" dirty="0">
                <a:solidFill>
                  <a:schemeClr val="accent5"/>
                </a:solidFill>
                <a:latin typeface="NikoshBAN" panose="02000000000000000000" pitchFamily="2" charset="0"/>
                <a:cs typeface="NikoshBAN" panose="02000000000000000000" pitchFamily="2" charset="0"/>
              </a:rPr>
              <a:t>আমি কোনো অভ্যাগত নই</a:t>
            </a:r>
            <a:br>
              <a:rPr lang="as-IN" sz="2800" dirty="0">
                <a:solidFill>
                  <a:schemeClr val="accent5"/>
                </a:solidFill>
                <a:latin typeface="NikoshBAN" panose="02000000000000000000" pitchFamily="2" charset="0"/>
                <a:cs typeface="NikoshBAN" panose="02000000000000000000" pitchFamily="2" charset="0"/>
              </a:rPr>
            </a:br>
            <a:r>
              <a:rPr lang="as-IN" sz="2800" dirty="0">
                <a:solidFill>
                  <a:schemeClr val="accent5"/>
                </a:solidFill>
                <a:latin typeface="NikoshBAN" panose="02000000000000000000" pitchFamily="2" charset="0"/>
                <a:cs typeface="NikoshBAN" panose="02000000000000000000" pitchFamily="2" charset="0"/>
              </a:rPr>
              <a:t>খোদার কসম আমি ভিনদেশি পথিক নই</a:t>
            </a:r>
            <a:br>
              <a:rPr lang="as-IN" sz="2800" dirty="0">
                <a:solidFill>
                  <a:schemeClr val="accent5"/>
                </a:solidFill>
                <a:latin typeface="NikoshBAN" panose="02000000000000000000" pitchFamily="2" charset="0"/>
                <a:cs typeface="NikoshBAN" panose="02000000000000000000" pitchFamily="2" charset="0"/>
              </a:rPr>
            </a:br>
            <a:r>
              <a:rPr lang="as-IN" sz="2800" dirty="0">
                <a:solidFill>
                  <a:schemeClr val="accent5"/>
                </a:solidFill>
                <a:latin typeface="NikoshBAN" panose="02000000000000000000" pitchFamily="2" charset="0"/>
                <a:cs typeface="NikoshBAN" panose="02000000000000000000" pitchFamily="2" charset="0"/>
              </a:rPr>
              <a:t>আমি কোনো আগন্তুক নই</a:t>
            </a:r>
            <a:r>
              <a:rPr lang="as-IN" sz="2800" dirty="0" smtClean="0">
                <a:solidFill>
                  <a:schemeClr val="accent5"/>
                </a:solidFill>
                <a:latin typeface="NikoshBAN" panose="02000000000000000000" pitchFamily="2" charset="0"/>
                <a:cs typeface="NikoshBAN" panose="02000000000000000000" pitchFamily="2" charset="0"/>
              </a:rPr>
              <a:t>।</a:t>
            </a:r>
            <a:r>
              <a:rPr lang="en-US" sz="2800" dirty="0">
                <a:solidFill>
                  <a:schemeClr val="accent5"/>
                </a:solidFill>
              </a:rPr>
              <a:t> </a:t>
            </a:r>
            <a:r>
              <a:rPr lang="as-IN" sz="2800" dirty="0">
                <a:solidFill>
                  <a:schemeClr val="accent5"/>
                </a:solidFill>
                <a:latin typeface="NikoshBAN" panose="02000000000000000000" pitchFamily="2" charset="0"/>
                <a:cs typeface="NikoshBAN" panose="02000000000000000000" pitchFamily="2" charset="0"/>
              </a:rPr>
              <a:t>আমি কোনো আগন্তুক</a:t>
            </a:r>
            <a:r>
              <a:rPr lang="en-US" sz="2800" dirty="0">
                <a:solidFill>
                  <a:schemeClr val="accent5"/>
                </a:solidFill>
                <a:latin typeface="NikoshBAN" panose="02000000000000000000" pitchFamily="2" charset="0"/>
                <a:cs typeface="NikoshBAN" panose="02000000000000000000" pitchFamily="2" charset="0"/>
              </a:rPr>
              <a:t>, </a:t>
            </a:r>
            <a:r>
              <a:rPr lang="as-IN" sz="2800" dirty="0">
                <a:solidFill>
                  <a:schemeClr val="accent5"/>
                </a:solidFill>
                <a:latin typeface="NikoshBAN" panose="02000000000000000000" pitchFamily="2" charset="0"/>
                <a:cs typeface="NikoshBAN" panose="02000000000000000000" pitchFamily="2" charset="0"/>
              </a:rPr>
              <a:t>আমি </a:t>
            </a:r>
            <a:r>
              <a:rPr lang="as-IN" sz="2800" dirty="0" smtClean="0">
                <a:solidFill>
                  <a:schemeClr val="accent5"/>
                </a:solidFill>
                <a:latin typeface="NikoshBAN" panose="02000000000000000000" pitchFamily="2" charset="0"/>
                <a:cs typeface="NikoshBAN" panose="02000000000000000000" pitchFamily="2" charset="0"/>
              </a:rPr>
              <a:t>ছিলাম </a:t>
            </a:r>
            <a:r>
              <a:rPr lang="as-IN" sz="2800" dirty="0">
                <a:solidFill>
                  <a:schemeClr val="accent5"/>
                </a:solidFill>
                <a:latin typeface="NikoshBAN" panose="02000000000000000000" pitchFamily="2" charset="0"/>
                <a:cs typeface="NikoshBAN" panose="02000000000000000000" pitchFamily="2" charset="0"/>
              </a:rPr>
              <a:t>এখানে, আমি স্বাপ্নিক নিয়মে</a:t>
            </a:r>
            <a:br>
              <a:rPr lang="as-IN" sz="2800" dirty="0">
                <a:solidFill>
                  <a:schemeClr val="accent5"/>
                </a:solidFill>
                <a:latin typeface="NikoshBAN" panose="02000000000000000000" pitchFamily="2" charset="0"/>
                <a:cs typeface="NikoshBAN" panose="02000000000000000000" pitchFamily="2" charset="0"/>
              </a:rPr>
            </a:br>
            <a:r>
              <a:rPr lang="as-IN" sz="2800" dirty="0">
                <a:solidFill>
                  <a:schemeClr val="accent5"/>
                </a:solidFill>
                <a:latin typeface="NikoshBAN" panose="02000000000000000000" pitchFamily="2" charset="0"/>
                <a:cs typeface="NikoshBAN" panose="02000000000000000000" pitchFamily="2" charset="0"/>
              </a:rPr>
              <a:t>এখানেই থাকি আর</a:t>
            </a:r>
            <a:br>
              <a:rPr lang="as-IN" sz="2800" dirty="0">
                <a:solidFill>
                  <a:schemeClr val="accent5"/>
                </a:solidFill>
                <a:latin typeface="NikoshBAN" panose="02000000000000000000" pitchFamily="2" charset="0"/>
                <a:cs typeface="NikoshBAN" panose="02000000000000000000" pitchFamily="2" charset="0"/>
              </a:rPr>
            </a:br>
            <a:r>
              <a:rPr lang="as-IN" sz="2800" dirty="0">
                <a:solidFill>
                  <a:schemeClr val="accent5"/>
                </a:solidFill>
                <a:latin typeface="NikoshBAN" panose="02000000000000000000" pitchFamily="2" charset="0"/>
                <a:cs typeface="NikoshBAN" panose="02000000000000000000" pitchFamily="2" charset="0"/>
              </a:rPr>
              <a:t>এখানে থাকার নাম সর্বত্রই </a:t>
            </a:r>
            <a:r>
              <a:rPr lang="as-IN" sz="2800" dirty="0" smtClean="0">
                <a:solidFill>
                  <a:schemeClr val="accent5"/>
                </a:solidFill>
                <a:latin typeface="NikoshBAN" panose="02000000000000000000" pitchFamily="2" charset="0"/>
                <a:cs typeface="NikoshBAN" panose="02000000000000000000" pitchFamily="2" charset="0"/>
              </a:rPr>
              <a:t>থাকা</a:t>
            </a:r>
            <a:endParaRPr lang="as-IN" sz="2800" dirty="0">
              <a:solidFill>
                <a:schemeClr val="accent5"/>
              </a:solidFill>
              <a:latin typeface="NikoshBAN" panose="02000000000000000000" pitchFamily="2" charset="0"/>
              <a:cs typeface="NikoshBAN" panose="02000000000000000000" pitchFamily="2" charset="0"/>
            </a:endParaRPr>
          </a:p>
        </p:txBody>
      </p:sp>
      <p:sp>
        <p:nvSpPr>
          <p:cNvPr id="5" name="Rounded Rectangle 4"/>
          <p:cNvSpPr/>
          <p:nvPr/>
        </p:nvSpPr>
        <p:spPr>
          <a:xfrm>
            <a:off x="7068456" y="1201004"/>
            <a:ext cx="4886981" cy="5131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অতিথি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হটা</a:t>
            </a:r>
            <a:r>
              <a:rPr lang="en-US" sz="2800" dirty="0" smtClean="0">
                <a:latin typeface="NikoshBAN" panose="02000000000000000000" pitchFamily="2" charset="0"/>
                <a:cs typeface="NikoshBAN" panose="02000000000000000000" pitchFamily="2" charset="0"/>
              </a:rPr>
              <a:t>ৎ করে এই </a:t>
            </a:r>
            <a:r>
              <a:rPr lang="en-US" sz="2800" dirty="0" err="1" smtClean="0">
                <a:latin typeface="NikoshBAN" panose="02000000000000000000" pitchFamily="2" charset="0"/>
                <a:cs typeface="NikoshBAN" panose="02000000000000000000" pitchFamily="2" charset="0"/>
              </a:rPr>
              <a:t>সবুজের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অনত্র্য</a:t>
            </a:r>
            <a:r>
              <a:rPr lang="en-US" sz="2800" dirty="0" smtClean="0">
                <a:latin typeface="NikoshBAN" panose="02000000000000000000" pitchFamily="2" charset="0"/>
                <a:cs typeface="NikoshBAN" panose="02000000000000000000" pitchFamily="2" charset="0"/>
              </a:rPr>
              <a:t> থেকে </a:t>
            </a:r>
            <a:r>
              <a:rPr lang="en-US" sz="2800" dirty="0" err="1" smtClean="0">
                <a:latin typeface="NikoshBAN" panose="02000000000000000000" pitchFamily="2" charset="0"/>
                <a:cs typeface="NikoshBAN" panose="02000000000000000000" pitchFamily="2" charset="0"/>
              </a:rPr>
              <a:t>চলে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সুদৃঢ়</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নিশ্চিত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আলোচ্য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করেছেন</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NikoshBAN" panose="02000000000000000000" pitchFamily="2" charset="0"/>
                <a:cs typeface="NikoshBAN" panose="02000000000000000000" pitchFamily="2" charset="0"/>
              </a:rPr>
              <a:t>পাঠ </a:t>
            </a:r>
            <a:r>
              <a:rPr lang="en-US" sz="4400" dirty="0" err="1" smtClean="0">
                <a:solidFill>
                  <a:srgbClr val="FFFF00"/>
                </a:solidFill>
                <a:latin typeface="NikoshBAN" panose="02000000000000000000" pitchFamily="2" charset="0"/>
                <a:cs typeface="NikoshBAN" panose="02000000000000000000" pitchFamily="2" charset="0"/>
              </a:rPr>
              <a:t>বিশ্লেষণ</a:t>
            </a:r>
            <a:endParaRPr lang="en-US" sz="44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1439" y="3062515"/>
            <a:ext cx="5695760" cy="2888342"/>
          </a:xfrm>
          <a:prstGeom prst="rect">
            <a:avLst/>
          </a:prstGeom>
        </p:spPr>
      </p:pic>
    </p:spTree>
    <p:extLst>
      <p:ext uri="{BB962C8B-B14F-4D97-AF65-F5344CB8AC3E}">
        <p14:creationId xmlns:p14="http://schemas.microsoft.com/office/powerpoint/2010/main" val="419089508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257" y="174171"/>
            <a:ext cx="4920343" cy="2422692"/>
          </a:xfrm>
          <a:ln>
            <a:solidFill>
              <a:schemeClr val="tx1"/>
            </a:solidFill>
          </a:ln>
        </p:spPr>
        <p:txBody>
          <a:bodyPr>
            <a:noAutofit/>
          </a:bodyPr>
          <a:lstStyle/>
          <a:p>
            <a:r>
              <a:rPr lang="as-IN" sz="2800" dirty="0">
                <a:solidFill>
                  <a:srgbClr val="00B050"/>
                </a:solidFill>
                <a:latin typeface="NikoshBAN" panose="02000000000000000000" pitchFamily="2" charset="0"/>
                <a:cs typeface="NikoshBAN" panose="02000000000000000000" pitchFamily="2" charset="0"/>
              </a:rPr>
              <a:t>আমি কোনো আগন্তুক নই।</a:t>
            </a:r>
            <a:r>
              <a:rPr lang="en-US" sz="2800" dirty="0">
                <a:solidFill>
                  <a:srgbClr val="00B050"/>
                </a:solidFill>
                <a:latin typeface="NikoshBAN" panose="02000000000000000000" pitchFamily="2" charset="0"/>
                <a:cs typeface="NikoshBAN" panose="02000000000000000000" pitchFamily="2" charset="0"/>
              </a:rPr>
              <a:t> </a:t>
            </a:r>
            <a:r>
              <a:rPr lang="as-IN" sz="2800" dirty="0">
                <a:solidFill>
                  <a:srgbClr val="00B050"/>
                </a:solidFill>
                <a:latin typeface="NikoshBAN" panose="02000000000000000000" pitchFamily="2" charset="0"/>
                <a:cs typeface="NikoshBAN" panose="02000000000000000000" pitchFamily="2" charset="0"/>
              </a:rPr>
              <a:t>এই </a:t>
            </a:r>
            <a:r>
              <a:rPr lang="en-US" sz="2800" dirty="0">
                <a:solidFill>
                  <a:srgbClr val="00B050"/>
                </a:solidFill>
                <a:latin typeface="NikoshBAN" panose="02000000000000000000" pitchFamily="2" charset="0"/>
                <a:cs typeface="NikoshBAN" panose="02000000000000000000" pitchFamily="2" charset="0"/>
              </a:rPr>
              <a:t/>
            </a:r>
            <a:br>
              <a:rPr lang="en-US"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খররৌদ্র জলজ বাতাস মেঘক্লান্ত বিকেলের</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পাখিরা আমাকে চেনে</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তারা জানে আমি কোনো আত্মীয় নই।</a:t>
            </a:r>
            <a:endParaRPr lang="en-US" sz="2800" dirty="0">
              <a:solidFill>
                <a:srgbClr val="00B050"/>
              </a:solidFill>
              <a:latin typeface="NikoshBAN" panose="02000000000000000000" pitchFamily="2" charset="0"/>
              <a:cs typeface="NikoshBAN" panose="02000000000000000000" pitchFamily="2" charset="0"/>
            </a:endParaRPr>
          </a:p>
        </p:txBody>
      </p:sp>
      <p:sp>
        <p:nvSpPr>
          <p:cNvPr id="5" name="Rounded Rectangle 4"/>
          <p:cNvSpPr/>
          <p:nvPr/>
        </p:nvSpPr>
        <p:spPr>
          <a:xfrm>
            <a:off x="7068456" y="1201004"/>
            <a:ext cx="4886981" cy="5131558"/>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অতিথি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নৈসর্গিক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দৃশ্যপটের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এই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আত্মীয়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এই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বাসিন্দা</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B050"/>
                </a:solidFill>
                <a:latin typeface="NikoshBAN" panose="02000000000000000000" pitchFamily="2" charset="0"/>
                <a:cs typeface="NikoshBAN" panose="02000000000000000000" pitchFamily="2" charset="0"/>
              </a:rPr>
              <a:t>পাঠ </a:t>
            </a:r>
            <a:r>
              <a:rPr lang="en-US" sz="4400" dirty="0" err="1" smtClean="0">
                <a:solidFill>
                  <a:srgbClr val="00B050"/>
                </a:solidFill>
                <a:latin typeface="NikoshBAN" panose="02000000000000000000" pitchFamily="2" charset="0"/>
                <a:cs typeface="NikoshBAN" panose="02000000000000000000" pitchFamily="2" charset="0"/>
              </a:rPr>
              <a:t>বিশ্লেষণ</a:t>
            </a:r>
            <a:endParaRPr lang="en-US" sz="44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629" y="2888341"/>
            <a:ext cx="3483428" cy="290285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6667" y="2888341"/>
            <a:ext cx="3152133" cy="2902859"/>
          </a:xfrm>
          <a:prstGeom prst="rect">
            <a:avLst/>
          </a:prstGeom>
        </p:spPr>
      </p:pic>
    </p:spTree>
    <p:extLst>
      <p:ext uri="{BB962C8B-B14F-4D97-AF65-F5344CB8AC3E}">
        <p14:creationId xmlns:p14="http://schemas.microsoft.com/office/powerpoint/2010/main" val="393553314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3)">
                                      <p:cBhvr>
                                        <p:cTn id="12" dur="2000"/>
                                        <p:tgtEl>
                                          <p:spTgt spid="4"/>
                                        </p:tgtEl>
                                      </p:cBhvr>
                                    </p:animEffect>
                                  </p:childTnLst>
                                </p:cTn>
                              </p:par>
                              <p:par>
                                <p:cTn id="13" presetID="21"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3)">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37" y="174171"/>
            <a:ext cx="5520492" cy="2913051"/>
          </a:xfrm>
          <a:ln>
            <a:solidFill>
              <a:schemeClr val="tx1"/>
            </a:solidFill>
          </a:ln>
        </p:spPr>
        <p:txBody>
          <a:bodyPr>
            <a:noAutofit/>
          </a:bodyPr>
          <a:lstStyle/>
          <a:p>
            <a:r>
              <a:rPr lang="as-IN" sz="2800" dirty="0">
                <a:solidFill>
                  <a:srgbClr val="00B050"/>
                </a:solidFill>
                <a:latin typeface="NikoshBAN" panose="02000000000000000000" pitchFamily="2" charset="0"/>
                <a:cs typeface="NikoshBAN" panose="02000000000000000000" pitchFamily="2" charset="0"/>
              </a:rPr>
              <a:t>কার্তিকের ধানের মঞ্জরী সাক্ষী</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সাক্ষী তার চিরোল পাতার</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টলমল শিশির-সাক্ষী জ্যোৎস্নার চাদরে ঢাকা</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নিশিন্দার ছায়া</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অকাল বার্ধক্যে নত কদম আলী</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তার ক্লান্ত চোখের আঁধার-</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আমি চিনি, আমি তার চিরচেনা স্বজন একজন।</a:t>
            </a:r>
          </a:p>
        </p:txBody>
      </p:sp>
      <p:sp>
        <p:nvSpPr>
          <p:cNvPr id="5" name="Rounded Rectangle 4"/>
          <p:cNvSpPr/>
          <p:nvPr/>
        </p:nvSpPr>
        <p:spPr>
          <a:xfrm>
            <a:off x="7068456" y="1201004"/>
            <a:ext cx="4886981" cy="5131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সুনিপূণ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হাতে</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রূপকল্পে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ধরেছেন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কার্তিকের</a:t>
            </a:r>
            <a:r>
              <a:rPr lang="en-US" sz="2800" dirty="0" smtClean="0">
                <a:latin typeface="NikoshBAN" panose="02000000000000000000" pitchFamily="2" charset="0"/>
                <a:cs typeface="NikoshBAN" panose="02000000000000000000" pitchFamily="2" charset="0"/>
              </a:rPr>
              <a:t> ধান ও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ওথবা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জ্যোৎস্না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শোভিত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নিশিন্দার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মেনেছেন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কদম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অকাল</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বার্ধকোয়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চোখেও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চিহ্ন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মিতালী</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NikoshBAN" panose="02000000000000000000" pitchFamily="2" charset="0"/>
                <a:cs typeface="NikoshBAN" panose="02000000000000000000" pitchFamily="2" charset="0"/>
              </a:rPr>
              <a:t>পাঠ </a:t>
            </a:r>
            <a:r>
              <a:rPr lang="en-US" sz="4400" dirty="0" err="1" smtClean="0">
                <a:solidFill>
                  <a:srgbClr val="FFFF00"/>
                </a:solidFill>
                <a:latin typeface="NikoshBAN" panose="02000000000000000000" pitchFamily="2" charset="0"/>
                <a:cs typeface="NikoshBAN" panose="02000000000000000000" pitchFamily="2" charset="0"/>
              </a:rPr>
              <a:t>বিশ্লেষণ</a:t>
            </a:r>
            <a:endParaRPr lang="en-US" sz="44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53629"/>
            <a:ext cx="3396343" cy="292455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26971" y="3153629"/>
            <a:ext cx="3410858" cy="2924554"/>
          </a:xfrm>
          <a:prstGeom prst="rect">
            <a:avLst/>
          </a:prstGeom>
        </p:spPr>
      </p:pic>
    </p:spTree>
    <p:extLst>
      <p:ext uri="{BB962C8B-B14F-4D97-AF65-F5344CB8AC3E}">
        <p14:creationId xmlns:p14="http://schemas.microsoft.com/office/powerpoint/2010/main" val="84668859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8942" y="114979"/>
            <a:ext cx="855993" cy="897895"/>
          </a:xfrm>
          <a:prstGeom prst="rect">
            <a:avLst/>
          </a:prstGeom>
        </p:spPr>
      </p:pic>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0" y="-121288"/>
            <a:ext cx="1134162" cy="1134162"/>
          </a:xfrm>
          <a:prstGeom prst="rect">
            <a:avLst/>
          </a:prstGeom>
        </p:spPr>
      </p:pic>
      <p:sp>
        <p:nvSpPr>
          <p:cNvPr id="9" name="Minus 8"/>
          <p:cNvSpPr/>
          <p:nvPr/>
        </p:nvSpPr>
        <p:spPr>
          <a:xfrm>
            <a:off x="-1397391" y="6180406"/>
            <a:ext cx="10499189" cy="464234"/>
          </a:xfrm>
          <a:prstGeom prst="mathMinus">
            <a:avLst>
              <a:gd name="adj1" fmla="val 295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2353678" y="6379698"/>
            <a:ext cx="10499189" cy="464234"/>
          </a:xfrm>
          <a:prstGeom prst="mathMinus">
            <a:avLst>
              <a:gd name="adj1" fmla="val 295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3076134" y="6568440"/>
            <a:ext cx="10499189" cy="464234"/>
          </a:xfrm>
          <a:prstGeom prst="mathMinus">
            <a:avLst>
              <a:gd name="adj1" fmla="val 2958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6534975"/>
            <a:ext cx="5964702" cy="369332"/>
          </a:xfrm>
          <a:prstGeom prst="rect">
            <a:avLst/>
          </a:prstGeom>
          <a:noFill/>
        </p:spPr>
        <p:txBody>
          <a:bodyPr wrap="square" rtlCol="0">
            <a:spAutoFit/>
          </a:bodyPr>
          <a:lstStyle/>
          <a:p>
            <a:r>
              <a:rPr lang="en-US" dirty="0" smtClean="0"/>
              <a:t>Abdullah At Tariq</a:t>
            </a:r>
            <a:endParaRPr lang="en-US" dirty="0"/>
          </a:p>
        </p:txBody>
      </p:sp>
      <p:sp>
        <p:nvSpPr>
          <p:cNvPr id="14" name="TextBox 13"/>
          <p:cNvSpPr txBox="1"/>
          <p:nvPr/>
        </p:nvSpPr>
        <p:spPr>
          <a:xfrm rot="20020554">
            <a:off x="-51919" y="682165"/>
            <a:ext cx="5739401" cy="1107996"/>
          </a:xfrm>
          <a:prstGeom prst="rect">
            <a:avLst/>
          </a:prstGeom>
          <a:noFill/>
        </p:spPr>
        <p:txBody>
          <a:bodyPr wrap="square" rtlCol="0">
            <a:spAutoFit/>
          </a:bodyPr>
          <a:lstStyle/>
          <a:p>
            <a:r>
              <a:rPr lang="en-US" sz="6600" b="1" dirty="0" err="1" smtClean="0">
                <a:latin typeface="NikoshBAN" panose="02000000000000000000" pitchFamily="2" charset="0"/>
                <a:cs typeface="NikoshBAN" panose="02000000000000000000" pitchFamily="2" charset="0"/>
              </a:rPr>
              <a:t>মাল্টিমিডিয়া</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ক্লাসে</a:t>
            </a:r>
            <a:endParaRPr lang="en-US" sz="6600" b="1" dirty="0">
              <a:latin typeface="NikoshBAN" panose="02000000000000000000" pitchFamily="2" charset="0"/>
              <a:cs typeface="NikoshBAN" panose="02000000000000000000" pitchFamily="2" charset="0"/>
            </a:endParaRPr>
          </a:p>
        </p:txBody>
      </p:sp>
      <p:sp>
        <p:nvSpPr>
          <p:cNvPr id="16" name="Rectangle 15"/>
          <p:cNvSpPr/>
          <p:nvPr/>
        </p:nvSpPr>
        <p:spPr>
          <a:xfrm rot="19956242">
            <a:off x="9008878" y="4792313"/>
            <a:ext cx="3244948" cy="1446550"/>
          </a:xfrm>
          <a:prstGeom prst="rect">
            <a:avLst/>
          </a:prstGeom>
          <a:noFill/>
        </p:spPr>
        <p:txBody>
          <a:bodyPr wrap="squar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71368" y="1495829"/>
            <a:ext cx="6260258" cy="4208285"/>
          </a:xfrm>
          <a:prstGeom prst="rect">
            <a:avLst/>
          </a:prstGeom>
        </p:spPr>
      </p:pic>
    </p:spTree>
    <p:extLst>
      <p:ext uri="{BB962C8B-B14F-4D97-AF65-F5344CB8AC3E}">
        <p14:creationId xmlns:p14="http://schemas.microsoft.com/office/powerpoint/2010/main" val="2618207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7" y="188685"/>
            <a:ext cx="5820229" cy="2850863"/>
          </a:xfrm>
          <a:ln>
            <a:solidFill>
              <a:schemeClr val="accent1"/>
            </a:solidFill>
          </a:ln>
        </p:spPr>
        <p:txBody>
          <a:bodyPr>
            <a:noAutofit/>
          </a:bodyPr>
          <a:lstStyle/>
          <a:p>
            <a:r>
              <a:rPr lang="as-IN" sz="2800" dirty="0">
                <a:latin typeface="NikoshBAN" panose="02000000000000000000" pitchFamily="2" charset="0"/>
                <a:cs typeface="NikoshBAN" panose="02000000000000000000" pitchFamily="2" charset="0"/>
              </a:rPr>
              <a:t>শূন্য খা খা রান্নাঘর শুকনো থালা সব চিনি</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সে আমাকে চেনে</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r>
            <a:br>
              <a:rPr lang="en-US" sz="2800" dirty="0" smtClean="0">
                <a:latin typeface="NikoshBAN" panose="02000000000000000000" pitchFamily="2" charset="0"/>
                <a:cs typeface="NikoshBAN" panose="02000000000000000000" pitchFamily="2" charset="0"/>
              </a:rPr>
            </a:br>
            <a:r>
              <a:rPr lang="as-IN" sz="2800" dirty="0" smtClean="0">
                <a:latin typeface="NikoshBAN" panose="02000000000000000000" pitchFamily="2" charset="0"/>
                <a:cs typeface="NikoshBAN" panose="02000000000000000000" pitchFamily="2" charset="0"/>
              </a:rPr>
              <a:t>হাত </a:t>
            </a:r>
            <a:r>
              <a:rPr lang="as-IN" sz="2800" dirty="0">
                <a:latin typeface="NikoshBAN" panose="02000000000000000000" pitchFamily="2" charset="0"/>
                <a:cs typeface="NikoshBAN" panose="02000000000000000000" pitchFamily="2" charset="0"/>
              </a:rPr>
              <a:t>রাখো বৈঠায় লাঙলে, দেখো</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আমার হাতের স্পর্শ লেগে আছে কেমন গভীর</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দেখো</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মাটিতে আমার গন্ধ, আমার শরীরে</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লেগে আছে এই স্নিগ্ধ মাটির সুবাস।</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আমাকে বিশ্বাস করো, আমি কোনো আগন্তুক নই</a:t>
            </a:r>
            <a:r>
              <a:rPr lang="as-IN" sz="28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p:txBody>
      </p:sp>
      <p:sp>
        <p:nvSpPr>
          <p:cNvPr id="5" name="Rounded Rectangle 4"/>
          <p:cNvSpPr/>
          <p:nvPr/>
        </p:nvSpPr>
        <p:spPr>
          <a:xfrm>
            <a:off x="7068456" y="1201004"/>
            <a:ext cx="4886981" cy="5131558"/>
          </a:xfrm>
          <a:prstGeom prst="roundRect">
            <a:avLst/>
          </a:prstGeo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রান্নাঘর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অর্থনৈতিক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হয়েছে</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মাটিতে</a:t>
            </a:r>
            <a:r>
              <a:rPr lang="en-US" sz="2800" dirty="0" smtClean="0">
                <a:latin typeface="NikoshBAN" panose="02000000000000000000" pitchFamily="2" charset="0"/>
                <a:cs typeface="NikoshBAN" panose="02000000000000000000" pitchFamily="2" charset="0"/>
              </a:rPr>
              <a:t> আমাদের </a:t>
            </a:r>
            <a:r>
              <a:rPr lang="en-US" sz="2800" dirty="0" err="1" smtClean="0">
                <a:latin typeface="NikoshBAN" panose="02000000000000000000" pitchFamily="2" charset="0"/>
                <a:cs typeface="NikoshBAN" panose="02000000000000000000" pitchFamily="2" charset="0"/>
              </a:rPr>
              <a:t>পূর্বপুরুষের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গন্ধ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স্পর্শ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অস্বীকার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আধুনিকতার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কর্মনাশা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আভিজাত্যের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করে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সত্যের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মাঝে</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উপস্থাপন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করেছেন</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NikoshBAN" panose="02000000000000000000" pitchFamily="2" charset="0"/>
                <a:cs typeface="NikoshBAN" panose="02000000000000000000" pitchFamily="2" charset="0"/>
              </a:rPr>
              <a:t>পাঠ </a:t>
            </a:r>
            <a:r>
              <a:rPr lang="en-US" sz="4400" dirty="0" err="1" smtClean="0">
                <a:solidFill>
                  <a:srgbClr val="FFFF00"/>
                </a:solidFill>
                <a:latin typeface="NikoshBAN" panose="02000000000000000000" pitchFamily="2" charset="0"/>
                <a:cs typeface="NikoshBAN" panose="02000000000000000000" pitchFamily="2" charset="0"/>
              </a:rPr>
              <a:t>বিশ্লেষণ</a:t>
            </a:r>
            <a:endParaRPr lang="en-US" sz="4400" dirty="0">
              <a:solidFill>
                <a:srgbClr val="FFFF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8" y="3338286"/>
            <a:ext cx="3309257" cy="271417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9564" y="3338286"/>
            <a:ext cx="3304722" cy="2714172"/>
          </a:xfrm>
          <a:prstGeom prst="rect">
            <a:avLst/>
          </a:prstGeom>
        </p:spPr>
      </p:pic>
    </p:spTree>
    <p:extLst>
      <p:ext uri="{BB962C8B-B14F-4D97-AF65-F5344CB8AC3E}">
        <p14:creationId xmlns:p14="http://schemas.microsoft.com/office/powerpoint/2010/main" val="118165325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5" y="177746"/>
            <a:ext cx="5065485" cy="2046516"/>
          </a:xfrm>
          <a:ln>
            <a:solidFill>
              <a:schemeClr val="tx1"/>
            </a:solidFill>
          </a:ln>
        </p:spPr>
        <p:txBody>
          <a:bodyPr>
            <a:noAutofit/>
          </a:bodyPr>
          <a:lstStyle/>
          <a:p>
            <a:r>
              <a:rPr lang="as-IN" sz="2800" dirty="0">
                <a:solidFill>
                  <a:srgbClr val="00B050"/>
                </a:solidFill>
                <a:latin typeface="NikoshBAN" panose="02000000000000000000" pitchFamily="2" charset="0"/>
                <a:cs typeface="NikoshBAN" panose="02000000000000000000" pitchFamily="2" charset="0"/>
              </a:rPr>
              <a:t>দুপাশে ধানের খেত </a:t>
            </a:r>
            <a:r>
              <a:rPr lang="en-US" sz="2800" dirty="0">
                <a:solidFill>
                  <a:srgbClr val="00B050"/>
                </a:solidFill>
                <a:latin typeface="NikoshBAN" panose="02000000000000000000" pitchFamily="2" charset="0"/>
                <a:cs typeface="NikoshBAN" panose="02000000000000000000" pitchFamily="2" charset="0"/>
              </a:rPr>
              <a:t/>
            </a:r>
            <a:br>
              <a:rPr lang="en-US"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সরু পথ</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সামনে ধু</a:t>
            </a:r>
            <a:r>
              <a:rPr lang="en-US" sz="2800" dirty="0">
                <a:solidFill>
                  <a:srgbClr val="00B050"/>
                </a:solidFill>
                <a:latin typeface="NikoshBAN" panose="02000000000000000000" pitchFamily="2" charset="0"/>
                <a:cs typeface="NikoshBAN" panose="02000000000000000000" pitchFamily="2" charset="0"/>
              </a:rPr>
              <a:t> </a:t>
            </a:r>
            <a:r>
              <a:rPr lang="as-IN" sz="2800" dirty="0">
                <a:solidFill>
                  <a:srgbClr val="00B050"/>
                </a:solidFill>
                <a:latin typeface="NikoshBAN" panose="02000000000000000000" pitchFamily="2" charset="0"/>
                <a:cs typeface="NikoshBAN" panose="02000000000000000000" pitchFamily="2" charset="0"/>
              </a:rPr>
              <a:t>ধু নদীর কিনার</a:t>
            </a:r>
            <a:br>
              <a:rPr lang="as-IN"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আমার অস্তিত্বে গাঁথা।</a:t>
            </a:r>
            <a:r>
              <a:rPr lang="en-US" sz="2800" dirty="0">
                <a:solidFill>
                  <a:srgbClr val="00B050"/>
                </a:solidFill>
                <a:latin typeface="NikoshBAN" panose="02000000000000000000" pitchFamily="2" charset="0"/>
                <a:cs typeface="NikoshBAN" panose="02000000000000000000" pitchFamily="2" charset="0"/>
              </a:rPr>
              <a:t> </a:t>
            </a:r>
            <a:r>
              <a:rPr lang="as-IN" sz="2800" dirty="0">
                <a:solidFill>
                  <a:srgbClr val="00B050"/>
                </a:solidFill>
                <a:latin typeface="NikoshBAN" panose="02000000000000000000" pitchFamily="2" charset="0"/>
                <a:cs typeface="NikoshBAN" panose="02000000000000000000" pitchFamily="2" charset="0"/>
              </a:rPr>
              <a:t>আমি এই উধাও নদীর </a:t>
            </a:r>
            <a:r>
              <a:rPr lang="en-US" sz="2800" dirty="0">
                <a:solidFill>
                  <a:srgbClr val="00B050"/>
                </a:solidFill>
                <a:latin typeface="NikoshBAN" panose="02000000000000000000" pitchFamily="2" charset="0"/>
                <a:cs typeface="NikoshBAN" panose="02000000000000000000" pitchFamily="2" charset="0"/>
              </a:rPr>
              <a:t/>
            </a:r>
            <a:br>
              <a:rPr lang="en-US" sz="2800" dirty="0">
                <a:solidFill>
                  <a:srgbClr val="00B050"/>
                </a:solidFill>
                <a:latin typeface="NikoshBAN" panose="02000000000000000000" pitchFamily="2" charset="0"/>
                <a:cs typeface="NikoshBAN" panose="02000000000000000000" pitchFamily="2" charset="0"/>
              </a:rPr>
            </a:br>
            <a:r>
              <a:rPr lang="as-IN" sz="2800" dirty="0">
                <a:solidFill>
                  <a:srgbClr val="00B050"/>
                </a:solidFill>
                <a:latin typeface="NikoshBAN" panose="02000000000000000000" pitchFamily="2" charset="0"/>
                <a:cs typeface="NikoshBAN" panose="02000000000000000000" pitchFamily="2" charset="0"/>
              </a:rPr>
              <a:t>মুগ্ধ এক অবোধ বালক</a:t>
            </a:r>
            <a:r>
              <a:rPr lang="as-IN" sz="2800" dirty="0" smtClean="0">
                <a:solidFill>
                  <a:srgbClr val="00B050"/>
                </a:solidFill>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p:txBody>
      </p:sp>
      <p:sp>
        <p:nvSpPr>
          <p:cNvPr id="5" name="Rounded Rectangle 4"/>
          <p:cNvSpPr/>
          <p:nvPr/>
        </p:nvSpPr>
        <p:spPr>
          <a:xfrm>
            <a:off x="7068456" y="1201004"/>
            <a:ext cx="4886981" cy="51315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আলপথে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হাঁটছেন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অস্তিত্ব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মুগ্ধতা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অবলোকন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সৌন্দর্য</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ভবিষ্যতের</a:t>
            </a:r>
            <a:r>
              <a:rPr lang="en-US" sz="2800" dirty="0" smtClean="0">
                <a:latin typeface="NikoshBAN" panose="02000000000000000000" pitchFamily="2" charset="0"/>
                <a:cs typeface="NikoshBAN" panose="02000000000000000000" pitchFamily="2" charset="0"/>
              </a:rPr>
              <a:t> প্রত্যাশায়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অপেক্ষমাণ</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6" name="Flowchart: Off-page Connector 5"/>
          <p:cNvSpPr/>
          <p:nvPr/>
        </p:nvSpPr>
        <p:spPr>
          <a:xfrm>
            <a:off x="7068457" y="174171"/>
            <a:ext cx="4093030" cy="914400"/>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NikoshBAN" panose="02000000000000000000" pitchFamily="2" charset="0"/>
                <a:cs typeface="NikoshBAN" panose="02000000000000000000" pitchFamily="2" charset="0"/>
              </a:rPr>
              <a:t>পাঠ </a:t>
            </a:r>
            <a:r>
              <a:rPr lang="en-US" sz="4400" dirty="0" err="1" smtClean="0">
                <a:solidFill>
                  <a:srgbClr val="FFFF00"/>
                </a:solidFill>
                <a:latin typeface="NikoshBAN" panose="02000000000000000000" pitchFamily="2" charset="0"/>
                <a:cs typeface="NikoshBAN" panose="02000000000000000000" pitchFamily="2" charset="0"/>
              </a:rPr>
              <a:t>বিশ্লেষণ</a:t>
            </a:r>
            <a:endParaRPr lang="en-US" sz="4400" dirty="0">
              <a:solidFill>
                <a:srgbClr val="FFFF00"/>
              </a:solidFill>
              <a:latin typeface="NikoshBAN" panose="02000000000000000000" pitchFamily="2" charset="0"/>
              <a:cs typeface="NikoshBAN" panose="02000000000000000000" pitchFamily="2" charset="0"/>
            </a:endParaRPr>
          </a:p>
        </p:txBody>
      </p:sp>
      <p:pic>
        <p:nvPicPr>
          <p:cNvPr id="9"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3287" y="2428343"/>
            <a:ext cx="3102428" cy="3693632"/>
          </a:xfr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4400" y="2463944"/>
            <a:ext cx="3483429" cy="3658031"/>
          </a:xfrm>
          <a:prstGeom prst="rect">
            <a:avLst/>
          </a:prstGeom>
        </p:spPr>
      </p:pic>
    </p:spTree>
    <p:extLst>
      <p:ext uri="{BB962C8B-B14F-4D97-AF65-F5344CB8AC3E}">
        <p14:creationId xmlns:p14="http://schemas.microsoft.com/office/powerpoint/2010/main" val="11826694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 calcmode="lin" valueType="num">
                                      <p:cBhvr>
                                        <p:cTn id="9" dur="3000" fill="hold"/>
                                        <p:tgtEl>
                                          <p:spTgt spid="9"/>
                                        </p:tgtEl>
                                        <p:attrNameLst>
                                          <p:attrName>style.rotation</p:attrName>
                                        </p:attrNameLst>
                                      </p:cBhvr>
                                      <p:tavLst>
                                        <p:tav tm="0">
                                          <p:val>
                                            <p:fltVal val="90"/>
                                          </p:val>
                                        </p:tav>
                                        <p:tav tm="100000">
                                          <p:val>
                                            <p:fltVal val="0"/>
                                          </p:val>
                                        </p:tav>
                                      </p:tavLst>
                                    </p:anim>
                                    <p:animEffect transition="in" filter="fade">
                                      <p:cBhvr>
                                        <p:cTn id="10" dur="3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barn(inVertical)">
                                      <p:cBhvr>
                                        <p:cTn id="30" dur="500"/>
                                        <p:tgtEl>
                                          <p:spTgt spid="5">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allAtOnce"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639" y="0"/>
            <a:ext cx="3508717" cy="1325563"/>
          </a:xfrm>
        </p:spPr>
        <p:txBody>
          <a:bodyPr>
            <a:normAutofit/>
          </a:bodyPr>
          <a:lstStyle/>
          <a:p>
            <a:r>
              <a:rPr lang="en-US" sz="6600" dirty="0" err="1" smtClean="0">
                <a:solidFill>
                  <a:srgbClr val="7030A0"/>
                </a:solidFill>
                <a:latin typeface="NikoshBAN" panose="02000000000000000000" pitchFamily="2" charset="0"/>
                <a:cs typeface="NikoshBAN" panose="02000000000000000000" pitchFamily="2" charset="0"/>
              </a:rPr>
              <a:t>দলীয়</a:t>
            </a:r>
            <a:r>
              <a:rPr lang="en-US" sz="6600" dirty="0" smtClean="0">
                <a:solidFill>
                  <a:srgbClr val="7030A0"/>
                </a:solidFill>
                <a:latin typeface="NikoshBAN" panose="02000000000000000000" pitchFamily="2" charset="0"/>
                <a:cs typeface="NikoshBAN" panose="02000000000000000000" pitchFamily="2" charset="0"/>
              </a:rPr>
              <a:t> কাজ </a:t>
            </a:r>
            <a:endParaRPr lang="en-US" sz="6600"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641412" y="5500339"/>
            <a:ext cx="6909170" cy="639204"/>
          </a:xfrm>
          <a:ln>
            <a:solidFill>
              <a:srgbClr val="FF0000"/>
            </a:solidFill>
          </a:ln>
        </p:spPr>
        <p:txBody>
          <a:bodyPr>
            <a:noAutofit/>
          </a:bodyPr>
          <a:lstStyle/>
          <a:p>
            <a:r>
              <a:rPr lang="en-US" sz="4400" dirty="0" smtClean="0">
                <a:latin typeface="NikoshBAN" panose="02000000000000000000" pitchFamily="2" charset="0"/>
                <a:cs typeface="NikoshBAN" panose="02000000000000000000" pitchFamily="2" charset="0"/>
              </a:rPr>
              <a:t>“</a:t>
            </a:r>
            <a:r>
              <a:rPr lang="as-IN" sz="4400" dirty="0">
                <a:solidFill>
                  <a:srgbClr val="00B050"/>
                </a:solidFill>
                <a:latin typeface="NikoshBAN" panose="02000000000000000000" pitchFamily="2" charset="0"/>
                <a:cs typeface="NikoshBAN" panose="02000000000000000000" pitchFamily="2" charset="0"/>
              </a:rPr>
              <a:t>আমার অস্তিত্বে </a:t>
            </a:r>
            <a:r>
              <a:rPr lang="as-IN" sz="4400" dirty="0" smtClean="0">
                <a:solidFill>
                  <a:srgbClr val="00B050"/>
                </a:solidFill>
                <a:latin typeface="NikoshBAN" panose="02000000000000000000" pitchFamily="2" charset="0"/>
                <a:cs typeface="NikoshBAN" panose="02000000000000000000" pitchFamily="2" charset="0"/>
              </a:rPr>
              <a:t>গাঁথা</a:t>
            </a:r>
            <a:r>
              <a:rPr lang="en-US" sz="4400" dirty="0" smtClean="0">
                <a:solidFill>
                  <a:srgbClr val="00B050"/>
                </a:solidFill>
                <a:latin typeface="NikoshBAN" panose="02000000000000000000" pitchFamily="2" charset="0"/>
                <a:cs typeface="NikoshBAN" panose="02000000000000000000" pitchFamily="2" charset="0"/>
              </a:rPr>
              <a:t>” – </a:t>
            </a:r>
            <a:r>
              <a:rPr lang="en-US" sz="4400" dirty="0" err="1" smtClean="0">
                <a:solidFill>
                  <a:srgbClr val="00B050"/>
                </a:solidFill>
                <a:latin typeface="NikoshBAN" panose="02000000000000000000" pitchFamily="2" charset="0"/>
                <a:cs typeface="NikoshBAN" panose="02000000000000000000" pitchFamily="2" charset="0"/>
              </a:rPr>
              <a:t>ব্যাখ্যা</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কর</a:t>
            </a:r>
            <a:r>
              <a:rPr lang="en-US" sz="4400" dirty="0" smtClean="0">
                <a:solidFill>
                  <a:srgbClr val="00B050"/>
                </a:solidFill>
                <a:latin typeface="NikoshBAN" panose="02000000000000000000" pitchFamily="2" charset="0"/>
                <a:cs typeface="NikoshBAN" panose="02000000000000000000" pitchFamily="2" charset="0"/>
              </a:rPr>
              <a:t> । </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17" y="1207180"/>
            <a:ext cx="6361163" cy="4127989"/>
          </a:xfrm>
          <a:prstGeom prst="rect">
            <a:avLst/>
          </a:prstGeom>
          <a:ln>
            <a:solidFill>
              <a:srgbClr val="FF0000"/>
            </a:solidFill>
          </a:ln>
        </p:spPr>
      </p:pic>
    </p:spTree>
    <p:extLst>
      <p:ext uri="{BB962C8B-B14F-4D97-AF65-F5344CB8AC3E}">
        <p14:creationId xmlns:p14="http://schemas.microsoft.com/office/powerpoint/2010/main" val="609375226"/>
      </p:ext>
    </p:extLst>
  </p:cSld>
  <p:clrMapOvr>
    <a:masterClrMapping/>
  </p:clrMapOvr>
  <mc:AlternateContent xmlns:mc="http://schemas.openxmlformats.org/markup-compatibility/2006" xmlns:p14="http://schemas.microsoft.com/office/powerpoint/2010/main">
    <mc:Choice Requires="p14">
      <p:transition spd="slow" p14:dur="2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40" y="-149591"/>
            <a:ext cx="2396319" cy="1325563"/>
          </a:xfrm>
        </p:spPr>
        <p:txBody>
          <a:bodyPr>
            <a:normAutofit/>
          </a:bodyPr>
          <a:lstStyle/>
          <a:p>
            <a:r>
              <a:rPr lang="en-US" sz="6600" dirty="0" err="1" smtClean="0">
                <a:solidFill>
                  <a:srgbClr val="7030A0"/>
                </a:solidFill>
                <a:latin typeface="NikoshBAN" panose="02000000000000000000" pitchFamily="2" charset="0"/>
                <a:cs typeface="NikoshBAN" panose="02000000000000000000" pitchFamily="2" charset="0"/>
              </a:rPr>
              <a:t>মুল্যায়ন</a:t>
            </a:r>
            <a:endParaRPr lang="en-US" sz="6600" dirty="0">
              <a:solidFill>
                <a:srgbClr val="7030A0"/>
              </a:solidFill>
              <a:latin typeface="NikoshBAN" panose="02000000000000000000" pitchFamily="2" charset="0"/>
              <a:cs typeface="NikoshBAN" panose="02000000000000000000" pitchFamily="2" charset="0"/>
            </a:endParaRPr>
          </a:p>
        </p:txBody>
      </p:sp>
      <p:sp>
        <p:nvSpPr>
          <p:cNvPr id="4" name="Content Placeholder 3"/>
          <p:cNvSpPr>
            <a:spLocks noGrp="1"/>
          </p:cNvSpPr>
          <p:nvPr>
            <p:ph idx="1"/>
          </p:nvPr>
        </p:nvSpPr>
        <p:spPr>
          <a:xfrm>
            <a:off x="1676400" y="1175971"/>
            <a:ext cx="10515600" cy="5050657"/>
          </a:xfrm>
          <a:prstGeom prst="rect">
            <a:avLst/>
          </a:prstGeom>
          <a:solidFill>
            <a:srgbClr val="FFFF00"/>
          </a:solidFill>
          <a:ln>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7030A0"/>
                </a:solidFill>
                <a:latin typeface="NikoshBAN" panose="02000000000000000000" pitchFamily="2" charset="0"/>
                <a:cs typeface="NikoshBAN" panose="02000000000000000000" pitchFamily="2" charset="0"/>
              </a:rPr>
              <a:t> ১ । </a:t>
            </a:r>
            <a:r>
              <a:rPr lang="en-US" sz="3200" dirty="0" err="1" smtClean="0">
                <a:solidFill>
                  <a:srgbClr val="7030A0"/>
                </a:solidFill>
                <a:latin typeface="NikoshBAN" panose="02000000000000000000" pitchFamily="2" charset="0"/>
                <a:cs typeface="NikoshBAN" panose="02000000000000000000" pitchFamily="2" charset="0"/>
              </a:rPr>
              <a:t>মাছরাঙা</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পাখি</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কোন</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গাছের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ডালে</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বসে</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আছে</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rgbClr val="7030A0"/>
                </a:solidFill>
                <a:latin typeface="NikoshBAN" panose="02000000000000000000" pitchFamily="2" charset="0"/>
                <a:cs typeface="NikoshBAN" panose="02000000000000000000" pitchFamily="2" charset="0"/>
              </a:rPr>
              <a:t>উত্তর</a:t>
            </a:r>
            <a:r>
              <a:rPr lang="en-US" sz="3200" dirty="0" smtClean="0">
                <a:solidFill>
                  <a:srgbClr val="7030A0"/>
                </a:solidFill>
                <a:latin typeface="NikoshBAN" panose="02000000000000000000" pitchFamily="2" charset="0"/>
                <a:cs typeface="NikoshBAN" panose="02000000000000000000" pitchFamily="2" charset="0"/>
              </a:rPr>
              <a:t> –  </a:t>
            </a:r>
            <a:r>
              <a:rPr lang="en-US" sz="3200" dirty="0" err="1" smtClean="0">
                <a:solidFill>
                  <a:srgbClr val="7030A0"/>
                </a:solidFill>
                <a:latin typeface="NikoshBAN" panose="02000000000000000000" pitchFamily="2" charset="0"/>
                <a:cs typeface="NikoshBAN" panose="02000000000000000000" pitchFamily="2" charset="0"/>
              </a:rPr>
              <a:t>ডুমুরের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ডালে</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smtClean="0">
                <a:solidFill>
                  <a:srgbClr val="7030A0"/>
                </a:solidFill>
                <a:latin typeface="NikoshBAN" panose="02000000000000000000" pitchFamily="2" charset="0"/>
                <a:cs typeface="NikoshBAN" panose="02000000000000000000" pitchFamily="2" charset="0"/>
              </a:rPr>
              <a:t>২ । বাংলা </a:t>
            </a:r>
            <a:r>
              <a:rPr lang="en-US" sz="3200" dirty="0" err="1" smtClean="0">
                <a:solidFill>
                  <a:srgbClr val="7030A0"/>
                </a:solidFill>
                <a:latin typeface="NikoshBAN" panose="02000000000000000000" pitchFamily="2" charset="0"/>
                <a:cs typeface="NikoshBAN" panose="02000000000000000000" pitchFamily="2" charset="0"/>
              </a:rPr>
              <a:t>কোন</a:t>
            </a:r>
            <a:r>
              <a:rPr lang="en-US" sz="3200" dirty="0" smtClean="0">
                <a:solidFill>
                  <a:srgbClr val="7030A0"/>
                </a:solidFill>
                <a:latin typeface="NikoshBAN" panose="02000000000000000000" pitchFamily="2" charset="0"/>
                <a:cs typeface="NikoshBAN" panose="02000000000000000000" pitchFamily="2" charset="0"/>
              </a:rPr>
              <a:t> মাসের </a:t>
            </a:r>
            <a:r>
              <a:rPr lang="en-US" sz="3200" dirty="0" err="1" smtClean="0">
                <a:solidFill>
                  <a:srgbClr val="7030A0"/>
                </a:solidFill>
                <a:latin typeface="NikoshBAN" panose="02000000000000000000" pitchFamily="2" charset="0"/>
                <a:cs typeface="NikoshBAN" panose="02000000000000000000" pitchFamily="2" charset="0"/>
              </a:rPr>
              <a:t>কথা</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উল্লেখ</a:t>
            </a:r>
            <a:r>
              <a:rPr lang="en-US" sz="3200" dirty="0" smtClean="0">
                <a:solidFill>
                  <a:srgbClr val="7030A0"/>
                </a:solidFill>
                <a:latin typeface="NikoshBAN" panose="02000000000000000000" pitchFamily="2" charset="0"/>
                <a:cs typeface="NikoshBAN" panose="02000000000000000000" pitchFamily="2" charset="0"/>
              </a:rPr>
              <a:t> আছেন?</a:t>
            </a:r>
          </a:p>
          <a:p>
            <a:r>
              <a:rPr lang="en-US" sz="3200" dirty="0" err="1" smtClean="0">
                <a:solidFill>
                  <a:srgbClr val="7030A0"/>
                </a:solidFill>
                <a:latin typeface="NikoshBAN" panose="02000000000000000000" pitchFamily="2" charset="0"/>
                <a:cs typeface="NikoshBAN" panose="02000000000000000000" pitchFamily="2" charset="0"/>
              </a:rPr>
              <a:t>উত্তর</a:t>
            </a:r>
            <a:r>
              <a:rPr lang="en-US" sz="3200" dirty="0" smtClean="0">
                <a:solidFill>
                  <a:srgbClr val="7030A0"/>
                </a:solidFill>
                <a:latin typeface="NikoshBAN" panose="02000000000000000000" pitchFamily="2" charset="0"/>
                <a:cs typeface="NikoshBAN" panose="02000000000000000000" pitchFamily="2" charset="0"/>
              </a:rPr>
              <a:t> – </a:t>
            </a:r>
            <a:r>
              <a:rPr lang="en-US" sz="3200" dirty="0" err="1" smtClean="0">
                <a:solidFill>
                  <a:srgbClr val="7030A0"/>
                </a:solidFill>
                <a:latin typeface="NikoshBAN" panose="02000000000000000000" pitchFamily="2" charset="0"/>
                <a:cs typeface="NikoshBAN" panose="02000000000000000000" pitchFamily="2" charset="0"/>
              </a:rPr>
              <a:t>কার্তিক</a:t>
            </a:r>
            <a:r>
              <a:rPr lang="en-US" sz="3200" dirty="0" smtClean="0">
                <a:solidFill>
                  <a:srgbClr val="7030A0"/>
                </a:solidFill>
                <a:latin typeface="NikoshBAN" panose="02000000000000000000" pitchFamily="2" charset="0"/>
                <a:cs typeface="NikoshBAN" panose="02000000000000000000" pitchFamily="2" charset="0"/>
              </a:rPr>
              <a:t> মাসের ।</a:t>
            </a:r>
          </a:p>
          <a:p>
            <a:r>
              <a:rPr lang="en-US" sz="3200" dirty="0" smtClean="0">
                <a:solidFill>
                  <a:srgbClr val="7030A0"/>
                </a:solidFill>
                <a:latin typeface="NikoshBAN" panose="02000000000000000000" pitchFamily="2" charset="0"/>
                <a:cs typeface="NikoshBAN" panose="02000000000000000000" pitchFamily="2" charset="0"/>
              </a:rPr>
              <a:t>৩ । </a:t>
            </a:r>
            <a:r>
              <a:rPr lang="en-US" sz="3200" dirty="0" err="1" smtClean="0">
                <a:solidFill>
                  <a:srgbClr val="7030A0"/>
                </a:solidFill>
                <a:latin typeface="NikoshBAN" panose="02000000000000000000" pitchFamily="2" charset="0"/>
                <a:cs typeface="NikoshBAN" panose="02000000000000000000" pitchFamily="2" charset="0"/>
              </a:rPr>
              <a:t>অকাল</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বার্ধক্যেয়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নত</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rgbClr val="7030A0"/>
                </a:solidFill>
                <a:latin typeface="NikoshBAN" panose="02000000000000000000" pitchFamily="2" charset="0"/>
                <a:cs typeface="NikoshBAN" panose="02000000000000000000" pitchFamily="2" charset="0"/>
              </a:rPr>
              <a:t>উত্তর</a:t>
            </a:r>
            <a:r>
              <a:rPr lang="en-US" sz="3200" dirty="0" smtClean="0">
                <a:solidFill>
                  <a:srgbClr val="7030A0"/>
                </a:solidFill>
                <a:latin typeface="NikoshBAN" panose="02000000000000000000" pitchFamily="2" charset="0"/>
                <a:cs typeface="NikoshBAN" panose="02000000000000000000" pitchFamily="2" charset="0"/>
              </a:rPr>
              <a:t> – </a:t>
            </a:r>
            <a:r>
              <a:rPr lang="en-US" sz="3200" dirty="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কদম</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আলী</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smtClean="0">
                <a:solidFill>
                  <a:srgbClr val="7030A0"/>
                </a:solidFill>
                <a:latin typeface="NikoshBAN" panose="02000000000000000000" pitchFamily="2" charset="0"/>
                <a:cs typeface="NikoshBAN" panose="02000000000000000000" pitchFamily="2" charset="0"/>
              </a:rPr>
              <a:t>৪ । </a:t>
            </a:r>
            <a:r>
              <a:rPr lang="en-US" sz="3200" dirty="0" err="1" smtClean="0">
                <a:solidFill>
                  <a:srgbClr val="7030A0"/>
                </a:solidFill>
                <a:latin typeface="NikoshBAN" panose="02000000000000000000" pitchFamily="2" charset="0"/>
                <a:cs typeface="NikoshBAN" panose="02000000000000000000" pitchFamily="2" charset="0"/>
              </a:rPr>
              <a:t>কবির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স্পর্শ</a:t>
            </a:r>
            <a:r>
              <a:rPr lang="en-US" sz="3200" dirty="0" smtClean="0">
                <a:solidFill>
                  <a:srgbClr val="7030A0"/>
                </a:solidFill>
                <a:latin typeface="NikoshBAN" panose="02000000000000000000" pitchFamily="2" charset="0"/>
                <a:cs typeface="NikoshBAN" panose="02000000000000000000" pitchFamily="2" charset="0"/>
              </a:rPr>
              <a:t> কোথায় </a:t>
            </a:r>
            <a:r>
              <a:rPr lang="en-US" sz="3200" dirty="0" err="1" smtClean="0">
                <a:solidFill>
                  <a:srgbClr val="7030A0"/>
                </a:solidFill>
                <a:latin typeface="NikoshBAN" panose="02000000000000000000" pitchFamily="2" charset="0"/>
                <a:cs typeface="NikoshBAN" panose="02000000000000000000" pitchFamily="2" charset="0"/>
              </a:rPr>
              <a:t>লেগে</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আছে</a:t>
            </a:r>
            <a:r>
              <a:rPr lang="en-US" sz="3200" dirty="0" smtClean="0">
                <a:solidFill>
                  <a:srgbClr val="7030A0"/>
                </a:solidFill>
                <a:latin typeface="NikoshBAN" panose="02000000000000000000" pitchFamily="2" charset="0"/>
                <a:cs typeface="NikoshBAN" panose="02000000000000000000" pitchFamily="2" charset="0"/>
              </a:rPr>
              <a:t> ?</a:t>
            </a:r>
          </a:p>
          <a:p>
            <a:r>
              <a:rPr lang="en-US" sz="3200" dirty="0" err="1" smtClean="0">
                <a:solidFill>
                  <a:srgbClr val="7030A0"/>
                </a:solidFill>
                <a:latin typeface="NikoshBAN" panose="02000000000000000000" pitchFamily="2" charset="0"/>
                <a:cs typeface="NikoshBAN" panose="02000000000000000000" pitchFamily="2" charset="0"/>
              </a:rPr>
              <a:t>উত্তর</a:t>
            </a:r>
            <a:r>
              <a:rPr lang="en-US" sz="3200" dirty="0" smtClean="0">
                <a:solidFill>
                  <a:srgbClr val="7030A0"/>
                </a:solidFill>
                <a:latin typeface="NikoshBAN" panose="02000000000000000000" pitchFamily="2" charset="0"/>
                <a:cs typeface="NikoshBAN" panose="02000000000000000000" pitchFamily="2" charset="0"/>
              </a:rPr>
              <a:t> – </a:t>
            </a:r>
            <a:r>
              <a:rPr lang="en-US" sz="3200" dirty="0" err="1" smtClean="0">
                <a:solidFill>
                  <a:srgbClr val="7030A0"/>
                </a:solidFill>
                <a:latin typeface="NikoshBAN" panose="02000000000000000000" pitchFamily="2" charset="0"/>
                <a:cs typeface="NikoshBAN" panose="02000000000000000000" pitchFamily="2" charset="0"/>
              </a:rPr>
              <a:t>লাঙলের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হাতলে</a:t>
            </a:r>
            <a:r>
              <a:rPr lang="en-US" sz="3200" dirty="0" smtClean="0">
                <a:solidFill>
                  <a:srgbClr val="7030A0"/>
                </a:solidFill>
                <a:latin typeface="NikoshBAN" panose="02000000000000000000" pitchFamily="2" charset="0"/>
                <a:cs typeface="NikoshBAN" panose="02000000000000000000" pitchFamily="2" charset="0"/>
              </a:rPr>
              <a:t> ।</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990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out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out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out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out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897" y="0"/>
            <a:ext cx="2478206" cy="1325563"/>
          </a:xfrm>
        </p:spPr>
        <p:txBody>
          <a:bodyPr>
            <a:normAutofit/>
          </a:bodyPr>
          <a:lstStyle/>
          <a:p>
            <a:r>
              <a:rPr lang="en-US" dirty="0" err="1" smtClean="0">
                <a:solidFill>
                  <a:srgbClr val="7030A0"/>
                </a:solidFill>
                <a:latin typeface="NikoshBAN" panose="02000000000000000000" pitchFamily="2" charset="0"/>
                <a:cs typeface="NikoshBAN" panose="02000000000000000000" pitchFamily="2" charset="0"/>
              </a:rPr>
              <a:t>বাড়ীর</a:t>
            </a:r>
            <a:r>
              <a:rPr lang="en-US" dirty="0" smtClean="0">
                <a:solidFill>
                  <a:srgbClr val="7030A0"/>
                </a:solidFill>
                <a:latin typeface="NikoshBAN" panose="02000000000000000000" pitchFamily="2" charset="0"/>
                <a:cs typeface="NikoshBAN" panose="02000000000000000000" pitchFamily="2" charset="0"/>
              </a:rPr>
              <a:t> কাজ </a:t>
            </a:r>
            <a:endParaRPr lang="en-US"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39571" y="4737363"/>
            <a:ext cx="11312857" cy="1013110"/>
          </a:xfrm>
        </p:spPr>
        <p:txBody>
          <a:bodyPr>
            <a:noAutofit/>
          </a:bodyPr>
          <a:lstStyle/>
          <a:p>
            <a:r>
              <a:rPr lang="en-US" sz="3600" dirty="0" err="1">
                <a:latin typeface="NikoshBAN" panose="02000000000000000000" pitchFamily="2" charset="0"/>
                <a:cs typeface="NikoshBAN" panose="02000000000000000000" pitchFamily="2" charset="0"/>
              </a:rPr>
              <a:t>জন্মভূমির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মানুষের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আজীবনের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উক্তিটি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বিশ্লেষণ</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পূর্বক</a:t>
            </a:r>
            <a:r>
              <a:rPr lang="en-US" sz="3600" dirty="0" smtClean="0">
                <a:latin typeface="NikoshBAN" panose="02000000000000000000" pitchFamily="2" charset="0"/>
                <a:cs typeface="NikoshBAN" panose="02000000000000000000" pitchFamily="2" charset="0"/>
              </a:rPr>
              <a:t> ১০ </a:t>
            </a:r>
            <a:r>
              <a:rPr lang="en-US" sz="3600" dirty="0" err="1" smtClean="0">
                <a:latin typeface="NikoshBAN" panose="02000000000000000000" pitchFamily="2" charset="0"/>
                <a:cs typeface="NikoshBAN" panose="02000000000000000000" pitchFamily="2" charset="0"/>
              </a:rPr>
              <a:t>বাক্যের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অনুচ্ছেদ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আনবে</a:t>
            </a:r>
            <a:r>
              <a:rPr lang="en-US" sz="3600" dirty="0" smtClean="0">
                <a:latin typeface="NikoshBAN" panose="02000000000000000000" pitchFamily="2" charset="0"/>
                <a:cs typeface="NikoshBAN" panose="02000000000000000000" pitchFamily="2" charset="0"/>
              </a:rPr>
              <a:t> । </a:t>
            </a:r>
            <a:endParaRPr lang="en-US" sz="3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3999" y="1001485"/>
            <a:ext cx="3558816" cy="3558816"/>
          </a:xfrm>
          <a:prstGeom prst="rect">
            <a:avLst/>
          </a:prstGeom>
        </p:spPr>
      </p:pic>
    </p:spTree>
    <p:extLst>
      <p:ext uri="{BB962C8B-B14F-4D97-AF65-F5344CB8AC3E}">
        <p14:creationId xmlns:p14="http://schemas.microsoft.com/office/powerpoint/2010/main" val="89698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52" y="283239"/>
            <a:ext cx="6504296" cy="1325563"/>
          </a:xfrm>
        </p:spPr>
        <p:txBody>
          <a:bodyPr>
            <a:normAutofit/>
          </a:bodyPr>
          <a:lstStyle/>
          <a:p>
            <a:r>
              <a:rPr lang="en-US" sz="6000" dirty="0" smtClean="0">
                <a:solidFill>
                  <a:srgbClr val="7030A0"/>
                </a:solidFill>
                <a:latin typeface="NikoshBAN" panose="02000000000000000000" pitchFamily="2" charset="0"/>
                <a:cs typeface="NikoshBAN" panose="02000000000000000000" pitchFamily="2" charset="0"/>
              </a:rPr>
              <a:t>সবাইকে </a:t>
            </a:r>
            <a:r>
              <a:rPr lang="en-US" sz="6000" dirty="0" err="1" smtClean="0">
                <a:solidFill>
                  <a:srgbClr val="7030A0"/>
                </a:solidFill>
                <a:latin typeface="NikoshBAN" panose="02000000000000000000" pitchFamily="2" charset="0"/>
                <a:cs typeface="NikoshBAN" panose="02000000000000000000" pitchFamily="2" charset="0"/>
              </a:rPr>
              <a:t>আন্তরিক</a:t>
            </a:r>
            <a:r>
              <a:rPr lang="en-US" sz="6000" dirty="0" smtClean="0">
                <a:solidFill>
                  <a:srgbClr val="7030A0"/>
                </a:solidFill>
                <a:latin typeface="NikoshBAN" panose="02000000000000000000" pitchFamily="2" charset="0"/>
                <a:cs typeface="NikoshBAN" panose="02000000000000000000" pitchFamily="2" charset="0"/>
              </a:rPr>
              <a:t> ধন্যবাদ</a:t>
            </a:r>
            <a:endParaRPr lang="en-US" sz="60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52" y="1899171"/>
            <a:ext cx="6096000" cy="3714750"/>
          </a:xfrm>
          <a:prstGeom prst="rect">
            <a:avLst/>
          </a:prstGeom>
        </p:spPr>
      </p:pic>
    </p:spTree>
    <p:extLst>
      <p:ext uri="{BB962C8B-B14F-4D97-AF65-F5344CB8AC3E}">
        <p14:creationId xmlns:p14="http://schemas.microsoft.com/office/powerpoint/2010/main" val="19050491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655" y="2110607"/>
            <a:ext cx="3754036" cy="376974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1655" y="2110607"/>
            <a:ext cx="3754036" cy="3809524"/>
          </a:xfrm>
          <a:prstGeom prst="rect">
            <a:avLst/>
          </a:prstGeom>
        </p:spPr>
      </p:pic>
      <p:graphicFrame>
        <p:nvGraphicFramePr>
          <p:cNvPr id="6" name="Diagram 5"/>
          <p:cNvGraphicFramePr/>
          <p:nvPr>
            <p:extLst>
              <p:ext uri="{D42A27DB-BD31-4B8C-83A1-F6EECF244321}">
                <p14:modId xmlns:p14="http://schemas.microsoft.com/office/powerpoint/2010/main" val="3735441511"/>
              </p:ext>
            </p:extLst>
          </p:nvPr>
        </p:nvGraphicFramePr>
        <p:xfrm>
          <a:off x="689318" y="1266092"/>
          <a:ext cx="5022166" cy="5008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Half Frame 7"/>
          <p:cNvSpPr/>
          <p:nvPr/>
        </p:nvSpPr>
        <p:spPr>
          <a:xfrm>
            <a:off x="6583680" y="1448973"/>
            <a:ext cx="5401994" cy="4712731"/>
          </a:xfrm>
          <a:prstGeom prst="halfFrame">
            <a:avLst>
              <a:gd name="adj1" fmla="val 2289"/>
              <a:gd name="adj2" fmla="val 228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4298320" y="0"/>
            <a:ext cx="3764172" cy="92333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NikoshBAN" panose="02000000000000000000" pitchFamily="2" charset="0"/>
                <a:cs typeface="NikoshBAN" panose="02000000000000000000" pitchFamily="2" charset="0"/>
              </a:rPr>
              <a:t> শিক্ষক পরিচিতি</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1399" y="2110607"/>
            <a:ext cx="904292" cy="520051"/>
          </a:xfrm>
          <a:prstGeom prst="rect">
            <a:avLst/>
          </a:prstGeom>
        </p:spPr>
      </p:pic>
    </p:spTree>
    <p:extLst>
      <p:ext uri="{BB962C8B-B14F-4D97-AF65-F5344CB8AC3E}">
        <p14:creationId xmlns:p14="http://schemas.microsoft.com/office/powerpoint/2010/main" val="38545344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316856" y="348177"/>
            <a:ext cx="7473286" cy="777923"/>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B050"/>
                </a:solidFill>
                <a:latin typeface="NikoshBAN" panose="02000000000000000000" pitchFamily="2" charset="0"/>
                <a:cs typeface="NikoshBAN" panose="02000000000000000000" pitchFamily="2" charset="0"/>
              </a:rPr>
              <a:t>ম</a:t>
            </a:r>
            <a:r>
              <a:rPr lang="en-US" sz="4800" b="1" dirty="0" err="1" smtClean="0">
                <a:solidFill>
                  <a:srgbClr val="FFFF00"/>
                </a:solidFill>
                <a:latin typeface="NikoshBAN" panose="02000000000000000000" pitchFamily="2" charset="0"/>
                <a:cs typeface="NikoshBAN" panose="02000000000000000000" pitchFamily="2" charset="0"/>
              </a:rPr>
              <a:t>নোযোগ</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দিয়ে</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ছবিগুলো</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দেখ</a:t>
            </a:r>
            <a:r>
              <a:rPr lang="en-US" sz="4800" b="1" dirty="0" err="1">
                <a:solidFill>
                  <a:srgbClr val="FFFF00"/>
                </a:solidFill>
                <a:latin typeface="NikoshBAN" panose="02000000000000000000" pitchFamily="2" charset="0"/>
                <a:cs typeface="NikoshBAN" panose="02000000000000000000" pitchFamily="2" charset="0"/>
              </a:rPr>
              <a:t>ঃ</a:t>
            </a:r>
            <a:endParaRPr lang="en-US" sz="4000" b="1" dirty="0">
              <a:solidFill>
                <a:srgbClr val="FFFF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458"/>
          <a:stretch/>
        </p:blipFill>
        <p:spPr>
          <a:xfrm>
            <a:off x="1145721" y="2058306"/>
            <a:ext cx="4645479" cy="2857500"/>
          </a:xfrm>
          <a:prstGeom prst="rect">
            <a:avLst/>
          </a:prstGeom>
          <a:ln w="5715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075" y="1605868"/>
            <a:ext cx="2981325" cy="3762375"/>
          </a:xfrm>
          <a:prstGeom prst="rect">
            <a:avLst/>
          </a:prstGeom>
          <a:ln w="57150" cap="sq" cmpd="thickThin">
            <a:solidFill>
              <a:srgbClr val="000000"/>
            </a:solidFill>
            <a:prstDash val="solid"/>
            <a:miter lim="800000"/>
          </a:ln>
          <a:effectLst>
            <a:innerShdw blurRad="76200">
              <a:srgbClr val="000000"/>
            </a:innerShdw>
          </a:effectLst>
        </p:spPr>
      </p:pic>
      <p:sp>
        <p:nvSpPr>
          <p:cNvPr id="6" name="TextBox 5"/>
          <p:cNvSpPr txBox="1"/>
          <p:nvPr/>
        </p:nvSpPr>
        <p:spPr>
          <a:xfrm>
            <a:off x="3033031" y="5045077"/>
            <a:ext cx="1219200" cy="646331"/>
          </a:xfrm>
          <a:prstGeom prst="rect">
            <a:avLst/>
          </a:prstGeom>
          <a:noFill/>
        </p:spPr>
        <p:txBody>
          <a:bodyPr wrap="square" rtlCol="0">
            <a:spAutoFit/>
          </a:bodyPr>
          <a:lstStyle/>
          <a:p>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পথিক</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8018605" y="5549857"/>
            <a:ext cx="210026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ধানের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মঞ্জুরী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35632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432971" y="184550"/>
            <a:ext cx="7473286" cy="777923"/>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00B050"/>
                </a:solidFill>
                <a:latin typeface="NikoshBAN" panose="02000000000000000000" pitchFamily="2" charset="0"/>
                <a:cs typeface="NikoshBAN" panose="02000000000000000000" pitchFamily="2" charset="0"/>
              </a:rPr>
              <a:t>ম</a:t>
            </a:r>
            <a:r>
              <a:rPr lang="en-US" sz="4800" b="1" dirty="0" err="1" smtClean="0">
                <a:solidFill>
                  <a:srgbClr val="FFFF00"/>
                </a:solidFill>
                <a:latin typeface="NikoshBAN" panose="02000000000000000000" pitchFamily="2" charset="0"/>
                <a:cs typeface="NikoshBAN" panose="02000000000000000000" pitchFamily="2" charset="0"/>
              </a:rPr>
              <a:t>নোযোগ</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দিয়ে</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ছবিগুলো</a:t>
            </a:r>
            <a:r>
              <a:rPr lang="en-US" sz="4800" b="1" dirty="0" smtClean="0">
                <a:solidFill>
                  <a:srgbClr val="FFFF00"/>
                </a:solidFill>
                <a:latin typeface="NikoshBAN" panose="02000000000000000000" pitchFamily="2" charset="0"/>
                <a:cs typeface="NikoshBAN" panose="02000000000000000000" pitchFamily="2" charset="0"/>
              </a:rPr>
              <a:t> </a:t>
            </a:r>
            <a:r>
              <a:rPr lang="en-US" sz="4800" b="1" dirty="0" err="1" smtClean="0">
                <a:solidFill>
                  <a:srgbClr val="FFFF00"/>
                </a:solidFill>
                <a:latin typeface="NikoshBAN" panose="02000000000000000000" pitchFamily="2" charset="0"/>
                <a:cs typeface="NikoshBAN" panose="02000000000000000000" pitchFamily="2" charset="0"/>
              </a:rPr>
              <a:t>দেখ</a:t>
            </a:r>
            <a:r>
              <a:rPr lang="en-US" sz="4800" b="1" dirty="0" err="1">
                <a:solidFill>
                  <a:srgbClr val="FFFF00"/>
                </a:solidFill>
                <a:latin typeface="NikoshBAN" panose="02000000000000000000" pitchFamily="2" charset="0"/>
                <a:cs typeface="NikoshBAN" panose="02000000000000000000" pitchFamily="2" charset="0"/>
              </a:rPr>
              <a:t>ঃ</a:t>
            </a:r>
            <a:endParaRPr lang="en-US" sz="4000" b="1" dirty="0">
              <a:solidFill>
                <a:srgbClr val="FFFF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39" y="1404936"/>
            <a:ext cx="4635764" cy="351540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859889" y="5085400"/>
            <a:ext cx="2508911" cy="646331"/>
          </a:xfrm>
          <a:prstGeom prst="rect">
            <a:avLst/>
          </a:prstGeom>
          <a:noFill/>
        </p:spPr>
        <p:txBody>
          <a:bodyPr wrap="square" rtlCol="0">
            <a:spAutoFit/>
          </a:bodyPr>
          <a:lstStyle/>
          <a:p>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জ্যোৎস্না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চাদর</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967" y="1404935"/>
            <a:ext cx="4702883" cy="351540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7839775" y="5085400"/>
            <a:ext cx="2508911" cy="646331"/>
          </a:xfrm>
          <a:prstGeom prst="rect">
            <a:avLst/>
          </a:prstGeom>
          <a:noFill/>
        </p:spPr>
        <p:txBody>
          <a:bodyPr wrap="square" rtlCol="0">
            <a:spAutoFit/>
          </a:bodyPr>
          <a:lstStyle/>
          <a:p>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লাঙ্গলের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বৈঠা</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60737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7516" y="-13648"/>
            <a:ext cx="3752950" cy="1323439"/>
          </a:xfrm>
          <a:prstGeom prst="rect">
            <a:avLst/>
          </a:prstGeom>
          <a:noFill/>
        </p:spPr>
        <p:txBody>
          <a:bodyPr wrap="none" lIns="91440" tIns="45720" rIns="91440" bIns="45720">
            <a:spAutoFit/>
          </a:bodyPr>
          <a:lstStyle/>
          <a:p>
            <a:pPr algn="ctr"/>
            <a:r>
              <a:rPr lang="en-US"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পাঠ ঘোষণা</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1146193" y="1217926"/>
            <a:ext cx="9435596" cy="156966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n-US" sz="9600" b="1" cap="none" spc="0" dirty="0" err="1"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আমি</a:t>
            </a:r>
            <a:r>
              <a:rPr lang="en-US" sz="9600" b="1" cap="none" spc="0" dirty="0"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 </a:t>
            </a:r>
            <a:r>
              <a:rPr lang="en-US" sz="9600" b="1" cap="none" spc="0" dirty="0" err="1"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কোনো</a:t>
            </a:r>
            <a:r>
              <a:rPr lang="en-US" sz="9600" b="1" cap="none" spc="0" dirty="0"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 </a:t>
            </a:r>
            <a:r>
              <a:rPr lang="en-US" sz="9600" b="1" cap="none" spc="0" dirty="0" err="1"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আগন্তুক</a:t>
            </a:r>
            <a:r>
              <a:rPr lang="en-US" sz="9600" b="1" cap="none" spc="0" dirty="0"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 </a:t>
            </a:r>
            <a:r>
              <a:rPr lang="en-US" sz="9600" b="1" cap="none" spc="0" dirty="0" err="1" smtClean="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rPr>
              <a:t>নই</a:t>
            </a:r>
            <a:endParaRPr lang="en-US" sz="96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p:txBody>
      </p:sp>
      <p:sp>
        <p:nvSpPr>
          <p:cNvPr id="7" name="Rectangle 6"/>
          <p:cNvSpPr/>
          <p:nvPr/>
        </p:nvSpPr>
        <p:spPr>
          <a:xfrm>
            <a:off x="7740466" y="2811750"/>
            <a:ext cx="2863284"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err="1"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আহসান</a:t>
            </a:r>
            <a:r>
              <a:rPr lang="en-US" sz="4800" b="1" dirty="0"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হাবীব</a:t>
            </a:r>
            <a:endParaRPr lang="en-US" sz="4800" b="1" dirty="0"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cap="none" spc="0" dirty="0" smtClean="0">
                <a:ln/>
                <a:latin typeface="NikoshBAN" panose="02000000000000000000" pitchFamily="2" charset="0"/>
                <a:cs typeface="NikoshBAN" panose="02000000000000000000" pitchFamily="2" charset="0"/>
              </a:rPr>
              <a:t>(১৯১৭-১৯৮৫</a:t>
            </a:r>
            <a:r>
              <a:rPr lang="en-US" sz="3200" b="1" cap="none" spc="0" dirty="0"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cap="none" spc="0"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6193" y="2927021"/>
            <a:ext cx="6583240" cy="3212522"/>
          </a:xfrm>
          <a:prstGeom prst="rect">
            <a:avLst/>
          </a:prstGeom>
        </p:spPr>
      </p:pic>
    </p:spTree>
    <p:extLst>
      <p:ext uri="{BB962C8B-B14F-4D97-AF65-F5344CB8AC3E}">
        <p14:creationId xmlns:p14="http://schemas.microsoft.com/office/powerpoint/2010/main" val="2056800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706411" y="656554"/>
            <a:ext cx="2600620" cy="880004"/>
          </a:xfrm>
          <a:solidFill>
            <a:schemeClr val="accent5">
              <a:lumMod val="20000"/>
              <a:lumOff val="80000"/>
            </a:schemeClr>
          </a:solidFill>
        </p:spPr>
        <p:txBody>
          <a:bodyPr>
            <a:normAutofit fontScale="90000"/>
          </a:bodyPr>
          <a:lstStyle/>
          <a:p>
            <a:r>
              <a:rPr lang="bn-IN" sz="6600" dirty="0" smtClean="0">
                <a:solidFill>
                  <a:srgbClr val="00B050"/>
                </a:solidFill>
                <a:latin typeface="NikoshBAN" pitchFamily="2" charset="0"/>
                <a:cs typeface="NikoshBAN" pitchFamily="2" charset="0"/>
              </a:rPr>
              <a:t>শি</a:t>
            </a:r>
            <a:r>
              <a:rPr lang="bn-IN" dirty="0" smtClean="0">
                <a:latin typeface="NikoshBAN" pitchFamily="2" charset="0"/>
                <a:cs typeface="NikoshBAN" pitchFamily="2" charset="0"/>
              </a:rPr>
              <a:t>খনফল </a:t>
            </a:r>
            <a:endParaRPr lang="en-US" dirty="0">
              <a:latin typeface="NikoshBAN" pitchFamily="2" charset="0"/>
              <a:cs typeface="NikoshBAN" pitchFamily="2" charset="0"/>
            </a:endParaRPr>
          </a:p>
        </p:txBody>
      </p:sp>
      <p:sp>
        <p:nvSpPr>
          <p:cNvPr id="5" name="Rounded Rectangle 4"/>
          <p:cNvSpPr/>
          <p:nvPr/>
        </p:nvSpPr>
        <p:spPr>
          <a:xfrm>
            <a:off x="1521157" y="2031052"/>
            <a:ext cx="9785444" cy="3875965"/>
          </a:xfrm>
          <a:prstGeom prst="roundRect">
            <a:avLst>
              <a:gd name="adj" fmla="val 4413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anose="02000000000000000000" pitchFamily="2" charset="0"/>
                <a:cs typeface="NikoshBAN" panose="02000000000000000000" pitchFamily="2" charset="0"/>
              </a:rPr>
              <a:t> ১ . </a:t>
            </a:r>
            <a:r>
              <a:rPr lang="en-US" sz="3200" dirty="0" err="1" smtClean="0">
                <a:solidFill>
                  <a:schemeClr val="tx1"/>
                </a:solidFill>
                <a:latin typeface="NikoshBAN" panose="02000000000000000000" pitchFamily="2" charset="0"/>
                <a:cs typeface="NikoshBAN" panose="02000000000000000000" pitchFamily="2" charset="0"/>
              </a:rPr>
              <a:t>কবি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আহসান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হাবীব</a:t>
            </a:r>
            <a:r>
              <a:rPr lang="en-US" sz="3200" dirty="0" smtClean="0">
                <a:solidFill>
                  <a:schemeClr val="tx1"/>
                </a:solidFill>
                <a:latin typeface="NikoshBAN" panose="02000000000000000000" pitchFamily="2" charset="0"/>
                <a:cs typeface="NikoshBAN" panose="02000000000000000000" pitchFamily="2" charset="0"/>
              </a:rPr>
              <a:t> সম্পর্কে </a:t>
            </a:r>
            <a:r>
              <a:rPr lang="en-US" sz="3200" dirty="0" err="1" smtClean="0">
                <a:solidFill>
                  <a:schemeClr val="tx1"/>
                </a:solidFill>
                <a:latin typeface="NikoshBAN" panose="02000000000000000000" pitchFamily="2" charset="0"/>
                <a:cs typeface="NikoshBAN" panose="02000000000000000000" pitchFamily="2" charset="0"/>
              </a:rPr>
              <a:t>জানতে</a:t>
            </a:r>
            <a:r>
              <a:rPr lang="en-US" sz="3200" dirty="0" smtClean="0">
                <a:solidFill>
                  <a:schemeClr val="tx1"/>
                </a:solidFill>
                <a:latin typeface="NikoshBAN" panose="02000000000000000000" pitchFamily="2" charset="0"/>
                <a:cs typeface="NikoshBAN" panose="02000000000000000000" pitchFamily="2" charset="0"/>
              </a:rPr>
              <a:t> পারবে ।</a:t>
            </a:r>
          </a:p>
          <a:p>
            <a:r>
              <a:rPr lang="en-US" sz="3200" dirty="0" smtClean="0">
                <a:solidFill>
                  <a:schemeClr val="tx1"/>
                </a:solidFill>
                <a:latin typeface="NikoshBAN" panose="02000000000000000000" pitchFamily="2" charset="0"/>
                <a:cs typeface="NikoshBAN" panose="02000000000000000000" pitchFamily="2" charset="0"/>
              </a:rPr>
              <a:t>২ . </a:t>
            </a:r>
            <a:r>
              <a:rPr lang="en-US" sz="3200" dirty="0" err="1" smtClean="0">
                <a:solidFill>
                  <a:schemeClr val="tx1"/>
                </a:solidFill>
                <a:latin typeface="NikoshBAN" panose="02000000000000000000" pitchFamily="2" charset="0"/>
                <a:cs typeface="NikoshBAN" panose="02000000000000000000" pitchFamily="2" charset="0"/>
              </a:rPr>
              <a:t>কঠিন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শব্দ</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টীকা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ধারণা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লাভ</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করবে</a:t>
            </a:r>
            <a:r>
              <a:rPr lang="en-US" sz="3200" dirty="0" smtClean="0">
                <a:solidFill>
                  <a:schemeClr val="tx1"/>
                </a:solidFill>
                <a:latin typeface="NikoshBAN" panose="02000000000000000000" pitchFamily="2" charset="0"/>
                <a:cs typeface="NikoshBAN" panose="02000000000000000000" pitchFamily="2" charset="0"/>
              </a:rPr>
              <a:t> ।</a:t>
            </a:r>
          </a:p>
          <a:p>
            <a:r>
              <a:rPr lang="en-US" sz="3200" dirty="0" smtClean="0">
                <a:solidFill>
                  <a:schemeClr val="tx1"/>
                </a:solidFill>
                <a:latin typeface="NikoshBAN" panose="02000000000000000000" pitchFamily="2" charset="0"/>
                <a:cs typeface="NikoshBAN" panose="02000000000000000000" pitchFamily="2" charset="0"/>
              </a:rPr>
              <a:t>৩ . </a:t>
            </a:r>
            <a:r>
              <a:rPr lang="en-US" sz="3200" dirty="0" err="1" smtClean="0">
                <a:solidFill>
                  <a:schemeClr val="tx1"/>
                </a:solidFill>
                <a:latin typeface="NikoshBAN" panose="02000000000000000000" pitchFamily="2" charset="0"/>
                <a:cs typeface="NikoshBAN" panose="02000000000000000000" pitchFamily="2" charset="0"/>
              </a:rPr>
              <a:t>অতিস্ত্ব</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নিজের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স্বকীয়তা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স</a:t>
            </a:r>
            <a:r>
              <a:rPr lang="en-US" sz="3200" dirty="0" smtClean="0">
                <a:solidFill>
                  <a:schemeClr val="tx1"/>
                </a:solidFill>
                <a:latin typeface="NikoshBAN" panose="02000000000000000000" pitchFamily="2" charset="0"/>
                <a:cs typeface="NikoshBAN" panose="02000000000000000000" pitchFamily="2" charset="0"/>
              </a:rPr>
              <a:t>ম্পর্কে </a:t>
            </a:r>
            <a:r>
              <a:rPr lang="en-US" sz="3200" dirty="0" err="1" smtClean="0">
                <a:solidFill>
                  <a:schemeClr val="tx1"/>
                </a:solidFill>
                <a:latin typeface="NikoshBAN" panose="02000000000000000000" pitchFamily="2" charset="0"/>
                <a:cs typeface="NikoshBAN" panose="02000000000000000000" pitchFamily="2" charset="0"/>
              </a:rPr>
              <a:t>জানতে</a:t>
            </a:r>
            <a:r>
              <a:rPr lang="en-US" sz="3200" dirty="0" smtClean="0">
                <a:solidFill>
                  <a:schemeClr val="tx1"/>
                </a:solidFill>
                <a:latin typeface="NikoshBAN" panose="02000000000000000000" pitchFamily="2" charset="0"/>
                <a:cs typeface="NikoshBAN" panose="02000000000000000000" pitchFamily="2" charset="0"/>
              </a:rPr>
              <a:t> পারবে।</a:t>
            </a:r>
          </a:p>
          <a:p>
            <a:r>
              <a:rPr lang="en-US" sz="3200" dirty="0" smtClean="0">
                <a:solidFill>
                  <a:schemeClr val="tx1"/>
                </a:solidFill>
                <a:latin typeface="NikoshBAN" panose="02000000000000000000" pitchFamily="2" charset="0"/>
                <a:cs typeface="NikoshBAN" panose="02000000000000000000" pitchFamily="2" charset="0"/>
              </a:rPr>
              <a:t>৪ . </a:t>
            </a:r>
            <a:r>
              <a:rPr lang="en-US" sz="3200" dirty="0" err="1" smtClean="0">
                <a:solidFill>
                  <a:schemeClr val="tx1"/>
                </a:solidFill>
                <a:latin typeface="NikoshBAN" panose="02000000000000000000" pitchFamily="2" charset="0"/>
                <a:cs typeface="NikoshBAN" panose="02000000000000000000" pitchFamily="2" charset="0"/>
              </a:rPr>
              <a:t>জন্মভূমির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সাথে</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মানুষের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আজীবনের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as-IN" sz="3200" dirty="0" smtClean="0">
                <a:solidFill>
                  <a:schemeClr val="tx1"/>
                </a:solidFill>
                <a:latin typeface="NikoshBAN" panose="02000000000000000000" pitchFamily="2" charset="0"/>
                <a:cs typeface="NikoshBAN" panose="02000000000000000000" pitchFamily="2" charset="0"/>
              </a:rPr>
              <a:t>ে</a:t>
            </a:r>
            <a:r>
              <a:rPr lang="en-US" sz="3200" dirty="0" smtClean="0">
                <a:solidFill>
                  <a:schemeClr val="tx1"/>
                </a:solidFill>
                <a:latin typeface="NikoshBAN" panose="02000000000000000000" pitchFamily="2" charset="0"/>
                <a:cs typeface="NikoshBAN" panose="02000000000000000000" pitchFamily="2" charset="0"/>
              </a:rPr>
              <a:t> – </a:t>
            </a:r>
            <a:r>
              <a:rPr lang="en-US" sz="3200" dirty="0" err="1" smtClean="0">
                <a:solidFill>
                  <a:schemeClr val="tx1"/>
                </a:solidFill>
                <a:latin typeface="NikoshBAN" panose="02000000000000000000" pitchFamily="2" charset="0"/>
                <a:cs typeface="NikoshBAN" panose="02000000000000000000" pitchFamily="2" charset="0"/>
              </a:rPr>
              <a:t>উক্তিটি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বিশ্লেষণ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করতে</a:t>
            </a:r>
            <a:r>
              <a:rPr lang="en-US" sz="3200" dirty="0" smtClean="0">
                <a:solidFill>
                  <a:schemeClr val="tx1"/>
                </a:solidFill>
                <a:latin typeface="NikoshBAN" panose="02000000000000000000" pitchFamily="2" charset="0"/>
                <a:cs typeface="NikoshBAN" panose="02000000000000000000" pitchFamily="2" charset="0"/>
              </a:rPr>
              <a:t> পারবে ।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4052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3.7037E-6 L 1.66667E-6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xEl>
                                              <p:pRg st="0" end="0"/>
                                            </p:txEl>
                                          </p:spTgt>
                                        </p:tgtEl>
                                      </p:cBhvr>
                                    </p:animEffect>
                                  </p:childTnLst>
                                </p:cTn>
                              </p:par>
                              <p:par>
                                <p:cTn id="23" presetID="25" presetClass="entr" presetSubtype="0" fill="hold" nodeType="with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xEl>
                                              <p:pRg st="1" end="1"/>
                                            </p:txEl>
                                          </p:spTgt>
                                        </p:tgtEl>
                                      </p:cBhvr>
                                    </p:animEffect>
                                  </p:childTnLst>
                                </p:cTn>
                              </p:par>
                              <p:par>
                                <p:cTn id="33" presetID="25" presetClass="entr" presetSubtype="0" fill="hold" nodeType="withEffect">
                                  <p:stCondLst>
                                    <p:cond delay="0"/>
                                  </p:stCondLst>
                                  <p:iterate type="lt">
                                    <p:tmPct val="10000"/>
                                  </p:iterate>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txEl>
                                              <p:pRg st="2" end="2"/>
                                            </p:txEl>
                                          </p:spTgt>
                                        </p:tgtEl>
                                      </p:cBhvr>
                                    </p:animEffect>
                                  </p:childTnLst>
                                </p:cTn>
                              </p:par>
                              <p:par>
                                <p:cTn id="43" presetID="25" presetClass="entr" presetSubtype="0" fill="hold" nodeType="withEffect">
                                  <p:stCondLst>
                                    <p:cond delay="0"/>
                                  </p:stCondLst>
                                  <p:iterate type="lt">
                                    <p:tmPct val="10000"/>
                                  </p:iterate>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p:cTn id="45"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8"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6125" y="-78164"/>
            <a:ext cx="3482043"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লেখক পরিচিতি</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770294" y="2995434"/>
            <a:ext cx="2653704" cy="3046988"/>
          </a:xfrm>
          <a:prstGeom prst="rect">
            <a:avLst/>
          </a:prstGeom>
          <a:solidFill>
            <a:srgbClr val="00B0F0"/>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3200" b="1" dirty="0" err="1" smtClean="0">
                <a:ln w="9525">
                  <a:solidFill>
                    <a:schemeClr val="bg1"/>
                  </a:solidFill>
                  <a:prstDash val="solid"/>
                </a:ln>
                <a:latin typeface="NikoshBAN" panose="02000000000000000000" pitchFamily="2" charset="0"/>
                <a:cs typeface="NikoshBAN" panose="02000000000000000000" pitchFamily="2" charset="0"/>
              </a:rPr>
              <a:t>আহসান</a:t>
            </a:r>
            <a:r>
              <a:rPr lang="en-US" sz="3200" b="1" dirty="0" smtClean="0">
                <a:ln w="9525">
                  <a:solidFill>
                    <a:schemeClr val="bg1"/>
                  </a:solidFill>
                  <a:prstDash val="solid"/>
                </a:ln>
                <a:latin typeface="NikoshBAN" panose="02000000000000000000" pitchFamily="2" charset="0"/>
                <a:cs typeface="NikoshBAN" panose="02000000000000000000" pitchFamily="2" charset="0"/>
              </a:rPr>
              <a:t> </a:t>
            </a:r>
            <a:r>
              <a:rPr lang="en-US" sz="3200" b="1" dirty="0" err="1" smtClean="0">
                <a:ln w="9525">
                  <a:solidFill>
                    <a:schemeClr val="bg1"/>
                  </a:solidFill>
                  <a:prstDash val="solid"/>
                </a:ln>
                <a:latin typeface="NikoshBAN" panose="02000000000000000000" pitchFamily="2" charset="0"/>
                <a:cs typeface="NikoshBAN" panose="02000000000000000000" pitchFamily="2" charset="0"/>
              </a:rPr>
              <a:t>হাবীব</a:t>
            </a:r>
            <a:endParaRPr lang="en-US" sz="3200" b="1" dirty="0" smtClean="0">
              <a:ln w="9525">
                <a:solidFill>
                  <a:schemeClr val="bg1"/>
                </a:solidFill>
                <a:prstDash val="solid"/>
              </a:ln>
              <a:latin typeface="NikoshBAN" panose="02000000000000000000" pitchFamily="2" charset="0"/>
              <a:cs typeface="NikoshBAN" panose="02000000000000000000" pitchFamily="2" charset="0"/>
            </a:endParaRPr>
          </a:p>
          <a:p>
            <a:pPr algn="ctr"/>
            <a:r>
              <a:rPr lang="en-US" sz="3200" b="1" dirty="0" smtClean="0">
                <a:ln w="9525">
                  <a:solidFill>
                    <a:schemeClr val="bg1"/>
                  </a:solidFill>
                  <a:prstDash val="solid"/>
                </a:ln>
                <a:latin typeface="NikoshBAN" panose="02000000000000000000" pitchFamily="2" charset="0"/>
                <a:cs typeface="NikoshBAN" panose="02000000000000000000" pitchFamily="2" charset="0"/>
              </a:rPr>
              <a:t>(২ </a:t>
            </a:r>
            <a:r>
              <a:rPr lang="en-US" sz="3200" b="1" dirty="0" err="1" smtClean="0">
                <a:ln w="9525">
                  <a:solidFill>
                    <a:schemeClr val="bg1"/>
                  </a:solidFill>
                  <a:prstDash val="solid"/>
                </a:ln>
                <a:latin typeface="NikoshBAN" panose="02000000000000000000" pitchFamily="2" charset="0"/>
                <a:cs typeface="NikoshBAN" panose="02000000000000000000" pitchFamily="2" charset="0"/>
              </a:rPr>
              <a:t>জানুয়ারী</a:t>
            </a:r>
            <a:r>
              <a:rPr lang="en-US" sz="3200" b="1" dirty="0" smtClean="0">
                <a:ln w="9525">
                  <a:solidFill>
                    <a:schemeClr val="bg1"/>
                  </a:solidFill>
                  <a:prstDash val="solid"/>
                </a:ln>
                <a:latin typeface="NikoshBAN" panose="02000000000000000000" pitchFamily="2" charset="0"/>
                <a:cs typeface="NikoshBAN" panose="02000000000000000000" pitchFamily="2" charset="0"/>
              </a:rPr>
              <a:t> ১৯১৭</a:t>
            </a:r>
            <a:r>
              <a:rPr lang="en-US" sz="3200" b="1" cap="none" spc="0" dirty="0" smtClean="0">
                <a:ln w="9525">
                  <a:solidFill>
                    <a:schemeClr val="bg1"/>
                  </a:solidFill>
                  <a:prstDash val="solid"/>
                </a:ln>
                <a:solidFill>
                  <a:schemeClr val="tx1"/>
                </a:solidFill>
                <a:latin typeface="NikoshBAN" panose="02000000000000000000" pitchFamily="2" charset="0"/>
                <a:cs typeface="NikoshBAN" panose="02000000000000000000" pitchFamily="2" charset="0"/>
              </a:rPr>
              <a:t> – </a:t>
            </a:r>
          </a:p>
          <a:p>
            <a:pPr algn="ctr"/>
            <a:r>
              <a:rPr lang="en-US" sz="3200" b="1" cap="none" spc="0" dirty="0" smtClean="0">
                <a:ln w="9525">
                  <a:solidFill>
                    <a:schemeClr val="bg1"/>
                  </a:solidFill>
                  <a:prstDash val="solid"/>
                </a:ln>
                <a:solidFill>
                  <a:schemeClr val="tx1"/>
                </a:solidFill>
                <a:latin typeface="NikoshBAN" panose="02000000000000000000" pitchFamily="2" charset="0"/>
                <a:cs typeface="NikoshBAN" panose="02000000000000000000" pitchFamily="2" charset="0"/>
              </a:rPr>
              <a:t>১০জুলাই ১৯৮৫)</a:t>
            </a:r>
          </a:p>
          <a:p>
            <a:pPr algn="ctr"/>
            <a:r>
              <a:rPr lang="en-US" sz="3200" dirty="0" err="1" smtClean="0">
                <a:solidFill>
                  <a:schemeClr val="tx1"/>
                </a:solidFill>
                <a:latin typeface="NikoshBAN" panose="02000000000000000000" pitchFamily="2" charset="0"/>
                <a:cs typeface="NikoshBAN" panose="02000000000000000000" pitchFamily="2" charset="0"/>
              </a:rPr>
              <a:t>সাংবাদিক</a:t>
            </a:r>
            <a:endParaRPr lang="en-US" sz="3200" dirty="0" smtClean="0">
              <a:solidFill>
                <a:schemeClr val="tx1"/>
              </a:solidFill>
              <a:latin typeface="NikoshBAN" panose="02000000000000000000" pitchFamily="2" charset="0"/>
              <a:cs typeface="NikoshBAN" panose="02000000000000000000" pitchFamily="2" charset="0"/>
            </a:endParaRPr>
          </a:p>
          <a:p>
            <a:pPr algn="ctr"/>
            <a:r>
              <a:rPr lang="en-US" sz="3200" dirty="0" err="1" smtClean="0">
                <a:solidFill>
                  <a:srgbClr val="FFFF00"/>
                </a:solidFill>
                <a:latin typeface="NikoshBAN" panose="02000000000000000000" pitchFamily="2" charset="0"/>
                <a:cs typeface="NikoshBAN" panose="02000000000000000000" pitchFamily="2" charset="0"/>
              </a:rPr>
              <a:t>কাটূনিস্ট</a:t>
            </a:r>
            <a:endParaRPr lang="en-US" sz="3200" dirty="0">
              <a:solidFill>
                <a:srgbClr val="FFFF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576" y="845166"/>
            <a:ext cx="1897140" cy="2066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ounded Rectangle 2"/>
          <p:cNvSpPr/>
          <p:nvPr/>
        </p:nvSpPr>
        <p:spPr>
          <a:xfrm>
            <a:off x="7663424" y="1161142"/>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পিরোজপুর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জেলার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শংকরপাশা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গ্রামে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জন্মগ্রহণ</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7663424" y="2465663"/>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বরিশাল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ব্রজমোহন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কলেজ</a:t>
            </a:r>
            <a:r>
              <a:rPr lang="en-US" sz="2800" dirty="0" smtClean="0">
                <a:solidFill>
                  <a:schemeClr val="tx1"/>
                </a:solidFill>
                <a:latin typeface="NikoshBAN" panose="02000000000000000000" pitchFamily="2" charset="0"/>
                <a:cs typeface="NikoshBAN" panose="02000000000000000000" pitchFamily="2" charset="0"/>
              </a:rPr>
              <a:t> থেকে </a:t>
            </a:r>
            <a:r>
              <a:rPr lang="en-US" sz="2800" dirty="0" err="1" smtClean="0">
                <a:solidFill>
                  <a:schemeClr val="tx1"/>
                </a:solidFill>
                <a:latin typeface="NikoshBAN" panose="02000000000000000000" pitchFamily="2" charset="0"/>
                <a:cs typeface="NikoshBAN" panose="02000000000000000000" pitchFamily="2" charset="0"/>
              </a:rPr>
              <a:t>আইএ</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663424" y="3770184"/>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গভীর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জীবনবোধ</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আশাবাদ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কবিতাকে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বিশিষ্টতা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দান</a:t>
            </a:r>
            <a:r>
              <a:rPr lang="en-US" sz="2800" dirty="0" smtClean="0">
                <a:solidFill>
                  <a:schemeClr val="tx1"/>
                </a:solidFill>
                <a:latin typeface="NikoshBAN" panose="02000000000000000000" pitchFamily="2" charset="0"/>
                <a:cs typeface="NikoshBAN" panose="02000000000000000000" pitchFamily="2" charset="0"/>
              </a:rPr>
              <a:t> করেছে</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0" y="3770184"/>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সামাজিক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বৈষম্যের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বিরুদ্ধে</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আর্তমানবতার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বক্তব্য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রেখেছেন</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 y="2557490"/>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কবিতার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স্নিগ্ধতা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পাঠকচিত্তে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মধুর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আবেশ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সৃষ্টি</a:t>
            </a:r>
            <a:r>
              <a:rPr lang="en-US" sz="2800" dirty="0" smtClean="0">
                <a:solidFill>
                  <a:schemeClr val="tx1"/>
                </a:solidFill>
                <a:latin typeface="NikoshBAN" panose="02000000000000000000" pitchFamily="2" charset="0"/>
                <a:cs typeface="NikoshBAN" panose="02000000000000000000" pitchFamily="2" charset="0"/>
              </a:rPr>
              <a:t> করে</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ounded Rectangle 10"/>
          <p:cNvSpPr/>
          <p:nvPr/>
        </p:nvSpPr>
        <p:spPr>
          <a:xfrm>
            <a:off x="0" y="1348667"/>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বাংলা </a:t>
            </a:r>
            <a:r>
              <a:rPr lang="en-US" sz="2800" dirty="0" err="1" smtClean="0">
                <a:solidFill>
                  <a:schemeClr val="tx1"/>
                </a:solidFill>
                <a:latin typeface="NikoshBAN" panose="02000000000000000000" pitchFamily="2" charset="0"/>
                <a:cs typeface="NikoshBAN" panose="02000000000000000000" pitchFamily="2" charset="0"/>
              </a:rPr>
              <a:t>একাডেমি</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একুশে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পুরস্কার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লাভ</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endParaRPr lang="en-US" sz="28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7663424" y="5074705"/>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প্রথম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কাব্যগ্রন্থ</a:t>
            </a: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রাত্রিশেষ</a:t>
            </a:r>
            <a:endParaRPr lang="en-US" sz="2800"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Rounded Rectangle 12"/>
          <p:cNvSpPr/>
          <p:nvPr/>
        </p:nvSpPr>
        <p:spPr>
          <a:xfrm>
            <a:off x="0" y="4982878"/>
            <a:ext cx="4528576" cy="10595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দৈনিক</a:t>
            </a:r>
            <a:r>
              <a:rPr lang="en-US" sz="28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 </a:t>
            </a:r>
            <a:r>
              <a:rPr lang="en-US" sz="2800" dirty="0" err="1" smtClean="0">
                <a:solidFill>
                  <a:schemeClr val="tx1"/>
                </a:solidFill>
                <a:latin typeface="NikoshBAN" panose="02000000000000000000" pitchFamily="2" charset="0"/>
                <a:cs typeface="NikoshBAN" panose="02000000000000000000" pitchFamily="2" charset="0"/>
              </a:rPr>
              <a:t>পত্রিকার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সাহিত্য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ছিলেন</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8238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63995" y="53007"/>
            <a:ext cx="3718393"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কাব্যগ্রন্থ</a:t>
            </a:r>
            <a:endParaRPr lang="en-US" sz="4800" b="1" dirty="0">
              <a:solidFill>
                <a:srgbClr val="7030A0"/>
              </a:solidFill>
              <a:latin typeface="NikoshBAN" panose="02000000000000000000" pitchFamily="2" charset="0"/>
              <a:cs typeface="NikoshBAN" panose="02000000000000000000" pitchFamily="2" charset="0"/>
            </a:endParaRPr>
          </a:p>
        </p:txBody>
      </p:sp>
      <p:sp>
        <p:nvSpPr>
          <p:cNvPr id="15" name="Rectangle 14"/>
          <p:cNvSpPr/>
          <p:nvPr/>
        </p:nvSpPr>
        <p:spPr>
          <a:xfrm>
            <a:off x="1347" y="3275460"/>
            <a:ext cx="5334072"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7030A0"/>
                </a:solidFill>
                <a:latin typeface="NikoshBAN" panose="02000000000000000000" pitchFamily="2" charset="0"/>
                <a:cs typeface="NikoshBAN" panose="02000000000000000000" pitchFamily="2" charset="0"/>
              </a:rPr>
              <a:t>ছোটদের</a:t>
            </a:r>
            <a:r>
              <a:rPr lang="en-US" sz="4800" b="1" dirty="0" smtClean="0">
                <a:solidFill>
                  <a:srgbClr val="7030A0"/>
                </a:solidFill>
                <a:latin typeface="NikoshBAN" panose="02000000000000000000" pitchFamily="2" charset="0"/>
                <a:cs typeface="NikoshBAN" panose="02000000000000000000" pitchFamily="2" charset="0"/>
              </a:rPr>
              <a:t> জন্য </a:t>
            </a:r>
            <a:r>
              <a:rPr lang="en-US" sz="4800" b="1" dirty="0" err="1" smtClean="0">
                <a:solidFill>
                  <a:srgbClr val="7030A0"/>
                </a:solidFill>
                <a:latin typeface="NikoshBAN" panose="02000000000000000000" pitchFamily="2" charset="0"/>
                <a:cs typeface="NikoshBAN" panose="02000000000000000000" pitchFamily="2" charset="0"/>
              </a:rPr>
              <a:t>কবিতার</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বই</a:t>
            </a:r>
            <a:endParaRPr lang="en-US" sz="4800" b="1" dirty="0">
              <a:solidFill>
                <a:srgbClr val="7030A0"/>
              </a:solidFill>
              <a:latin typeface="NikoshBAN" panose="02000000000000000000" pitchFamily="2" charset="0"/>
              <a:cs typeface="NikoshBAN" panose="02000000000000000000" pitchFamily="2" charset="0"/>
            </a:endParaRPr>
          </a:p>
        </p:txBody>
      </p:sp>
      <p:sp>
        <p:nvSpPr>
          <p:cNvPr id="20" name="Rectangle 19"/>
          <p:cNvSpPr/>
          <p:nvPr/>
        </p:nvSpPr>
        <p:spPr>
          <a:xfrm>
            <a:off x="6012010" y="3275460"/>
            <a:ext cx="6179990"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7030A0"/>
                </a:solidFill>
                <a:latin typeface="NikoshBAN" panose="02000000000000000000" pitchFamily="2" charset="0"/>
                <a:cs typeface="NikoshBAN" panose="02000000000000000000" pitchFamily="2" charset="0"/>
              </a:rPr>
              <a:t>কিশোরপাঠ্য</a:t>
            </a:r>
            <a:r>
              <a:rPr lang="en-US" sz="4800" b="1" dirty="0" smtClean="0">
                <a:solidFill>
                  <a:srgbClr val="7030A0"/>
                </a:solidFill>
                <a:latin typeface="NikoshBAN" panose="02000000000000000000" pitchFamily="2" charset="0"/>
                <a:cs typeface="NikoshBAN" panose="02000000000000000000" pitchFamily="2" charset="0"/>
              </a:rPr>
              <a:t> উপন্যাস</a:t>
            </a:r>
            <a:endParaRPr lang="en-US" sz="4800" b="1" dirty="0">
              <a:solidFill>
                <a:srgbClr val="7030A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55484" y="941338"/>
            <a:ext cx="2936630" cy="23220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779" y="941338"/>
            <a:ext cx="1835842" cy="23518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5" y="928047"/>
            <a:ext cx="1768018" cy="2347413"/>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31569" y="941338"/>
            <a:ext cx="1717209" cy="2334121"/>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55174" y="941339"/>
            <a:ext cx="1768018" cy="2351891"/>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5110" y="4091220"/>
            <a:ext cx="2460309" cy="214719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091220"/>
            <a:ext cx="2857500" cy="2147196"/>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431315" y="4091220"/>
            <a:ext cx="2873828" cy="2147196"/>
          </a:xfrm>
          <a:prstGeom prst="rect">
            <a:avLst/>
          </a:prstGeom>
        </p:spPr>
      </p:pic>
    </p:spTree>
    <p:extLst>
      <p:ext uri="{BB962C8B-B14F-4D97-AF65-F5344CB8AC3E}">
        <p14:creationId xmlns:p14="http://schemas.microsoft.com/office/powerpoint/2010/main" val="1157578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par>
                                <p:cTn id="8" presetID="21" presetClass="entr" presetSubtype="3"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3)">
                                      <p:cBhvr>
                                        <p:cTn id="10" dur="2000"/>
                                        <p:tgtEl>
                                          <p:spTgt spid="26"/>
                                        </p:tgtEl>
                                      </p:cBhvr>
                                    </p:animEffect>
                                  </p:childTnLst>
                                </p:cTn>
                              </p:par>
                              <p:par>
                                <p:cTn id="11" presetID="21" presetClass="entr" presetSubtype="3"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3)">
                                      <p:cBhvr>
                                        <p:cTn id="13" dur="2000"/>
                                        <p:tgtEl>
                                          <p:spTgt spid="27"/>
                                        </p:tgtEl>
                                      </p:cBhvr>
                                    </p:animEffect>
                                  </p:childTnLst>
                                </p:cTn>
                              </p:par>
                              <p:par>
                                <p:cTn id="14" presetID="21" presetClass="entr" presetSubtype="3"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3)">
                                      <p:cBhvr>
                                        <p:cTn id="16" dur="2000"/>
                                        <p:tgtEl>
                                          <p:spTgt spid="3"/>
                                        </p:tgtEl>
                                      </p:cBhvr>
                                    </p:animEffect>
                                  </p:childTnLst>
                                </p:cTn>
                              </p:par>
                              <p:par>
                                <p:cTn id="17" presetID="21" presetClass="entr" presetSubtype="3"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3)">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amond(in)">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TotalTime>
  <Words>1038</Words>
  <Application>Microsoft Office PowerPoint</Application>
  <PresentationFormat>Widescreen</PresentationFormat>
  <Paragraphs>151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শিখনফল </vt:lpstr>
      <vt:lpstr>PowerPoint Presentation</vt:lpstr>
      <vt:lpstr>PowerPoint Presentation</vt:lpstr>
      <vt:lpstr>একক কাজ</vt:lpstr>
      <vt:lpstr>শব্দার্থ</vt:lpstr>
      <vt:lpstr>পাঠ-পরিচিতি</vt:lpstr>
      <vt:lpstr>জোড়ায় কাজ</vt:lpstr>
      <vt:lpstr>আদর্শ পাঠ</vt:lpstr>
      <vt:lpstr>আদর্শ পাঠ</vt:lpstr>
      <vt:lpstr>আসমানের তারা সাক্ষী সাক্ষী এই জমিনের ফুল, এই  নিশিরাইত বাঁশবাগান বিস্তর জোনাকি সাক্ষী সাক্ষী এই জারুল জামরুল, সাক্ষী  পুবের পুকুর, তার ঝাকড়া ডুমুরের ডালে স্থির দৃষ্টি মাছরাঙা আমাকে চেনে</vt:lpstr>
      <vt:lpstr>আমি কোনো অভ্যাগত নই খোদার কসম আমি ভিনদেশি পথিক নই আমি কোনো আগন্তুক নই। আমি কোনো আগন্তুক, আমি ছিলাম এখানে, আমি স্বাপ্নিক নিয়মে এখানেই থাকি আর এখানে থাকার নাম সর্বত্রই থাকা</vt:lpstr>
      <vt:lpstr>আমি কোনো আগন্তুক নই। এই  খররৌদ্র জলজ বাতাস মেঘক্লান্ত বিকেলের পাখিরা আমাকে চেনে তারা জানে আমি কোনো আত্মীয় নই।</vt:lpstr>
      <vt:lpstr>কার্তিকের ধানের মঞ্জরী সাক্ষী সাক্ষী তার চিরোল পাতার টলমল শিশির-সাক্ষী জ্যোৎস্নার চাদরে ঢাকা নিশিন্দার ছায়া অকাল বার্ধক্যে নত কদম আলী তার ক্লান্ত চোখের আঁধার- আমি চিনি, আমি তার চিরচেনা স্বজন একজন।</vt:lpstr>
      <vt:lpstr>শূন্য খা খা রান্নাঘর শুকনো থালা সব চিনি সে আমাকে চেনে। হাত রাখো বৈঠায় লাঙলে, দেখো আমার হাতের স্পর্শ লেগে আছে কেমন গভীর। দেখো মাটিতে আমার গন্ধ, আমার শরীরে লেগে আছে এই স্নিগ্ধ মাটির সুবাস। আমাকে বিশ্বাস করো, আমি কোনো আগন্তুক নই।</vt:lpstr>
      <vt:lpstr>দুপাশে ধানের খেত  সরু পথ সামনে ধু ধু নদীর কিনার আমার অস্তিত্বে গাঁথা। আমি এই উধাও নদীর  মুগ্ধ এক অবোধ বালক।</vt:lpstr>
      <vt:lpstr>দলীয় কাজ </vt:lpstr>
      <vt:lpstr>মুল্যায়ন</vt:lpstr>
      <vt:lpstr>বাড়ীর কাজ </vt:lpstr>
      <vt:lpstr>সবাইকে আন্তরিক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Tariq</cp:lastModifiedBy>
  <cp:revision>112</cp:revision>
  <dcterms:created xsi:type="dcterms:W3CDTF">2020-11-18T02:47:35Z</dcterms:created>
  <dcterms:modified xsi:type="dcterms:W3CDTF">2021-07-15T01:56:44Z</dcterms:modified>
</cp:coreProperties>
</file>