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sldIdLst>
    <p:sldId id="291" r:id="rId2"/>
    <p:sldId id="297" r:id="rId3"/>
    <p:sldId id="301" r:id="rId4"/>
    <p:sldId id="298" r:id="rId5"/>
    <p:sldId id="292" r:id="rId6"/>
    <p:sldId id="304" r:id="rId7"/>
    <p:sldId id="296" r:id="rId8"/>
    <p:sldId id="305" r:id="rId9"/>
    <p:sldId id="294" r:id="rId10"/>
    <p:sldId id="295" r:id="rId11"/>
    <p:sldId id="300" r:id="rId12"/>
    <p:sldId id="303" r:id="rId13"/>
    <p:sldId id="302" r:id="rId14"/>
    <p:sldId id="293" r:id="rId15"/>
    <p:sldId id="299" r:id="rId16"/>
    <p:sldId id="306" r:id="rId17"/>
    <p:sldId id="307" r:id="rId18"/>
    <p:sldId id="30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1D8BD707-D9CF-40AE-B4C6-C98DA3205C09}" type="datetimeFigureOut">
              <a:rPr lang="en-US" smtClean="0"/>
              <a:pPr/>
              <a:t>7/15/2021</a:t>
            </a:fld>
            <a:endParaRPr lang="en-US"/>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6" name="Slide Number Placeholder 5"/>
          <p:cNvSpPr>
            <a:spLocks noGrp="1"/>
          </p:cNvSpPr>
          <p:nvPr>
            <p:ph type="sldNum" sz="quarter" idx="12"/>
          </p:nvPr>
        </p:nvSpPr>
        <p:spPr>
          <a:xfrm>
            <a:off x="8275320" y="6117336"/>
            <a:ext cx="411480" cy="365125"/>
          </a:xfrm>
        </p:spPr>
        <p:txBody>
          <a:bodyPr/>
          <a:lstStyle/>
          <a:p>
            <a:fld id="{B6F15528-21DE-4FAA-801E-634DDDAF4B2B}" type="slidenum">
              <a:rPr lang="en-US" smtClean="0"/>
              <a:pPr/>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xmlns="" val="3800770614"/>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00188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398710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984475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955732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290029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499748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471857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606325671"/>
      </p:ext>
    </p:extLst>
  </p:cSld>
  <p:clrMapOvr>
    <a:masterClrMapping/>
  </p:clrMapOvr>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1D8BD707-D9CF-40AE-B4C6-C98DA3205C09}" type="datetimeFigureOut">
              <a:rPr lang="en-US" smtClean="0"/>
              <a:pPr/>
              <a:t>7/15/2021</a:t>
            </a:fld>
            <a:endParaRPr lang="en-US"/>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8258967" y="6108173"/>
            <a:ext cx="427833"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400410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73317" y="6116070"/>
            <a:ext cx="413483"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017916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331044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87079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7/15/2021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938077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374629993"/>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493083276"/>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500424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7/15/2021</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64322047"/>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6858000"/>
          </a:xfrm>
          <a:solidFill>
            <a:srgbClr val="00B0F0"/>
          </a:solidFill>
        </p:spPr>
        <p:txBody>
          <a:bodyPr/>
          <a:lstStyle/>
          <a:p>
            <a:r>
              <a:rPr lang="bn-BD" dirty="0" smtClean="0">
                <a:latin typeface="NikoshBAN" pitchFamily="2" charset="0"/>
                <a:cs typeface="NikoshBAN" pitchFamily="2" charset="0"/>
              </a:rPr>
              <a:t>আজকের ক্লাসে সকলকে স্বাগতম</a:t>
            </a:r>
            <a:r>
              <a:rPr lang="en-US" smtClean="0">
                <a:latin typeface="NikoshBAN" pitchFamily="2" charset="0"/>
                <a:cs typeface="NikoshBAN" pitchFamily="2" charset="0"/>
              </a:rPr>
              <a:t/>
            </a:r>
            <a:br>
              <a:rPr lang="en-US" smtClean="0">
                <a:latin typeface="NikoshBAN" pitchFamily="2" charset="0"/>
                <a:cs typeface="NikoshBAN" pitchFamily="2" charset="0"/>
              </a:rPr>
            </a:br>
            <a:endParaRPr lang="en-US" dirty="0"/>
          </a:p>
        </p:txBody>
      </p:sp>
      <p:pic>
        <p:nvPicPr>
          <p:cNvPr id="3" name="Picture 2" descr="pexels-cindy-gustafson-658687.jpg"/>
          <p:cNvPicPr>
            <a:picLocks noChangeAspect="1"/>
          </p:cNvPicPr>
          <p:nvPr/>
        </p:nvPicPr>
        <p:blipFill>
          <a:blip r:embed="rId2"/>
          <a:stretch>
            <a:fillRect/>
          </a:stretch>
        </p:blipFill>
        <p:spPr>
          <a:xfrm>
            <a:off x="228600" y="152400"/>
            <a:ext cx="8610600" cy="5486400"/>
          </a:xfrm>
          <a:prstGeom prst="rect">
            <a:avLst/>
          </a:prstGeom>
        </p:spPr>
      </p:pic>
      <p:sp>
        <p:nvSpPr>
          <p:cNvPr id="5" name="TextBox 4"/>
          <p:cNvSpPr txBox="1"/>
          <p:nvPr/>
        </p:nvSpPr>
        <p:spPr>
          <a:xfrm>
            <a:off x="1676400" y="5638800"/>
            <a:ext cx="6400800" cy="1938992"/>
          </a:xfrm>
          <a:prstGeom prst="rect">
            <a:avLst/>
          </a:prstGeom>
          <a:noFill/>
        </p:spPr>
        <p:txBody>
          <a:bodyPr wrap="square" rtlCol="0">
            <a:spAutoFit/>
          </a:bodyPr>
          <a:lstStyle/>
          <a:p>
            <a:r>
              <a:rPr lang="bn-BD" sz="6600" dirty="0" smtClean="0">
                <a:solidFill>
                  <a:srgbClr val="FF0000"/>
                </a:solidFill>
                <a:latin typeface="NikoshBAN" pitchFamily="2" charset="0"/>
                <a:cs typeface="NikoshBAN" pitchFamily="2" charset="0"/>
              </a:rPr>
              <a:t> </a:t>
            </a:r>
            <a:r>
              <a:rPr lang="bn-BD" sz="8000" dirty="0" smtClean="0">
                <a:solidFill>
                  <a:srgbClr val="FF0000"/>
                </a:solidFill>
                <a:latin typeface="NikoshBAN" pitchFamily="2" charset="0"/>
                <a:cs typeface="NikoshBAN" pitchFamily="2" charset="0"/>
              </a:rPr>
              <a:t>সকলকে স্বাগতম</a:t>
            </a:r>
            <a:endParaRPr lang="en-US" sz="6600" dirty="0" smtClean="0">
              <a:solidFill>
                <a:srgbClr val="FF0000"/>
              </a:solidFill>
              <a:latin typeface="NikoshBAN" pitchFamily="2" charset="0"/>
              <a:cs typeface="NikoshBAN" pitchFamily="2" charset="0"/>
            </a:endParaRPr>
          </a:p>
          <a:p>
            <a:endParaRPr lang="en-US" sz="4000" dirty="0">
              <a:solidFill>
                <a:srgbClr val="FF0000"/>
              </a:solidFill>
            </a:endParaRPr>
          </a:p>
        </p:txBody>
      </p:sp>
    </p:spTree>
  </p:cSld>
  <p:clrMapOvr>
    <a:masterClrMapping/>
  </p:clrMapOvr>
  <p:transition>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6857999"/>
          </a:xfrm>
          <a:solidFill>
            <a:srgbClr val="00B0F0"/>
          </a:solidFill>
        </p:spPr>
        <p:txBody>
          <a:bodyPr/>
          <a:lstStyle/>
          <a:p>
            <a:endParaRPr lang="en-US" dirty="0"/>
          </a:p>
        </p:txBody>
      </p:sp>
      <p:sp>
        <p:nvSpPr>
          <p:cNvPr id="3" name="TextBox 2"/>
          <p:cNvSpPr txBox="1"/>
          <p:nvPr/>
        </p:nvSpPr>
        <p:spPr>
          <a:xfrm>
            <a:off x="2057400" y="1828800"/>
            <a:ext cx="5562600" cy="35394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as-IN" sz="3200" dirty="0" smtClean="0">
                <a:solidFill>
                  <a:schemeClr val="bg1"/>
                </a:solidFill>
                <a:latin typeface="NikoshBAN" panose="02000000000000000000" pitchFamily="2" charset="0"/>
                <a:cs typeface="NikoshBAN" panose="02000000000000000000" pitchFamily="2" charset="0"/>
              </a:rPr>
              <a:t>অনিশ্চয়তা একটি অজানা ঝুঁকি যা পরিমাপযোগ্য নয়।</a:t>
            </a:r>
          </a:p>
          <a:p>
            <a:r>
              <a:rPr lang="as-IN" sz="3200" dirty="0" smtClean="0">
                <a:solidFill>
                  <a:schemeClr val="bg1"/>
                </a:solidFill>
                <a:latin typeface="NikoshBAN" panose="02000000000000000000" pitchFamily="2" charset="0"/>
                <a:cs typeface="NikoshBAN" panose="02000000000000000000" pitchFamily="2" charset="0"/>
              </a:rPr>
              <a:t>অনিশ্চয়তাকে পরিমাপ করা যায় না।</a:t>
            </a:r>
          </a:p>
          <a:p>
            <a:r>
              <a:rPr lang="as-IN" sz="3200" dirty="0" smtClean="0">
                <a:solidFill>
                  <a:schemeClr val="bg1"/>
                </a:solidFill>
                <a:latin typeface="NikoshBAN" panose="02000000000000000000" pitchFamily="2" charset="0"/>
                <a:cs typeface="NikoshBAN" panose="02000000000000000000" pitchFamily="2" charset="0"/>
              </a:rPr>
              <a:t>অনিশ্চয়তার ফলাফল অজানা থাকে।</a:t>
            </a:r>
          </a:p>
          <a:p>
            <a:r>
              <a:rPr lang="as-IN" sz="3200" dirty="0" smtClean="0">
                <a:solidFill>
                  <a:schemeClr val="bg1"/>
                </a:solidFill>
                <a:latin typeface="NikoshBAN" panose="02000000000000000000" pitchFamily="2" charset="0"/>
                <a:cs typeface="NikoshBAN" panose="02000000000000000000" pitchFamily="2" charset="0"/>
              </a:rPr>
              <a:t>অনিশ্চয়তার বিপরীতে বিমা করা যায় না।</a:t>
            </a:r>
          </a:p>
          <a:p>
            <a:r>
              <a:rPr lang="as-IN" sz="3200" dirty="0" smtClean="0">
                <a:solidFill>
                  <a:schemeClr val="bg1"/>
                </a:solidFill>
                <a:latin typeface="NikoshBAN" panose="02000000000000000000" pitchFamily="2" charset="0"/>
                <a:cs typeface="NikoshBAN" panose="02000000000000000000" pitchFamily="2" charset="0"/>
              </a:rPr>
              <a:t>অনিশ্চয়তা অনিয়ন্ত্রণযোগ্য।</a:t>
            </a:r>
            <a:endParaRPr lang="en-US" sz="3200" dirty="0" smtClean="0">
              <a:solidFill>
                <a:schemeClr val="bg1"/>
              </a:solidFill>
              <a:latin typeface="NikoshBAN" panose="02000000000000000000" pitchFamily="2" charset="0"/>
              <a:cs typeface="NikoshBAN" panose="02000000000000000000" pitchFamily="2" charset="0"/>
            </a:endParaRPr>
          </a:p>
          <a:p>
            <a:endParaRPr lang="en-US" sz="3200" dirty="0">
              <a:solidFill>
                <a:schemeClr val="bg1"/>
              </a:solidFill>
            </a:endParaRPr>
          </a:p>
        </p:txBody>
      </p:sp>
      <p:sp>
        <p:nvSpPr>
          <p:cNvPr id="4" name="TextBox 3"/>
          <p:cNvSpPr txBox="1"/>
          <p:nvPr/>
        </p:nvSpPr>
        <p:spPr>
          <a:xfrm>
            <a:off x="2057400" y="381000"/>
            <a:ext cx="5638800" cy="830997"/>
          </a:xfrm>
          <a:prstGeom prst="rect">
            <a:avLst/>
          </a:prstGeom>
          <a:noFill/>
        </p:spPr>
        <p:txBody>
          <a:bodyPr wrap="square" rtlCol="0">
            <a:spAutoFit/>
          </a:bodyPr>
          <a:lstStyle/>
          <a:p>
            <a:r>
              <a:rPr lang="en-US" sz="4800" dirty="0" err="1" smtClean="0">
                <a:solidFill>
                  <a:srgbClr val="C00000"/>
                </a:solidFill>
                <a:latin typeface="NikoshBAN" pitchFamily="2" charset="0"/>
                <a:cs typeface="NikoshBAN" pitchFamily="2" charset="0"/>
              </a:rPr>
              <a:t>অনিশ্চয়তা</a:t>
            </a:r>
            <a:r>
              <a:rPr lang="en-US" sz="4800" dirty="0" smtClean="0">
                <a:solidFill>
                  <a:srgbClr val="C00000"/>
                </a:solidFill>
                <a:latin typeface="NikoshBAN" pitchFamily="2" charset="0"/>
                <a:cs typeface="NikoshBAN" pitchFamily="2" charset="0"/>
              </a:rPr>
              <a:t> </a:t>
            </a:r>
            <a:r>
              <a:rPr lang="en-US" sz="4800" dirty="0" err="1" smtClean="0">
                <a:solidFill>
                  <a:srgbClr val="C00000"/>
                </a:solidFill>
                <a:latin typeface="NikoshBAN" pitchFamily="2" charset="0"/>
                <a:cs typeface="NikoshBAN" pitchFamily="2" charset="0"/>
              </a:rPr>
              <a:t>বলতে</a:t>
            </a:r>
            <a:r>
              <a:rPr lang="en-US" sz="4800" dirty="0" smtClean="0">
                <a:solidFill>
                  <a:srgbClr val="C00000"/>
                </a:solidFill>
                <a:latin typeface="NikoshBAN" pitchFamily="2" charset="0"/>
                <a:cs typeface="NikoshBAN" pitchFamily="2" charset="0"/>
              </a:rPr>
              <a:t> </a:t>
            </a:r>
            <a:r>
              <a:rPr lang="en-US" sz="4800" dirty="0" err="1" smtClean="0">
                <a:solidFill>
                  <a:srgbClr val="C00000"/>
                </a:solidFill>
                <a:latin typeface="NikoshBAN" pitchFamily="2" charset="0"/>
                <a:cs typeface="NikoshBAN" pitchFamily="2" charset="0"/>
              </a:rPr>
              <a:t>যা</a:t>
            </a:r>
            <a:r>
              <a:rPr lang="en-US" sz="4800" dirty="0" smtClean="0">
                <a:solidFill>
                  <a:srgbClr val="C00000"/>
                </a:solidFill>
                <a:latin typeface="NikoshBAN" pitchFamily="2" charset="0"/>
                <a:cs typeface="NikoshBAN" pitchFamily="2" charset="0"/>
              </a:rPr>
              <a:t> </a:t>
            </a:r>
            <a:r>
              <a:rPr lang="en-US" sz="4800" dirty="0" err="1" smtClean="0">
                <a:solidFill>
                  <a:srgbClr val="C00000"/>
                </a:solidFill>
                <a:latin typeface="NikoshBAN" pitchFamily="2" charset="0"/>
                <a:cs typeface="NikoshBAN" pitchFamily="2" charset="0"/>
              </a:rPr>
              <a:t>বুঝায়</a:t>
            </a:r>
            <a:r>
              <a:rPr lang="en-US" sz="4800" dirty="0" smtClean="0">
                <a:solidFill>
                  <a:srgbClr val="C00000"/>
                </a:solidFill>
                <a:latin typeface="NikoshBAN" pitchFamily="2" charset="0"/>
                <a:cs typeface="NikoshBAN" pitchFamily="2" charset="0"/>
              </a:rPr>
              <a:t> </a:t>
            </a:r>
            <a:endParaRPr lang="en-US" sz="4800" dirty="0">
              <a:solidFill>
                <a:srgbClr val="C00000"/>
              </a:solidFill>
              <a:latin typeface="NikoshBAN" pitchFamily="2" charset="0"/>
              <a:cs typeface="NikoshBAN" pitchFamily="2" charset="0"/>
            </a:endParaRPr>
          </a:p>
        </p:txBody>
      </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6857999"/>
          </a:xfrm>
          <a:solidFill>
            <a:srgbClr val="00B0F0"/>
          </a:solidFill>
        </p:spPr>
        <p:txBody>
          <a:bodyPr/>
          <a:lstStyle/>
          <a:p>
            <a:endParaRPr lang="en-US" dirty="0"/>
          </a:p>
        </p:txBody>
      </p:sp>
      <p:sp>
        <p:nvSpPr>
          <p:cNvPr id="3" name="TextBox 2"/>
          <p:cNvSpPr txBox="1"/>
          <p:nvPr/>
        </p:nvSpPr>
        <p:spPr>
          <a:xfrm>
            <a:off x="1219200" y="533400"/>
            <a:ext cx="6477000" cy="707886"/>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bn-BD" sz="4000" dirty="0" smtClean="0">
                <a:solidFill>
                  <a:srgbClr val="C00000"/>
                </a:solidFill>
                <a:latin typeface="NikoshBAN" pitchFamily="2" charset="0"/>
                <a:cs typeface="NikoshBAN" pitchFamily="2" charset="0"/>
              </a:rPr>
              <a:t>একজন ব্যাবসায়ির জীবনে অনিশ্চয়তা</a:t>
            </a:r>
            <a:endParaRPr lang="en-US" sz="4000" dirty="0">
              <a:solidFill>
                <a:srgbClr val="C00000"/>
              </a:solidFill>
              <a:latin typeface="NikoshBAN" pitchFamily="2" charset="0"/>
              <a:cs typeface="NikoshBAN" pitchFamily="2" charset="0"/>
            </a:endParaRPr>
          </a:p>
        </p:txBody>
      </p:sp>
      <p:sp>
        <p:nvSpPr>
          <p:cNvPr id="4" name="TextBox 3"/>
          <p:cNvSpPr txBox="1"/>
          <p:nvPr/>
        </p:nvSpPr>
        <p:spPr>
          <a:xfrm>
            <a:off x="1524000" y="1676400"/>
            <a:ext cx="5943600" cy="34163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lvl="0"/>
            <a:r>
              <a:rPr lang="en-US" sz="3600" dirty="0" smtClean="0">
                <a:solidFill>
                  <a:schemeClr val="bg1"/>
                </a:solidFill>
                <a:latin typeface="NikoshBAN" pitchFamily="2" charset="0"/>
                <a:cs typeface="NikoshBAN" pitchFamily="2" charset="0"/>
              </a:rPr>
              <a:t>১।প</a:t>
            </a:r>
            <a:r>
              <a:rPr lang="bn-BD" sz="3600" dirty="0" smtClean="0">
                <a:solidFill>
                  <a:schemeClr val="bg1"/>
                </a:solidFill>
                <a:latin typeface="NikoshBAN" pitchFamily="2" charset="0"/>
                <a:cs typeface="NikoshBAN" pitchFamily="2" charset="0"/>
              </a:rPr>
              <a:t>ন্য আশানুরূপ বিক্রয় হবে কী</a:t>
            </a:r>
            <a:endParaRPr lang="en-US" sz="3600" dirty="0" smtClean="0">
              <a:solidFill>
                <a:schemeClr val="bg1"/>
              </a:solidFill>
              <a:latin typeface="NikoshBAN" pitchFamily="2" charset="0"/>
              <a:cs typeface="NikoshBAN" pitchFamily="2" charset="0"/>
            </a:endParaRPr>
          </a:p>
          <a:p>
            <a:pPr lvl="0"/>
            <a:r>
              <a:rPr lang="en-US" sz="3600" dirty="0" smtClean="0">
                <a:solidFill>
                  <a:schemeClr val="bg1"/>
                </a:solidFill>
                <a:latin typeface="NikoshBAN" pitchFamily="2" charset="0"/>
                <a:cs typeface="NikoshBAN" pitchFamily="2" charset="0"/>
              </a:rPr>
              <a:t>২।</a:t>
            </a:r>
            <a:r>
              <a:rPr lang="bn-BD" sz="3600" dirty="0" smtClean="0">
                <a:solidFill>
                  <a:schemeClr val="bg1"/>
                </a:solidFill>
                <a:latin typeface="NikoshBAN" pitchFamily="2" charset="0"/>
                <a:cs typeface="NikoshBAN" pitchFamily="2" charset="0"/>
              </a:rPr>
              <a:t>প্রত্যাশিত মুনাফা অর্জিত হবে কী?</a:t>
            </a:r>
            <a:endParaRPr lang="en-US" sz="3600" dirty="0" smtClean="0">
              <a:solidFill>
                <a:schemeClr val="bg1"/>
              </a:solidFill>
              <a:latin typeface="NikoshBAN" pitchFamily="2" charset="0"/>
              <a:cs typeface="NikoshBAN" pitchFamily="2" charset="0"/>
            </a:endParaRPr>
          </a:p>
          <a:p>
            <a:pPr lvl="0"/>
            <a:r>
              <a:rPr lang="en-US" sz="3600" dirty="0" smtClean="0">
                <a:solidFill>
                  <a:schemeClr val="bg1"/>
                </a:solidFill>
                <a:latin typeface="NikoshBAN" pitchFamily="2" charset="0"/>
                <a:cs typeface="NikoshBAN" pitchFamily="2" charset="0"/>
              </a:rPr>
              <a:t>৩।</a:t>
            </a:r>
            <a:r>
              <a:rPr lang="bn-BD" sz="3600" dirty="0" smtClean="0">
                <a:solidFill>
                  <a:schemeClr val="bg1"/>
                </a:solidFill>
                <a:latin typeface="NikoshBAN" pitchFamily="2" charset="0"/>
                <a:cs typeface="NikoshBAN" pitchFamily="2" charset="0"/>
              </a:rPr>
              <a:t>প্রয়োজনীয় কাচামাল পাব কী?</a:t>
            </a:r>
            <a:endParaRPr lang="en-US" sz="3600" dirty="0" smtClean="0">
              <a:solidFill>
                <a:schemeClr val="bg1"/>
              </a:solidFill>
              <a:latin typeface="NikoshBAN" pitchFamily="2" charset="0"/>
              <a:cs typeface="NikoshBAN" pitchFamily="2" charset="0"/>
            </a:endParaRPr>
          </a:p>
          <a:p>
            <a:pPr lvl="0"/>
            <a:r>
              <a:rPr lang="en-US" sz="3600" dirty="0" smtClean="0">
                <a:solidFill>
                  <a:schemeClr val="bg1"/>
                </a:solidFill>
                <a:latin typeface="NikoshBAN" pitchFamily="2" charset="0"/>
                <a:cs typeface="NikoshBAN" pitchFamily="2" charset="0"/>
              </a:rPr>
              <a:t>৪।</a:t>
            </a:r>
            <a:r>
              <a:rPr lang="bn-BD" sz="3600" dirty="0" smtClean="0">
                <a:solidFill>
                  <a:schemeClr val="bg1"/>
                </a:solidFill>
                <a:latin typeface="NikoshBAN" pitchFamily="2" charset="0"/>
                <a:cs typeface="NikoshBAN" pitchFamily="2" charset="0"/>
              </a:rPr>
              <a:t>প্রত্যাশিত লভ্যাংশ পাব কী?</a:t>
            </a:r>
            <a:endParaRPr lang="en-US" sz="3600" dirty="0" smtClean="0">
              <a:solidFill>
                <a:schemeClr val="bg1"/>
              </a:solidFill>
              <a:latin typeface="NikoshBAN" pitchFamily="2" charset="0"/>
              <a:cs typeface="NikoshBAN" pitchFamily="2" charset="0"/>
            </a:endParaRPr>
          </a:p>
          <a:p>
            <a:pPr lvl="0"/>
            <a:r>
              <a:rPr lang="en-US" sz="3600" dirty="0" smtClean="0">
                <a:solidFill>
                  <a:schemeClr val="bg1"/>
                </a:solidFill>
                <a:latin typeface="NikoshBAN" pitchFamily="2" charset="0"/>
                <a:cs typeface="NikoshBAN" pitchFamily="2" charset="0"/>
              </a:rPr>
              <a:t>৫।</a:t>
            </a:r>
            <a:r>
              <a:rPr lang="bn-BD" sz="3600" dirty="0" smtClean="0">
                <a:solidFill>
                  <a:schemeClr val="bg1"/>
                </a:solidFill>
                <a:latin typeface="NikoshBAN" pitchFamily="2" charset="0"/>
                <a:cs typeface="NikoshBAN" pitchFamily="2" charset="0"/>
              </a:rPr>
              <a:t>প্রতিযোগিতায় টিকে থাকতে পারবকী?</a:t>
            </a:r>
            <a:r>
              <a:rPr lang="en-US" sz="3600" dirty="0" smtClean="0">
                <a:solidFill>
                  <a:schemeClr val="bg1"/>
                </a:solidFill>
                <a:latin typeface="NikoshBAN" pitchFamily="2" charset="0"/>
                <a:cs typeface="NikoshBAN" pitchFamily="2" charset="0"/>
              </a:rPr>
              <a:t> </a:t>
            </a:r>
          </a:p>
          <a:p>
            <a:endParaRPr lang="en-US" sz="3600" dirty="0">
              <a:solidFill>
                <a:schemeClr val="bg1"/>
              </a:solidFill>
            </a:endParaRPr>
          </a:p>
        </p:txBody>
      </p:sp>
    </p:spTree>
  </p:cSld>
  <p:clrMapOvr>
    <a:masterClrMapping/>
  </p:clrMapOvr>
  <p:transition>
    <p:wheel spokes="2"/>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6857999"/>
          </a:xfrm>
          <a:solidFill>
            <a:srgbClr val="00B0F0"/>
          </a:solidFill>
        </p:spPr>
        <p:txBody>
          <a:bodyPr/>
          <a:lstStyle/>
          <a:p>
            <a:endParaRPr lang="en-US" dirty="0"/>
          </a:p>
        </p:txBody>
      </p:sp>
      <p:sp>
        <p:nvSpPr>
          <p:cNvPr id="3" name="Rectangle 2"/>
          <p:cNvSpPr/>
          <p:nvPr/>
        </p:nvSpPr>
        <p:spPr>
          <a:xfrm>
            <a:off x="685800" y="685800"/>
            <a:ext cx="7242688" cy="830997"/>
          </a:xfrm>
          <a:prstGeom prst="rect">
            <a:avLst/>
          </a:prstGeom>
        </p:spPr>
        <p:txBody>
          <a:bodyPr wrap="none">
            <a:spAutoFit/>
          </a:bodyPr>
          <a:lstStyle/>
          <a:p>
            <a:r>
              <a:rPr lang="en-US" sz="4800" dirty="0" err="1" smtClean="0">
                <a:solidFill>
                  <a:srgbClr val="C00000"/>
                </a:solidFill>
                <a:latin typeface="NikoshBAN" pitchFamily="2" charset="0"/>
                <a:cs typeface="NikoshBAN" pitchFamily="2" charset="0"/>
              </a:rPr>
              <a:t>বর্তমানে</a:t>
            </a:r>
            <a:r>
              <a:rPr lang="en-US" sz="4800" dirty="0" smtClean="0">
                <a:solidFill>
                  <a:srgbClr val="C00000"/>
                </a:solidFill>
                <a:latin typeface="NikoshBAN" pitchFamily="2" charset="0"/>
                <a:cs typeface="NikoshBAN" pitchFamily="2" charset="0"/>
              </a:rPr>
              <a:t> </a:t>
            </a:r>
            <a:r>
              <a:rPr lang="bn-BD" sz="4800" dirty="0" smtClean="0">
                <a:solidFill>
                  <a:srgbClr val="C00000"/>
                </a:solidFill>
                <a:latin typeface="NikoshBAN" pitchFamily="2" charset="0"/>
                <a:cs typeface="NikoshBAN" pitchFamily="2" charset="0"/>
              </a:rPr>
              <a:t>একজন ছাত্রের অনিশ্চয়তার </a:t>
            </a:r>
            <a:r>
              <a:rPr lang="bn-IN" sz="4800" dirty="0" smtClean="0">
                <a:solidFill>
                  <a:srgbClr val="C00000"/>
                </a:solidFill>
                <a:latin typeface="NikoshBAN" pitchFamily="2" charset="0"/>
                <a:cs typeface="NikoshBAN" pitchFamily="2" charset="0"/>
              </a:rPr>
              <a:t> </a:t>
            </a:r>
            <a:endParaRPr lang="en-US" sz="4800" dirty="0">
              <a:solidFill>
                <a:srgbClr val="C00000"/>
              </a:solidFill>
            </a:endParaRPr>
          </a:p>
        </p:txBody>
      </p:sp>
      <p:sp>
        <p:nvSpPr>
          <p:cNvPr id="4" name="TextBox 3"/>
          <p:cNvSpPr txBox="1"/>
          <p:nvPr/>
        </p:nvSpPr>
        <p:spPr>
          <a:xfrm>
            <a:off x="1066800" y="2057400"/>
            <a:ext cx="6248400" cy="2123658"/>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4400" dirty="0" smtClean="0">
                <a:solidFill>
                  <a:schemeClr val="bg1"/>
                </a:solidFill>
                <a:latin typeface="NikoshBAN" pitchFamily="2" charset="0"/>
                <a:cs typeface="NikoshBAN" pitchFamily="2" charset="0"/>
              </a:rPr>
              <a:t>১। </a:t>
            </a:r>
            <a:r>
              <a:rPr lang="en-US" sz="4400" dirty="0" err="1" smtClean="0">
                <a:solidFill>
                  <a:schemeClr val="bg1"/>
                </a:solidFill>
                <a:latin typeface="NikoshBAN" pitchFamily="2" charset="0"/>
                <a:cs typeface="NikoshBAN" pitchFamily="2" charset="0"/>
              </a:rPr>
              <a:t>আবার</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স্কুলে</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যেতে</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পারবো</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তো</a:t>
            </a:r>
            <a:r>
              <a:rPr lang="en-US" sz="4400" dirty="0" smtClean="0">
                <a:solidFill>
                  <a:schemeClr val="bg1"/>
                </a:solidFill>
                <a:latin typeface="NikoshBAN" pitchFamily="2" charset="0"/>
                <a:cs typeface="NikoshBAN" pitchFamily="2" charset="0"/>
              </a:rPr>
              <a:t> ?</a:t>
            </a:r>
          </a:p>
          <a:p>
            <a:r>
              <a:rPr lang="en-US" sz="4400" dirty="0" smtClean="0">
                <a:solidFill>
                  <a:schemeClr val="bg1"/>
                </a:solidFill>
                <a:latin typeface="NikoshBAN" pitchFamily="2" charset="0"/>
                <a:cs typeface="NikoshBAN" pitchFamily="2" charset="0"/>
              </a:rPr>
              <a:t>২।পরীক্ষা </a:t>
            </a:r>
            <a:r>
              <a:rPr lang="en-US" sz="4400" dirty="0" err="1" smtClean="0">
                <a:solidFill>
                  <a:schemeClr val="bg1"/>
                </a:solidFill>
                <a:latin typeface="NikoshBAN" pitchFamily="2" charset="0"/>
                <a:cs typeface="NikoshBAN" pitchFamily="2" charset="0"/>
              </a:rPr>
              <a:t>হবে</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তো</a:t>
            </a:r>
            <a:r>
              <a:rPr lang="en-US" sz="4400" dirty="0" smtClean="0">
                <a:solidFill>
                  <a:schemeClr val="bg1"/>
                </a:solidFill>
                <a:latin typeface="NikoshBAN" pitchFamily="2" charset="0"/>
                <a:cs typeface="NikoshBAN" pitchFamily="2" charset="0"/>
              </a:rPr>
              <a:t> ?</a:t>
            </a:r>
          </a:p>
          <a:p>
            <a:r>
              <a:rPr lang="en-US" sz="4400" dirty="0" smtClean="0">
                <a:solidFill>
                  <a:schemeClr val="bg1"/>
                </a:solidFill>
                <a:latin typeface="NikoshBAN" pitchFamily="2" charset="0"/>
                <a:cs typeface="NikoshBAN" pitchFamily="2" charset="0"/>
              </a:rPr>
              <a:t>৩। </a:t>
            </a:r>
            <a:r>
              <a:rPr lang="en-US" sz="4400" dirty="0" err="1" smtClean="0">
                <a:solidFill>
                  <a:schemeClr val="bg1"/>
                </a:solidFill>
                <a:latin typeface="NikoshBAN" pitchFamily="2" charset="0"/>
                <a:cs typeface="NikoshBAN" pitchFamily="2" charset="0"/>
              </a:rPr>
              <a:t>একটা</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ভালো</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চাকরী</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পাবো</a:t>
            </a:r>
            <a:r>
              <a:rPr lang="en-US" sz="4400" dirty="0" smtClean="0">
                <a:solidFill>
                  <a:schemeClr val="bg1"/>
                </a:solidFill>
                <a:latin typeface="NikoshBAN" pitchFamily="2" charset="0"/>
                <a:cs typeface="NikoshBAN" pitchFamily="2" charset="0"/>
              </a:rPr>
              <a:t> </a:t>
            </a:r>
            <a:r>
              <a:rPr lang="en-US" sz="4400" dirty="0" err="1" smtClean="0">
                <a:solidFill>
                  <a:schemeClr val="bg1"/>
                </a:solidFill>
                <a:latin typeface="NikoshBAN" pitchFamily="2" charset="0"/>
                <a:cs typeface="NikoshBAN" pitchFamily="2" charset="0"/>
              </a:rPr>
              <a:t>তো</a:t>
            </a:r>
            <a:r>
              <a:rPr lang="en-US" sz="4400" dirty="0" smtClean="0">
                <a:solidFill>
                  <a:schemeClr val="bg1"/>
                </a:solidFill>
                <a:latin typeface="NikoshBAN" pitchFamily="2" charset="0"/>
                <a:cs typeface="NikoshBAN" pitchFamily="2" charset="0"/>
              </a:rPr>
              <a:t>?  </a:t>
            </a:r>
            <a:endParaRPr lang="en-US" sz="4400" dirty="0">
              <a:solidFill>
                <a:schemeClr val="bg1"/>
              </a:solidFill>
              <a:latin typeface="NikoshBAN" pitchFamily="2" charset="0"/>
              <a:cs typeface="NikoshBAN" pitchFamily="2" charset="0"/>
            </a:endParaRPr>
          </a:p>
        </p:txBody>
      </p:sp>
    </p:spTree>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15199"/>
          </a:xfrm>
          <a:solidFill>
            <a:srgbClr val="00B0F0"/>
          </a:solidFill>
          <a:ln>
            <a:solidFill>
              <a:srgbClr val="C00000"/>
            </a:solidFill>
          </a:ln>
        </p:spPr>
        <p:txBody>
          <a:bodyPr/>
          <a:lstStyle/>
          <a:p>
            <a:r>
              <a:rPr lang="en-US" dirty="0" smtClean="0"/>
              <a:t> </a:t>
            </a:r>
            <a:endParaRPr lang="en-US" dirty="0"/>
          </a:p>
        </p:txBody>
      </p:sp>
      <p:sp>
        <p:nvSpPr>
          <p:cNvPr id="3" name="Title 1"/>
          <p:cNvSpPr txBox="1">
            <a:spLocks/>
          </p:cNvSpPr>
          <p:nvPr/>
        </p:nvSpPr>
        <p:spPr>
          <a:xfrm>
            <a:off x="2514599" y="2438401"/>
            <a:ext cx="4580467" cy="1981201"/>
          </a:xfrm>
          <a:prstGeom prst="rect">
            <a:avLst/>
          </a:prstGeom>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6000" i="0" u="none" strike="noStrike" kern="1200" cap="none" spc="0" normalizeH="0" baseline="0" noProof="0"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uLnTx/>
              <a:uFillTx/>
              <a:latin typeface="NikoshBAN" pitchFamily="2" charset="0"/>
              <a:ea typeface="+mj-ea"/>
              <a:cs typeface="NikoshBAN" pitchFamily="2" charset="0"/>
            </a:endParaRPr>
          </a:p>
        </p:txBody>
      </p:sp>
      <p:sp>
        <p:nvSpPr>
          <p:cNvPr id="4" name="Text Placeholder 4"/>
          <p:cNvSpPr txBox="1">
            <a:spLocks/>
          </p:cNvSpPr>
          <p:nvPr/>
        </p:nvSpPr>
        <p:spPr>
          <a:xfrm>
            <a:off x="152399" y="1371601"/>
            <a:ext cx="4040188" cy="762000"/>
          </a:xfrm>
          <a:prstGeom prst="rect">
            <a:avLst/>
          </a:prstGeom>
        </p:spPr>
        <p:style>
          <a:lnRef idx="0">
            <a:schemeClr val="accent2"/>
          </a:lnRef>
          <a:fillRef idx="3">
            <a:schemeClr val="accent2"/>
          </a:fillRef>
          <a:effectRef idx="3">
            <a:schemeClr val="accent2"/>
          </a:effectRef>
          <a:fontRef idx="minor">
            <a:schemeClr val="lt1"/>
          </a:fontRef>
        </p:style>
        <p:txBody>
          <a:bodyPr>
            <a:normAutofit fontScale="25000" lnSpcReduction="20000"/>
          </a:bodyPr>
          <a:lstStyle/>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endParaRPr kumimoji="0" lang="bn-IN" sz="2400" b="0" i="0" u="none" strike="noStrike" kern="1200" cap="none" spc="0" normalizeH="0" baseline="0" noProof="0" dirty="0" smtClean="0">
              <a:ln>
                <a:noFill/>
              </a:ln>
              <a:solidFill>
                <a:schemeClr val="bg1"/>
              </a:solidFill>
              <a:effectLst/>
              <a:uLnTx/>
              <a:uFillTx/>
              <a:latin typeface="NikoshBAN" pitchFamily="2" charset="0"/>
              <a:ea typeface="+mn-ea"/>
              <a:cs typeface="NikoshBAN" pitchFamily="2" charset="0"/>
            </a:endParaRPr>
          </a:p>
          <a:p>
            <a:pPr marL="285750" marR="0" lvl="0" indent="-285750" algn="ctr"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r>
              <a:rPr kumimoji="0" lang="bn-IN" sz="14400" b="0" i="0" u="none" strike="noStrike" kern="1200" cap="none" spc="0" normalizeH="0" baseline="0" noProof="0" dirty="0" smtClean="0">
                <a:ln>
                  <a:noFill/>
                </a:ln>
                <a:solidFill>
                  <a:srgbClr val="FFFF00"/>
                </a:solidFill>
                <a:effectLst/>
                <a:uLnTx/>
                <a:uFillTx/>
                <a:latin typeface="NikoshBAN" pitchFamily="2" charset="0"/>
                <a:ea typeface="+mn-ea"/>
                <a:cs typeface="NikoshBAN" pitchFamily="2" charset="0"/>
              </a:rPr>
              <a:t>ব্যবসা প্রতিষ্ঠানের দৃষ্টিতে</a:t>
            </a:r>
            <a:endParaRPr kumimoji="0" lang="en-US" sz="14400" b="0" i="0" u="none" strike="noStrike" kern="1200" cap="none" spc="0" normalizeH="0" baseline="0" noProof="0" dirty="0" smtClean="0">
              <a:ln>
                <a:noFill/>
              </a:ln>
              <a:solidFill>
                <a:srgbClr val="FFFF00"/>
              </a:solidFill>
              <a:effectLst/>
              <a:uLnTx/>
              <a:uFillTx/>
              <a:latin typeface="NikoshBAN" pitchFamily="2" charset="0"/>
              <a:ea typeface="+mn-ea"/>
              <a:cs typeface="NikoshBAN" pitchFamily="2" charset="0"/>
            </a:endParaRP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Content Placeholder 2"/>
          <p:cNvSpPr txBox="1">
            <a:spLocks/>
          </p:cNvSpPr>
          <p:nvPr/>
        </p:nvSpPr>
        <p:spPr>
          <a:xfrm>
            <a:off x="152399" y="2971801"/>
            <a:ext cx="4724401" cy="3428999"/>
          </a:xfrm>
          <a:prstGeom prst="rect">
            <a:avLst/>
          </a:prstGeom>
          <a:ln/>
        </p:spPr>
        <p:style>
          <a:lnRef idx="0">
            <a:schemeClr val="accent2"/>
          </a:lnRef>
          <a:fillRef idx="3">
            <a:schemeClr val="accent2"/>
          </a:fillRef>
          <a:effectRef idx="3">
            <a:schemeClr val="accent2"/>
          </a:effectRef>
          <a:fontRef idx="minor">
            <a:schemeClr val="lt1"/>
          </a:fontRef>
        </p:style>
        <p:txBody>
          <a:bodyPr>
            <a:noAutofit/>
          </a:bodyPr>
          <a:lstStyle/>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r>
              <a:rPr kumimoji="0" lang="bn-IN" sz="2800" b="0" i="0" u="none" strike="noStrike" kern="1200" cap="none" spc="0" normalizeH="0" baseline="0" noProof="0" dirty="0" smtClean="0">
                <a:ln>
                  <a:noFill/>
                </a:ln>
                <a:solidFill>
                  <a:schemeClr val="bg1"/>
                </a:solidFill>
                <a:effectLst/>
                <a:uLnTx/>
                <a:uFillTx/>
                <a:latin typeface="NikoshBAN" pitchFamily="2" charset="0"/>
                <a:ea typeface="+mn-ea"/>
                <a:cs typeface="NikoshBAN" pitchFamily="2" charset="0"/>
              </a:rPr>
              <a:t>বিক্রয়মূল্য পরিবর্তন</a:t>
            </a: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r>
              <a:rPr kumimoji="0" lang="bn-IN" sz="2800" b="0" i="0" u="none" strike="noStrike" kern="1200" cap="none" spc="0" normalizeH="0" baseline="0" noProof="0" dirty="0" smtClean="0">
                <a:ln>
                  <a:noFill/>
                </a:ln>
                <a:solidFill>
                  <a:schemeClr val="bg1"/>
                </a:solidFill>
                <a:effectLst/>
                <a:uLnTx/>
                <a:uFillTx/>
                <a:latin typeface="NikoshBAN" pitchFamily="2" charset="0"/>
                <a:ea typeface="+mn-ea"/>
                <a:cs typeface="NikoshBAN" pitchFamily="2" charset="0"/>
              </a:rPr>
              <a:t>বিক্রয়ের পরিমান পরিবর্তন</a:t>
            </a: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r>
              <a:rPr kumimoji="0" lang="bn-IN" sz="2800" b="0" i="0" u="none" strike="noStrike" kern="1200" cap="none" spc="0" normalizeH="0" baseline="0" noProof="0" dirty="0" smtClean="0">
                <a:ln>
                  <a:noFill/>
                </a:ln>
                <a:solidFill>
                  <a:schemeClr val="bg1"/>
                </a:solidFill>
                <a:effectLst/>
                <a:uLnTx/>
                <a:uFillTx/>
                <a:latin typeface="NikoshBAN" pitchFamily="2" charset="0"/>
                <a:ea typeface="+mn-ea"/>
                <a:cs typeface="NikoshBAN" pitchFamily="2" charset="0"/>
              </a:rPr>
              <a:t>উৎপাদনের উপকরনের মূল্য পরিবর্তন</a:t>
            </a: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r>
              <a:rPr kumimoji="0" lang="bn-IN" sz="2800" b="0" i="0" u="none" strike="noStrike" kern="1200" cap="none" spc="0" normalizeH="0" baseline="0" noProof="0" dirty="0" smtClean="0">
                <a:ln>
                  <a:noFill/>
                </a:ln>
                <a:solidFill>
                  <a:schemeClr val="bg1"/>
                </a:solidFill>
                <a:effectLst/>
                <a:uLnTx/>
                <a:uFillTx/>
                <a:latin typeface="NikoshBAN" pitchFamily="2" charset="0"/>
                <a:ea typeface="+mn-ea"/>
                <a:cs typeface="NikoshBAN" pitchFamily="2" charset="0"/>
              </a:rPr>
              <a:t>অতিরিক্ত স্থায়ী খরচের প্রবণতা</a:t>
            </a: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r>
              <a:rPr kumimoji="0" lang="bn-IN" sz="2800" b="0" i="0" u="none" strike="noStrike" kern="1200" cap="none" spc="0" normalizeH="0" baseline="0" noProof="0" dirty="0" smtClean="0">
                <a:ln>
                  <a:noFill/>
                </a:ln>
                <a:solidFill>
                  <a:schemeClr val="bg1"/>
                </a:solidFill>
                <a:effectLst/>
                <a:uLnTx/>
                <a:uFillTx/>
                <a:latin typeface="NikoshBAN" pitchFamily="2" charset="0"/>
                <a:ea typeface="+mn-ea"/>
                <a:cs typeface="NikoshBAN" pitchFamily="2" charset="0"/>
              </a:rPr>
              <a:t>ঋণ মূলধন বেশি হওয়া</a:t>
            </a: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r>
              <a:rPr kumimoji="0" lang="bn-IN" sz="2800" b="0" i="0" u="none" strike="noStrike" kern="1200" cap="none" spc="0" normalizeH="0" baseline="0" noProof="0" dirty="0" smtClean="0">
                <a:ln>
                  <a:noFill/>
                </a:ln>
                <a:solidFill>
                  <a:schemeClr val="bg1"/>
                </a:solidFill>
                <a:effectLst/>
                <a:uLnTx/>
                <a:uFillTx/>
                <a:latin typeface="NikoshBAN" pitchFamily="2" charset="0"/>
                <a:ea typeface="+mn-ea"/>
                <a:cs typeface="NikoshBAN" pitchFamily="2" charset="0"/>
              </a:rPr>
              <a:t>পর্যাপ্ত নগদপ্রবাহ  না পাওয়া</a:t>
            </a: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None/>
              <a:tabLst/>
              <a:defRPr/>
            </a:pPr>
            <a:endParaRPr kumimoji="0" lang="bn-IN" sz="1400" b="0" i="0" u="none" strike="noStrike" kern="1200" cap="none" spc="0" normalizeH="0" baseline="0" noProof="0" dirty="0" smtClean="0">
              <a:ln>
                <a:noFill/>
              </a:ln>
              <a:solidFill>
                <a:schemeClr val="bg1"/>
              </a:solidFill>
              <a:effectLst/>
              <a:uLnTx/>
              <a:uFillTx/>
              <a:latin typeface="NikoshBAN" pitchFamily="2" charset="0"/>
              <a:ea typeface="+mn-ea"/>
              <a:cs typeface="NikoshBAN" pitchFamily="2" charset="0"/>
            </a:endParaRP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endParaRPr kumimoji="0" lang="bn-IN" sz="1400" b="0" i="0" u="none" strike="noStrike" kern="1200" cap="none" spc="0" normalizeH="0" baseline="0" noProof="0" dirty="0" smtClean="0">
              <a:ln>
                <a:noFill/>
              </a:ln>
              <a:solidFill>
                <a:schemeClr val="bg1"/>
              </a:solidFill>
              <a:effectLst/>
              <a:uLnTx/>
              <a:uFillTx/>
              <a:latin typeface="NikoshBAN" pitchFamily="2" charset="0"/>
              <a:ea typeface="+mn-ea"/>
              <a:cs typeface="NikoshBAN" pitchFamily="2" charset="0"/>
            </a:endParaRP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endParaRPr kumimoji="0" lang="en-US" sz="1400" b="0" i="0" u="none" strike="noStrike" kern="1200" cap="none" spc="0" normalizeH="0" baseline="0" noProof="0" dirty="0">
              <a:ln>
                <a:noFill/>
              </a:ln>
              <a:solidFill>
                <a:schemeClr val="bg1"/>
              </a:solidFill>
              <a:effectLst/>
              <a:uLnTx/>
              <a:uFillTx/>
              <a:latin typeface="NikoshBAN" pitchFamily="2" charset="0"/>
              <a:ea typeface="+mn-ea"/>
              <a:cs typeface="NikoshBAN" pitchFamily="2" charset="0"/>
            </a:endParaRPr>
          </a:p>
        </p:txBody>
      </p:sp>
      <p:sp>
        <p:nvSpPr>
          <p:cNvPr id="6" name="Text Placeholder 5"/>
          <p:cNvSpPr txBox="1">
            <a:spLocks/>
          </p:cNvSpPr>
          <p:nvPr/>
        </p:nvSpPr>
        <p:spPr>
          <a:xfrm>
            <a:off x="4800600" y="1371600"/>
            <a:ext cx="4041775" cy="685800"/>
          </a:xfrm>
          <a:prstGeom prst="rect">
            <a:avLst/>
          </a:prstGeom>
        </p:spPr>
        <p:style>
          <a:lnRef idx="0">
            <a:schemeClr val="accent2"/>
          </a:lnRef>
          <a:fillRef idx="3">
            <a:schemeClr val="accent2"/>
          </a:fillRef>
          <a:effectRef idx="3">
            <a:schemeClr val="accent2"/>
          </a:effectRef>
          <a:fontRef idx="minor">
            <a:schemeClr val="lt1"/>
          </a:fontRef>
        </p:style>
        <p:txBody>
          <a:bodyPr/>
          <a:lstStyle/>
          <a:p>
            <a:pPr marL="285750" marR="0" lvl="0" indent="-285750" algn="ctr"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r>
              <a:rPr kumimoji="0" lang="bn-IN" sz="3600" b="0" i="0" u="none" strike="noStrike" kern="1200" cap="none" spc="0" normalizeH="0" baseline="0" noProof="0" dirty="0" smtClean="0">
                <a:ln>
                  <a:noFill/>
                </a:ln>
                <a:solidFill>
                  <a:srgbClr val="FFFF00"/>
                </a:solidFill>
                <a:effectLst/>
                <a:uLnTx/>
                <a:uFillTx/>
                <a:latin typeface="NikoshBAN" pitchFamily="2" charset="0"/>
                <a:ea typeface="+mn-ea"/>
                <a:cs typeface="NikoshBAN" pitchFamily="2" charset="0"/>
              </a:rPr>
              <a:t>বিনিয়োগ কারীর দৃষ্টিতে</a:t>
            </a:r>
            <a:endParaRPr kumimoji="0" lang="en-US" sz="2800" b="0" i="0" u="none" strike="noStrike" kern="1200" cap="none" spc="0" normalizeH="0" baseline="0" noProof="0" dirty="0">
              <a:ln>
                <a:noFill/>
              </a:ln>
              <a:solidFill>
                <a:srgbClr val="FFFF00"/>
              </a:solidFill>
              <a:effectLst/>
              <a:uLnTx/>
              <a:uFillTx/>
              <a:latin typeface="NikoshBAN" pitchFamily="2" charset="0"/>
              <a:ea typeface="+mn-ea"/>
              <a:cs typeface="NikoshBAN" pitchFamily="2" charset="0"/>
            </a:endParaRPr>
          </a:p>
        </p:txBody>
      </p:sp>
      <p:sp>
        <p:nvSpPr>
          <p:cNvPr id="7" name="Content Placeholder 6"/>
          <p:cNvSpPr txBox="1">
            <a:spLocks/>
          </p:cNvSpPr>
          <p:nvPr/>
        </p:nvSpPr>
        <p:spPr>
          <a:xfrm>
            <a:off x="4957265" y="3335337"/>
            <a:ext cx="3672248" cy="2665259"/>
          </a:xfrm>
          <a:prstGeom prst="rect">
            <a:avLst/>
          </a:prstGeom>
          <a:ln/>
        </p:spPr>
        <p:style>
          <a:lnRef idx="0">
            <a:schemeClr val="accent2"/>
          </a:lnRef>
          <a:fillRef idx="3">
            <a:schemeClr val="accent2"/>
          </a:fillRef>
          <a:effectRef idx="3">
            <a:schemeClr val="accent2"/>
          </a:effectRef>
          <a:fontRef idx="minor">
            <a:schemeClr val="lt1"/>
          </a:fontRef>
        </p:style>
        <p:txBody>
          <a:bodyPr>
            <a:normAutofit fontScale="92500" lnSpcReduction="10000"/>
          </a:bodyPr>
          <a:lstStyle/>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r>
              <a:rPr kumimoji="0" lang="bn-IN" sz="4400" b="0" i="0" u="none" strike="noStrike" kern="1200" cap="none" spc="0" normalizeH="0" baseline="0" noProof="0" dirty="0" smtClean="0">
                <a:ln>
                  <a:noFill/>
                </a:ln>
                <a:solidFill>
                  <a:schemeClr val="bg1"/>
                </a:solidFill>
                <a:effectLst/>
                <a:uLnTx/>
                <a:uFillTx/>
                <a:latin typeface="NikoshBAN" pitchFamily="2" charset="0"/>
                <a:ea typeface="+mn-ea"/>
                <a:cs typeface="NikoshBAN" pitchFamily="2" charset="0"/>
              </a:rPr>
              <a:t>বন্ড, ডিবেঞ্চার ইত্যাদির সুদ হার পরিবর্তন</a:t>
            </a:r>
          </a:p>
          <a:p>
            <a:pPr marL="285750" marR="0" lvl="0" indent="-285750" algn="l" defTabSz="457200" rtl="0" eaLnBrk="1" fontAlgn="auto" latinLnBrk="0" hangingPunct="1">
              <a:lnSpc>
                <a:spcPct val="100000"/>
              </a:lnSpc>
              <a:spcBef>
                <a:spcPct val="20000"/>
              </a:spcBef>
              <a:spcAft>
                <a:spcPts val="600"/>
              </a:spcAft>
              <a:buClr>
                <a:schemeClr val="accent1">
                  <a:lumMod val="75000"/>
                </a:schemeClr>
              </a:buClr>
              <a:buSzPct val="145000"/>
              <a:buFont typeface="Arial"/>
              <a:buChar char="•"/>
              <a:tabLst/>
              <a:defRPr/>
            </a:pPr>
            <a:r>
              <a:rPr kumimoji="0" lang="bn-IN" sz="4400" b="0" i="0" u="none" strike="noStrike" kern="1200" cap="none" spc="0" normalizeH="0" baseline="0" noProof="0" dirty="0" smtClean="0">
                <a:ln>
                  <a:noFill/>
                </a:ln>
                <a:solidFill>
                  <a:schemeClr val="bg1"/>
                </a:solidFill>
                <a:effectLst/>
                <a:uLnTx/>
                <a:uFillTx/>
                <a:latin typeface="NikoshBAN" pitchFamily="2" charset="0"/>
                <a:ea typeface="+mn-ea"/>
                <a:cs typeface="NikoshBAN" pitchFamily="2" charset="0"/>
              </a:rPr>
              <a:t>তারল্য ঝুঁকি</a:t>
            </a:r>
            <a:endParaRPr kumimoji="0" lang="en-US" sz="4400" b="0" i="0" u="none" strike="noStrike" kern="1200" cap="none" spc="0" normalizeH="0" baseline="0" noProof="0" dirty="0">
              <a:ln>
                <a:noFill/>
              </a:ln>
              <a:solidFill>
                <a:schemeClr val="bg1"/>
              </a:solidFill>
              <a:effectLst/>
              <a:uLnTx/>
              <a:uFillTx/>
              <a:latin typeface="NikoshBAN" pitchFamily="2" charset="0"/>
              <a:ea typeface="+mn-ea"/>
              <a:cs typeface="NikoshBAN" pitchFamily="2" charset="0"/>
            </a:endParaRPr>
          </a:p>
        </p:txBody>
      </p:sp>
      <p:sp>
        <p:nvSpPr>
          <p:cNvPr id="10" name="TextBox 9"/>
          <p:cNvSpPr txBox="1"/>
          <p:nvPr/>
        </p:nvSpPr>
        <p:spPr>
          <a:xfrm>
            <a:off x="2971800" y="304800"/>
            <a:ext cx="2971800" cy="101566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6000" dirty="0" err="1" smtClean="0">
                <a:solidFill>
                  <a:srgbClr val="C00000"/>
                </a:solidFill>
                <a:latin typeface="NikoshBAN" pitchFamily="2" charset="0"/>
                <a:cs typeface="NikoshBAN" pitchFamily="2" charset="0"/>
              </a:rPr>
              <a:t>ঝঁকির</a:t>
            </a:r>
            <a:r>
              <a:rPr lang="en-US" sz="6000" dirty="0" smtClean="0">
                <a:solidFill>
                  <a:srgbClr val="C00000"/>
                </a:solidFill>
                <a:latin typeface="NikoshBAN" pitchFamily="2" charset="0"/>
                <a:cs typeface="NikoshBAN" pitchFamily="2" charset="0"/>
              </a:rPr>
              <a:t> </a:t>
            </a:r>
            <a:r>
              <a:rPr lang="en-US" sz="6000" dirty="0" err="1" smtClean="0">
                <a:solidFill>
                  <a:srgbClr val="C00000"/>
                </a:solidFill>
                <a:latin typeface="NikoshBAN" pitchFamily="2" charset="0"/>
                <a:cs typeface="NikoshBAN" pitchFamily="2" charset="0"/>
              </a:rPr>
              <a:t>উৎস</a:t>
            </a:r>
            <a:endParaRPr lang="en-US" sz="6000" dirty="0">
              <a:solidFill>
                <a:srgbClr val="C00000"/>
              </a:solidFill>
              <a:latin typeface="NikoshBAN" pitchFamily="2" charset="0"/>
              <a:cs typeface="NikoshBAN" pitchFamily="2" charset="0"/>
            </a:endParaRPr>
          </a:p>
        </p:txBody>
      </p:sp>
      <p:sp>
        <p:nvSpPr>
          <p:cNvPr id="11" name="Down Arrow 10"/>
          <p:cNvSpPr/>
          <p:nvPr/>
        </p:nvSpPr>
        <p:spPr>
          <a:xfrm>
            <a:off x="1600200" y="2209800"/>
            <a:ext cx="838200" cy="73152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6400800" y="2209800"/>
            <a:ext cx="838200" cy="9906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nodePh="1">
                                  <p:stCondLst>
                                    <p:cond delay="0"/>
                                  </p:stCondLst>
                                  <p:endCondLst>
                                    <p:cond evt="begin" delay="0">
                                      <p:tn val="10"/>
                                    </p:cond>
                                  </p:endCondLst>
                                  <p:childTnLst>
                                    <p:animEffect transition="out" filter="dissolv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diamond(in)">
                                      <p:cBhvr>
                                        <p:cTn id="17" dur="1000"/>
                                        <p:tgtEl>
                                          <p:spTgt spid="4">
                                            <p:bg/>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diamond(in)">
                                      <p:cBhvr>
                                        <p:cTn id="22" dur="1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1" nodeType="clickEffect">
                                  <p:stCondLst>
                                    <p:cond delay="0"/>
                                  </p:stCondLst>
                                  <p:childTnLst>
                                    <p:set>
                                      <p:cBhvr>
                                        <p:cTn id="26" dur="1" fill="hold">
                                          <p:stCondLst>
                                            <p:cond delay="0"/>
                                          </p:stCondLst>
                                        </p:cTn>
                                        <p:tgtEl>
                                          <p:spTgt spid="4">
                                            <p:bg/>
                                          </p:spTgt>
                                        </p:tgtEl>
                                        <p:attrNameLst>
                                          <p:attrName>style.visibility</p:attrName>
                                        </p:attrNameLst>
                                      </p:cBhvr>
                                      <p:to>
                                        <p:strVal val="visible"/>
                                      </p:to>
                                    </p:set>
                                    <p:animEffect transition="in" filter="box(in)">
                                      <p:cBhvr>
                                        <p:cTn id="27" dur="1000"/>
                                        <p:tgtEl>
                                          <p:spTgt spid="4">
                                            <p:bg/>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1"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box(in)">
                                      <p:cBhvr>
                                        <p:cTn id="32" dur="10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path" presetSubtype="0" accel="50000" decel="50000" fill="hold" grpId="0" nodeType="clickEffect">
                                  <p:stCondLst>
                                    <p:cond delay="0"/>
                                  </p:stCondLst>
                                  <p:childTnLst>
                                    <p:animMotion origin="layout" path="M 0 0  C 0.069 0  0.125 0.07455  0.125 0.1664  C 0.125 0.25825  0.069 0.33279  0 0.33279  C -0.069 0.33279  -0.125 0.25825  -0.125 0.1664  C -0.125 0.07455  -0.069 0  0 0  Z" pathEditMode="relative" ptsTypes="">
                                      <p:cBhvr>
                                        <p:cTn id="36" dur="1000" fill="hold"/>
                                        <p:tgtEl>
                                          <p:spTgt spid="5">
                                            <p:bg/>
                                          </p:spTgt>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1" presetClass="path" presetSubtype="0" accel="50000" decel="50000" fill="hold" grpId="0" nodeType="clickEffect">
                                  <p:stCondLst>
                                    <p:cond delay="0"/>
                                  </p:stCondLst>
                                  <p:childTnLst>
                                    <p:animMotion origin="layout" path="M 0 0  C 0.069 0  0.125 0.07455  0.125 0.1664  C 0.125 0.25825  0.069 0.33279  0 0.33279  C -0.069 0.33279  -0.125 0.25825  -0.125 0.1664  C -0.125 0.07455  -0.069 0  0 0  Z" pathEditMode="relative" ptsTypes="">
                                      <p:cBhvr>
                                        <p:cTn id="40" dur="1000" fill="hold"/>
                                        <p:tgtEl>
                                          <p:spTgt spid="5">
                                            <p:txEl>
                                              <p:pRg st="0" end="0"/>
                                            </p:txEl>
                                          </p:spTgt>
                                        </p:tgtEl>
                                        <p:attrNameLst>
                                          <p:attrName>ppt_x</p:attrName>
                                          <p:attrName>ppt_y</p:attrName>
                                        </p:attrNameLst>
                                      </p:cBhvr>
                                    </p:animMotion>
                                  </p:childTnLst>
                                </p:cTn>
                              </p:par>
                            </p:childTnLst>
                          </p:cTn>
                        </p:par>
                      </p:childTnLst>
                    </p:cTn>
                  </p:par>
                  <p:par>
                    <p:cTn id="41" fill="hold">
                      <p:stCondLst>
                        <p:cond delay="indefinite"/>
                      </p:stCondLst>
                      <p:childTnLst>
                        <p:par>
                          <p:cTn id="42" fill="hold">
                            <p:stCondLst>
                              <p:cond delay="0"/>
                            </p:stCondLst>
                            <p:childTnLst>
                              <p:par>
                                <p:cTn id="43" presetID="1" presetClass="path" presetSubtype="0" accel="50000" decel="50000" fill="hold" grpId="0" nodeType="clickEffect">
                                  <p:stCondLst>
                                    <p:cond delay="0"/>
                                  </p:stCondLst>
                                  <p:childTnLst>
                                    <p:animMotion origin="layout" path="M 0 0  C 0.069 0  0.125 0.07455  0.125 0.1664  C 0.125 0.25825  0.069 0.33279  0 0.33279  C -0.069 0.33279  -0.125 0.25825  -0.125 0.1664  C -0.125 0.07455  -0.069 0  0 0  Z" pathEditMode="relative" ptsTypes="">
                                      <p:cBhvr>
                                        <p:cTn id="44" dur="1000" fill="hold"/>
                                        <p:tgtEl>
                                          <p:spTgt spid="5">
                                            <p:txEl>
                                              <p:pRg st="1" end="1"/>
                                            </p:txEl>
                                          </p:spTgt>
                                        </p:tgtEl>
                                        <p:attrNameLst>
                                          <p:attrName>ppt_x</p:attrName>
                                          <p:attrName>ppt_y</p:attrName>
                                        </p:attrNameLst>
                                      </p:cBhvr>
                                    </p:animMotion>
                                  </p:childTnLst>
                                </p:cTn>
                              </p:par>
                            </p:childTnLst>
                          </p:cTn>
                        </p:par>
                      </p:childTnLst>
                    </p:cTn>
                  </p:par>
                  <p:par>
                    <p:cTn id="45" fill="hold">
                      <p:stCondLst>
                        <p:cond delay="indefinite"/>
                      </p:stCondLst>
                      <p:childTnLst>
                        <p:par>
                          <p:cTn id="46" fill="hold">
                            <p:stCondLst>
                              <p:cond delay="0"/>
                            </p:stCondLst>
                            <p:childTnLst>
                              <p:par>
                                <p:cTn id="47" presetID="1" presetClass="path" presetSubtype="0" accel="50000" decel="50000" fill="hold" grpId="0" nodeType="clickEffect">
                                  <p:stCondLst>
                                    <p:cond delay="0"/>
                                  </p:stCondLst>
                                  <p:childTnLst>
                                    <p:animMotion origin="layout" path="M 0 0  C 0.069 0  0.125 0.07455  0.125 0.1664  C 0.125 0.25825  0.069 0.33279  0 0.33279  C -0.069 0.33279  -0.125 0.25825  -0.125 0.1664  C -0.125 0.07455  -0.069 0  0 0  Z" pathEditMode="relative" ptsTypes="">
                                      <p:cBhvr>
                                        <p:cTn id="48" dur="1000" fill="hold"/>
                                        <p:tgtEl>
                                          <p:spTgt spid="5">
                                            <p:txEl>
                                              <p:pRg st="2" end="2"/>
                                            </p:txEl>
                                          </p:spTgt>
                                        </p:tgtEl>
                                        <p:attrNameLst>
                                          <p:attrName>ppt_x</p:attrName>
                                          <p:attrName>ppt_y</p:attrName>
                                        </p:attrNameLst>
                                      </p:cBhvr>
                                    </p:animMotion>
                                  </p:childTnLst>
                                </p:cTn>
                              </p:par>
                            </p:childTnLst>
                          </p:cTn>
                        </p:par>
                      </p:childTnLst>
                    </p:cTn>
                  </p:par>
                  <p:par>
                    <p:cTn id="49" fill="hold">
                      <p:stCondLst>
                        <p:cond delay="indefinite"/>
                      </p:stCondLst>
                      <p:childTnLst>
                        <p:par>
                          <p:cTn id="50" fill="hold">
                            <p:stCondLst>
                              <p:cond delay="0"/>
                            </p:stCondLst>
                            <p:childTnLst>
                              <p:par>
                                <p:cTn id="51" presetID="1" presetClass="path" presetSubtype="0" accel="50000" decel="50000" fill="hold" grpId="0" nodeType="clickEffect">
                                  <p:stCondLst>
                                    <p:cond delay="0"/>
                                  </p:stCondLst>
                                  <p:childTnLst>
                                    <p:animMotion origin="layout" path="M 0 0  C 0.069 0  0.125 0.07455  0.125 0.1664  C 0.125 0.25825  0.069 0.33279  0 0.33279  C -0.069 0.33279  -0.125 0.25825  -0.125 0.1664  C -0.125 0.07455  -0.069 0  0 0  Z" pathEditMode="relative" ptsTypes="">
                                      <p:cBhvr>
                                        <p:cTn id="52" dur="1000" fill="hold"/>
                                        <p:tgtEl>
                                          <p:spTgt spid="5">
                                            <p:txEl>
                                              <p:pRg st="3" end="3"/>
                                            </p:txEl>
                                          </p:spTgt>
                                        </p:tgtEl>
                                        <p:attrNameLst>
                                          <p:attrName>ppt_x</p:attrName>
                                          <p:attrName>ppt_y</p:attrName>
                                        </p:attrNameLst>
                                      </p:cBhvr>
                                    </p:animMotion>
                                  </p:childTnLst>
                                </p:cTn>
                              </p:par>
                            </p:childTnLst>
                          </p:cTn>
                        </p:par>
                      </p:childTnLst>
                    </p:cTn>
                  </p:par>
                  <p:par>
                    <p:cTn id="53" fill="hold">
                      <p:stCondLst>
                        <p:cond delay="indefinite"/>
                      </p:stCondLst>
                      <p:childTnLst>
                        <p:par>
                          <p:cTn id="54" fill="hold">
                            <p:stCondLst>
                              <p:cond delay="0"/>
                            </p:stCondLst>
                            <p:childTnLst>
                              <p:par>
                                <p:cTn id="55" presetID="1" presetClass="path" presetSubtype="0" accel="50000" decel="50000" fill="hold" grpId="0" nodeType="clickEffect">
                                  <p:stCondLst>
                                    <p:cond delay="0"/>
                                  </p:stCondLst>
                                  <p:childTnLst>
                                    <p:animMotion origin="layout" path="M 0 0  C 0.069 0  0.125 0.07455  0.125 0.1664  C 0.125 0.25825  0.069 0.33279  0 0.33279  C -0.069 0.33279  -0.125 0.25825  -0.125 0.1664  C -0.125 0.07455  -0.069 0  0 0  Z" pathEditMode="relative" ptsTypes="">
                                      <p:cBhvr>
                                        <p:cTn id="56" dur="1000" fill="hold"/>
                                        <p:tgtEl>
                                          <p:spTgt spid="5">
                                            <p:txEl>
                                              <p:pRg st="4" end="4"/>
                                            </p:txEl>
                                          </p:spTgt>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1" presetClass="path" presetSubtype="0" accel="50000" decel="50000" fill="hold" grpId="0" nodeType="clickEffect">
                                  <p:stCondLst>
                                    <p:cond delay="0"/>
                                  </p:stCondLst>
                                  <p:childTnLst>
                                    <p:animMotion origin="layout" path="M 0 0  C 0.069 0  0.125 0.07455  0.125 0.1664  C 0.125 0.25825  0.069 0.33279  0 0.33279  C -0.069 0.33279  -0.125 0.25825  -0.125 0.1664  C -0.125 0.07455  -0.069 0  0 0  Z" pathEditMode="relative" ptsTypes="">
                                      <p:cBhvr>
                                        <p:cTn id="60" dur="1000" fill="hold"/>
                                        <p:tgtEl>
                                          <p:spTgt spid="5">
                                            <p:txEl>
                                              <p:pRg st="5" end="5"/>
                                            </p:txEl>
                                          </p:spTgt>
                                        </p:tgtEl>
                                        <p:attrNameLst>
                                          <p:attrName>ppt_x</p:attrName>
                                          <p:attrName>ppt_y</p:attrName>
                                        </p:attrNameLst>
                                      </p:cBhvr>
                                    </p:animMotion>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grpId="0" nodeType="clickEffect">
                                  <p:stCondLst>
                                    <p:cond delay="0"/>
                                  </p:stCondLst>
                                  <p:childTnLst>
                                    <p:set>
                                      <p:cBhvr>
                                        <p:cTn id="64" dur="1" fill="hold">
                                          <p:stCondLst>
                                            <p:cond delay="0"/>
                                          </p:stCondLst>
                                        </p:cTn>
                                        <p:tgtEl>
                                          <p:spTgt spid="6">
                                            <p:bg/>
                                          </p:spTgt>
                                        </p:tgtEl>
                                        <p:attrNameLst>
                                          <p:attrName>style.visibility</p:attrName>
                                        </p:attrNameLst>
                                      </p:cBhvr>
                                      <p:to>
                                        <p:strVal val="visible"/>
                                      </p:to>
                                    </p:set>
                                    <p:anim calcmode="lin" valueType="num">
                                      <p:cBhvr>
                                        <p:cTn id="65" dur="1000" fill="hold"/>
                                        <p:tgtEl>
                                          <p:spTgt spid="6">
                                            <p:bg/>
                                          </p:spTgt>
                                        </p:tgtEl>
                                        <p:attrNameLst>
                                          <p:attrName>ppt_w</p:attrName>
                                        </p:attrNameLst>
                                      </p:cBhvr>
                                      <p:tavLst>
                                        <p:tav tm="0">
                                          <p:val>
                                            <p:strVal val="#ppt_w*0.70"/>
                                          </p:val>
                                        </p:tav>
                                        <p:tav tm="100000">
                                          <p:val>
                                            <p:strVal val="#ppt_w"/>
                                          </p:val>
                                        </p:tav>
                                      </p:tavLst>
                                    </p:anim>
                                    <p:anim calcmode="lin" valueType="num">
                                      <p:cBhvr>
                                        <p:cTn id="66" dur="1000" fill="hold"/>
                                        <p:tgtEl>
                                          <p:spTgt spid="6">
                                            <p:bg/>
                                          </p:spTgt>
                                        </p:tgtEl>
                                        <p:attrNameLst>
                                          <p:attrName>ppt_h</p:attrName>
                                        </p:attrNameLst>
                                      </p:cBhvr>
                                      <p:tavLst>
                                        <p:tav tm="0">
                                          <p:val>
                                            <p:strVal val="#ppt_h"/>
                                          </p:val>
                                        </p:tav>
                                        <p:tav tm="100000">
                                          <p:val>
                                            <p:strVal val="#ppt_h"/>
                                          </p:val>
                                        </p:tav>
                                      </p:tavLst>
                                    </p:anim>
                                    <p:animEffect transition="in" filter="fade">
                                      <p:cBhvr>
                                        <p:cTn id="67" dur="1000"/>
                                        <p:tgtEl>
                                          <p:spTgt spid="6">
                                            <p:bg/>
                                          </p:spTgt>
                                        </p:tgtEl>
                                      </p:cBhvr>
                                    </p:animEffect>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grpId="0" nodeType="clickEffect">
                                  <p:stCondLst>
                                    <p:cond delay="0"/>
                                  </p:stCondLst>
                                  <p:childTnLst>
                                    <p:set>
                                      <p:cBhvr>
                                        <p:cTn id="71" dur="1" fill="hold">
                                          <p:stCondLst>
                                            <p:cond delay="0"/>
                                          </p:stCondLst>
                                        </p:cTn>
                                        <p:tgtEl>
                                          <p:spTgt spid="6">
                                            <p:txEl>
                                              <p:pRg st="0" end="0"/>
                                            </p:txEl>
                                          </p:spTgt>
                                        </p:tgtEl>
                                        <p:attrNameLst>
                                          <p:attrName>style.visibility</p:attrName>
                                        </p:attrNameLst>
                                      </p:cBhvr>
                                      <p:to>
                                        <p:strVal val="visible"/>
                                      </p:to>
                                    </p:set>
                                    <p:anim calcmode="lin" valueType="num">
                                      <p:cBhvr>
                                        <p:cTn id="72"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73"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74" dur="1000"/>
                                        <p:tgtEl>
                                          <p:spTgt spid="6">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0" presetClass="entr" presetSubtype="0" fill="hold" nodeType="clickEffect">
                                  <p:stCondLst>
                                    <p:cond delay="0"/>
                                  </p:stCondLst>
                                  <p:childTnLst>
                                    <p:set>
                                      <p:cBhvr>
                                        <p:cTn id="78" dur="1" fill="hold">
                                          <p:stCondLst>
                                            <p:cond delay="0"/>
                                          </p:stCondLst>
                                        </p:cTn>
                                        <p:tgtEl>
                                          <p:spTgt spid="7">
                                            <p:txEl>
                                              <p:pRg st="0" end="0"/>
                                            </p:txEl>
                                          </p:spTgt>
                                        </p:tgtEl>
                                        <p:attrNameLst>
                                          <p:attrName>style.visibility</p:attrName>
                                        </p:attrNameLst>
                                      </p:cBhvr>
                                      <p:to>
                                        <p:strVal val="visible"/>
                                      </p:to>
                                    </p:set>
                                    <p:animEffect transition="in" filter="wedge">
                                      <p:cBhvr>
                                        <p:cTn id="79" dur="1000"/>
                                        <p:tgtEl>
                                          <p:spTgt spid="7">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8" presetClass="entr" presetSubtype="12" fill="hold" nodeType="clickEffect">
                                  <p:stCondLst>
                                    <p:cond delay="0"/>
                                  </p:stCondLst>
                                  <p:childTnLst>
                                    <p:set>
                                      <p:cBhvr>
                                        <p:cTn id="83" dur="1" fill="hold">
                                          <p:stCondLst>
                                            <p:cond delay="0"/>
                                          </p:stCondLst>
                                        </p:cTn>
                                        <p:tgtEl>
                                          <p:spTgt spid="7">
                                            <p:txEl>
                                              <p:pRg st="1" end="1"/>
                                            </p:txEl>
                                          </p:spTgt>
                                        </p:tgtEl>
                                        <p:attrNameLst>
                                          <p:attrName>style.visibility</p:attrName>
                                        </p:attrNameLst>
                                      </p:cBhvr>
                                      <p:to>
                                        <p:strVal val="visible"/>
                                      </p:to>
                                    </p:set>
                                    <p:animEffect transition="in" filter="strips(downLeft)">
                                      <p:cBhvr>
                                        <p:cTn id="84" dur="500"/>
                                        <p:tgtEl>
                                          <p:spTgt spid="7">
                                            <p:txEl>
                                              <p:pRg st="1" end="1"/>
                                            </p:txEl>
                                          </p:spTgt>
                                        </p:tgtEl>
                                      </p:cBhvr>
                                    </p:animEffect>
                                  </p:childTnLst>
                                </p:cTn>
                              </p:par>
                              <p:par>
                                <p:cTn id="85" presetID="9" presetClass="exit" presetSubtype="0" fill="hold" grpId="2" nodeType="withEffect">
                                  <p:stCondLst>
                                    <p:cond delay="0"/>
                                  </p:stCondLst>
                                  <p:childTnLst>
                                    <p:animEffect transition="out" filter="dissolve">
                                      <p:cBhvr>
                                        <p:cTn id="86" dur="500"/>
                                        <p:tgtEl>
                                          <p:spTgt spid="4">
                                            <p:txEl>
                                              <p:pRg st="1" end="1"/>
                                            </p:txEl>
                                          </p:spTgt>
                                        </p:tgtEl>
                                      </p:cBhvr>
                                    </p:animEffect>
                                    <p:set>
                                      <p:cBhvr>
                                        <p:cTn id="87" dur="1" fill="hold">
                                          <p:stCondLst>
                                            <p:cond delay="499"/>
                                          </p:stCondLst>
                                        </p:cTn>
                                        <p:tgtEl>
                                          <p:spTgt spid="4">
                                            <p:txEl>
                                              <p:pRg st="1" end="1"/>
                                            </p:txEl>
                                          </p:spTgt>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9" presetClass="exit" presetSubtype="0" fill="hold" grpId="2" nodeType="clickEffect">
                                  <p:stCondLst>
                                    <p:cond delay="0"/>
                                  </p:stCondLst>
                                  <p:childTnLst>
                                    <p:animEffect transition="out" filter="dissolve">
                                      <p:cBhvr>
                                        <p:cTn id="91" dur="500"/>
                                        <p:tgtEl>
                                          <p:spTgt spid="4">
                                            <p:bg/>
                                          </p:spTgt>
                                        </p:tgtEl>
                                      </p:cBhvr>
                                    </p:animEffect>
                                    <p:set>
                                      <p:cBhvr>
                                        <p:cTn id="92" dur="1" fill="hold">
                                          <p:stCondLst>
                                            <p:cond delay="499"/>
                                          </p:stCondLst>
                                        </p:cTn>
                                        <p:tgtEl>
                                          <p:spTgt spid="4">
                                            <p:bg/>
                                          </p:spTgt>
                                        </p:tgtEl>
                                        <p:attrNameLst>
                                          <p:attrName>style.visibility</p:attrName>
                                        </p:attrNameLst>
                                      </p:cBhvr>
                                      <p:to>
                                        <p:strVal val="hidden"/>
                                      </p:to>
                                    </p:set>
                                  </p:childTnLst>
                                </p:cTn>
                              </p:par>
                              <p:par>
                                <p:cTn id="93" presetID="9" presetClass="exit" presetSubtype="0" fill="hold" grpId="1" nodeType="withEffect">
                                  <p:stCondLst>
                                    <p:cond delay="0"/>
                                  </p:stCondLst>
                                  <p:childTnLst>
                                    <p:animEffect transition="out" filter="dissolve">
                                      <p:cBhvr>
                                        <p:cTn id="94" dur="500"/>
                                        <p:tgtEl>
                                          <p:spTgt spid="5">
                                            <p:txEl>
                                              <p:pRg st="0" end="0"/>
                                            </p:txEl>
                                          </p:spTgt>
                                        </p:tgtEl>
                                      </p:cBhvr>
                                    </p:animEffect>
                                    <p:set>
                                      <p:cBhvr>
                                        <p:cTn id="95"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9" presetClass="exit" presetSubtype="0" fill="hold" grpId="1" nodeType="clickEffect">
                                  <p:stCondLst>
                                    <p:cond delay="0"/>
                                  </p:stCondLst>
                                  <p:childTnLst>
                                    <p:animEffect transition="out" filter="dissolve">
                                      <p:cBhvr>
                                        <p:cTn id="99" dur="500"/>
                                        <p:tgtEl>
                                          <p:spTgt spid="5">
                                            <p:txEl>
                                              <p:pRg st="1" end="1"/>
                                            </p:txEl>
                                          </p:spTgt>
                                        </p:tgtEl>
                                      </p:cBhvr>
                                    </p:animEffect>
                                    <p:set>
                                      <p:cBhvr>
                                        <p:cTn id="100" dur="1" fill="hold">
                                          <p:stCondLst>
                                            <p:cond delay="499"/>
                                          </p:stCondLst>
                                        </p:cTn>
                                        <p:tgtEl>
                                          <p:spTgt spid="5">
                                            <p:txEl>
                                              <p:pRg st="1" end="1"/>
                                            </p:txEl>
                                          </p:spTgt>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9" presetClass="exit" presetSubtype="0" fill="hold" grpId="1" nodeType="clickEffect">
                                  <p:stCondLst>
                                    <p:cond delay="0"/>
                                  </p:stCondLst>
                                  <p:childTnLst>
                                    <p:animEffect transition="out" filter="dissolve">
                                      <p:cBhvr>
                                        <p:cTn id="104" dur="500"/>
                                        <p:tgtEl>
                                          <p:spTgt spid="5">
                                            <p:txEl>
                                              <p:pRg st="2" end="2"/>
                                            </p:txEl>
                                          </p:spTgt>
                                        </p:tgtEl>
                                      </p:cBhvr>
                                    </p:animEffect>
                                    <p:set>
                                      <p:cBhvr>
                                        <p:cTn id="105" dur="1" fill="hold">
                                          <p:stCondLst>
                                            <p:cond delay="499"/>
                                          </p:stCondLst>
                                        </p:cTn>
                                        <p:tgtEl>
                                          <p:spTgt spid="5">
                                            <p:txEl>
                                              <p:pRg st="2" end="2"/>
                                            </p:txEl>
                                          </p:spTgt>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9" presetClass="exit" presetSubtype="0" fill="hold" grpId="1" nodeType="clickEffect">
                                  <p:stCondLst>
                                    <p:cond delay="0"/>
                                  </p:stCondLst>
                                  <p:childTnLst>
                                    <p:animEffect transition="out" filter="dissolve">
                                      <p:cBhvr>
                                        <p:cTn id="109" dur="500"/>
                                        <p:tgtEl>
                                          <p:spTgt spid="5">
                                            <p:txEl>
                                              <p:pRg st="3" end="3"/>
                                            </p:txEl>
                                          </p:spTgt>
                                        </p:tgtEl>
                                      </p:cBhvr>
                                    </p:animEffect>
                                    <p:set>
                                      <p:cBhvr>
                                        <p:cTn id="110" dur="1" fill="hold">
                                          <p:stCondLst>
                                            <p:cond delay="499"/>
                                          </p:stCondLst>
                                        </p:cTn>
                                        <p:tgtEl>
                                          <p:spTgt spid="5">
                                            <p:txEl>
                                              <p:pRg st="3" end="3"/>
                                            </p:txEl>
                                          </p:spTgt>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9" presetClass="exit" presetSubtype="0" fill="hold" grpId="1" nodeType="clickEffect">
                                  <p:stCondLst>
                                    <p:cond delay="0"/>
                                  </p:stCondLst>
                                  <p:childTnLst>
                                    <p:animEffect transition="out" filter="dissolve">
                                      <p:cBhvr>
                                        <p:cTn id="114" dur="500"/>
                                        <p:tgtEl>
                                          <p:spTgt spid="5">
                                            <p:txEl>
                                              <p:pRg st="4" end="4"/>
                                            </p:txEl>
                                          </p:spTgt>
                                        </p:tgtEl>
                                      </p:cBhvr>
                                    </p:animEffect>
                                    <p:set>
                                      <p:cBhvr>
                                        <p:cTn id="115" dur="1" fill="hold">
                                          <p:stCondLst>
                                            <p:cond delay="499"/>
                                          </p:stCondLst>
                                        </p:cTn>
                                        <p:tgtEl>
                                          <p:spTgt spid="5">
                                            <p:txEl>
                                              <p:pRg st="4" end="4"/>
                                            </p:txEl>
                                          </p:spTgt>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9" presetClass="exit" presetSubtype="0" fill="hold" grpId="1" nodeType="clickEffect">
                                  <p:stCondLst>
                                    <p:cond delay="0"/>
                                  </p:stCondLst>
                                  <p:childTnLst>
                                    <p:animEffect transition="out" filter="dissolve">
                                      <p:cBhvr>
                                        <p:cTn id="119" dur="500"/>
                                        <p:tgtEl>
                                          <p:spTgt spid="5">
                                            <p:txEl>
                                              <p:pRg st="5" end="5"/>
                                            </p:txEl>
                                          </p:spTgt>
                                        </p:tgtEl>
                                      </p:cBhvr>
                                    </p:animEffect>
                                    <p:set>
                                      <p:cBhvr>
                                        <p:cTn id="120" dur="1" fill="hold">
                                          <p:stCondLst>
                                            <p:cond delay="499"/>
                                          </p:stCondLst>
                                        </p:cTn>
                                        <p:tgtEl>
                                          <p:spTgt spid="5">
                                            <p:txEl>
                                              <p:pRg st="5" end="5"/>
                                            </p:txEl>
                                          </p:spTgt>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9" presetClass="exit" presetSubtype="0" fill="hold" grpId="1" nodeType="clickEffect">
                                  <p:stCondLst>
                                    <p:cond delay="0"/>
                                  </p:stCondLst>
                                  <p:childTnLst>
                                    <p:animEffect transition="out" filter="dissolve">
                                      <p:cBhvr>
                                        <p:cTn id="124" dur="500"/>
                                        <p:tgtEl>
                                          <p:spTgt spid="5">
                                            <p:bg/>
                                          </p:spTgt>
                                        </p:tgtEl>
                                      </p:cBhvr>
                                    </p:animEffect>
                                    <p:set>
                                      <p:cBhvr>
                                        <p:cTn id="125" dur="1" fill="hold">
                                          <p:stCondLst>
                                            <p:cond delay="499"/>
                                          </p:stCondLst>
                                        </p:cTn>
                                        <p:tgtEl>
                                          <p:spTgt spid="5">
                                            <p:bg/>
                                          </p:spTgt>
                                        </p:tgtEl>
                                        <p:attrNameLst>
                                          <p:attrName>style.visibility</p:attrName>
                                        </p:attrNameLst>
                                      </p:cBhvr>
                                      <p:to>
                                        <p:strVal val="hidden"/>
                                      </p:to>
                                    </p:set>
                                  </p:childTnLst>
                                </p:cTn>
                              </p:par>
                              <p:par>
                                <p:cTn id="126" presetID="9" presetClass="exit" presetSubtype="0" fill="hold" grpId="1" nodeType="withEffect">
                                  <p:stCondLst>
                                    <p:cond delay="0"/>
                                  </p:stCondLst>
                                  <p:childTnLst>
                                    <p:animEffect transition="out" filter="dissolve">
                                      <p:cBhvr>
                                        <p:cTn id="127" dur="500"/>
                                        <p:tgtEl>
                                          <p:spTgt spid="6">
                                            <p:txEl>
                                              <p:pRg st="0" end="0"/>
                                            </p:txEl>
                                          </p:spTgt>
                                        </p:tgtEl>
                                      </p:cBhvr>
                                    </p:animEffect>
                                    <p:set>
                                      <p:cBhvr>
                                        <p:cTn id="128"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9" presetClass="exit" presetSubtype="0" fill="hold" grpId="1" nodeType="clickEffect">
                                  <p:stCondLst>
                                    <p:cond delay="0"/>
                                  </p:stCondLst>
                                  <p:childTnLst>
                                    <p:animEffect transition="out" filter="dissolve">
                                      <p:cBhvr>
                                        <p:cTn id="132" dur="500"/>
                                        <p:tgtEl>
                                          <p:spTgt spid="6">
                                            <p:bg/>
                                          </p:spTgt>
                                        </p:tgtEl>
                                      </p:cBhvr>
                                    </p:animEffect>
                                    <p:set>
                                      <p:cBhvr>
                                        <p:cTn id="133" dur="1" fill="hold">
                                          <p:stCondLst>
                                            <p:cond delay="499"/>
                                          </p:stCondLst>
                                        </p:cTn>
                                        <p:tgtEl>
                                          <p:spTgt spid="6">
                                            <p:bg/>
                                          </p:spTgt>
                                        </p:tgtEl>
                                        <p:attrNameLst>
                                          <p:attrName>style.visibility</p:attrName>
                                        </p:attrNameLst>
                                      </p:cBhvr>
                                      <p:to>
                                        <p:strVal val="hidden"/>
                                      </p:to>
                                    </p:set>
                                  </p:childTnLst>
                                </p:cTn>
                              </p:par>
                              <p:par>
                                <p:cTn id="134" presetID="9" presetClass="exit" presetSubtype="0" fill="hold" grpId="0" nodeType="withEffect">
                                  <p:stCondLst>
                                    <p:cond delay="0"/>
                                  </p:stCondLst>
                                  <p:childTnLst>
                                    <p:animEffect transition="out" filter="dissolve">
                                      <p:cBhvr>
                                        <p:cTn id="135" dur="500"/>
                                        <p:tgtEl>
                                          <p:spTgt spid="7">
                                            <p:txEl>
                                              <p:pRg st="0" end="0"/>
                                            </p:txEl>
                                          </p:spTgt>
                                        </p:tgtEl>
                                      </p:cBhvr>
                                    </p:animEffect>
                                    <p:set>
                                      <p:cBhvr>
                                        <p:cTn id="136" dur="1" fill="hold">
                                          <p:stCondLst>
                                            <p:cond delay="499"/>
                                          </p:stCondLst>
                                        </p:cTn>
                                        <p:tgtEl>
                                          <p:spTgt spid="7">
                                            <p:txEl>
                                              <p:pRg st="0" end="0"/>
                                            </p:txEl>
                                          </p:spTgt>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9" presetClass="exit" presetSubtype="0" fill="hold" grpId="0" nodeType="clickEffect">
                                  <p:stCondLst>
                                    <p:cond delay="0"/>
                                  </p:stCondLst>
                                  <p:childTnLst>
                                    <p:animEffect transition="out" filter="dissolve">
                                      <p:cBhvr>
                                        <p:cTn id="140" dur="500"/>
                                        <p:tgtEl>
                                          <p:spTgt spid="7">
                                            <p:txEl>
                                              <p:pRg st="1" end="1"/>
                                            </p:txEl>
                                          </p:spTgt>
                                        </p:tgtEl>
                                      </p:cBhvr>
                                    </p:animEffect>
                                    <p:set>
                                      <p:cBhvr>
                                        <p:cTn id="141" dur="1" fill="hold">
                                          <p:stCondLst>
                                            <p:cond delay="499"/>
                                          </p:stCondLst>
                                        </p:cTn>
                                        <p:tgtEl>
                                          <p:spTgt spid="7">
                                            <p:txEl>
                                              <p:pRg st="1" end="1"/>
                                            </p:txEl>
                                          </p:spTgt>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9" presetClass="exit" presetSubtype="0" fill="hold" grpId="0" nodeType="clickEffect">
                                  <p:stCondLst>
                                    <p:cond delay="0"/>
                                  </p:stCondLst>
                                  <p:childTnLst>
                                    <p:animEffect transition="out" filter="dissolve">
                                      <p:cBhvr>
                                        <p:cTn id="145" dur="500"/>
                                        <p:tgtEl>
                                          <p:spTgt spid="7">
                                            <p:bg/>
                                          </p:spTgt>
                                        </p:tgtEl>
                                      </p:cBhvr>
                                    </p:animEffect>
                                    <p:set>
                                      <p:cBhvr>
                                        <p:cTn id="146" dur="1" fill="hold">
                                          <p:stCondLst>
                                            <p:cond delay="499"/>
                                          </p:stCondLst>
                                        </p:cTn>
                                        <p:tgtEl>
                                          <p:spTgt spid="7">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build="p" animBg="1"/>
      <p:bldP spid="4" grpId="1" build="p" animBg="1"/>
      <p:bldP spid="4" grpId="2" build="p" animBg="1"/>
      <p:bldP spid="5" grpId="0" build="p" animBg="1"/>
      <p:bldP spid="5" grpId="1" build="p" animBg="1"/>
      <p:bldP spid="6" grpId="0" build="p" animBg="1"/>
      <p:bldP spid="6" grpId="1" build="p" animBg="1"/>
      <p:bldP spid="7"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6857999"/>
          </a:xfrm>
          <a:solidFill>
            <a:srgbClr val="00B0F0"/>
          </a:solidFill>
        </p:spPr>
        <p:txBody>
          <a:bodyPr/>
          <a:lstStyle/>
          <a:p>
            <a:r>
              <a:rPr lang="en-US" dirty="0" smtClean="0">
                <a:latin typeface="NikoshBAN" pitchFamily="2" charset="0"/>
                <a:cs typeface="NikoshBAN" pitchFamily="2" charset="0"/>
              </a:rPr>
              <a:t/>
            </a:r>
            <a:br>
              <a:rPr lang="en-US" dirty="0" smtClean="0">
                <a:latin typeface="NikoshBAN" pitchFamily="2" charset="0"/>
                <a:cs typeface="NikoshBAN" pitchFamily="2" charset="0"/>
              </a:rPr>
            </a:br>
            <a:endParaRPr lang="en-US" dirty="0"/>
          </a:p>
        </p:txBody>
      </p:sp>
      <p:sp>
        <p:nvSpPr>
          <p:cNvPr id="3" name="TextBox 2"/>
          <p:cNvSpPr txBox="1"/>
          <p:nvPr/>
        </p:nvSpPr>
        <p:spPr>
          <a:xfrm>
            <a:off x="990600" y="152400"/>
            <a:ext cx="7086600" cy="1323439"/>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bn-BD" sz="4000" dirty="0" smtClean="0">
                <a:solidFill>
                  <a:srgbClr val="C00000"/>
                </a:solidFill>
                <a:latin typeface="NikoshBAN" pitchFamily="2" charset="0"/>
                <a:cs typeface="NikoshBAN" pitchFamily="2" charset="0"/>
              </a:rPr>
              <a:t>যদিও অনিশ্চয়তা থেকে ঝুকির সৃষ্টি হয়, ঝুকি ও অনিশ্চয়তার মধ্যে কিছু পার্থক্য রয়েছে</a:t>
            </a:r>
            <a:endParaRPr lang="en-US" sz="4000" dirty="0">
              <a:solidFill>
                <a:srgbClr val="C00000"/>
              </a:solidFill>
              <a:latin typeface="NikoshBAN" pitchFamily="2" charset="0"/>
              <a:cs typeface="NikoshBAN" pitchFamily="2" charset="0"/>
            </a:endParaRPr>
          </a:p>
        </p:txBody>
      </p:sp>
      <p:sp>
        <p:nvSpPr>
          <p:cNvPr id="4" name="TextBox 3"/>
          <p:cNvSpPr txBox="1"/>
          <p:nvPr/>
        </p:nvSpPr>
        <p:spPr>
          <a:xfrm>
            <a:off x="381000" y="1600200"/>
            <a:ext cx="8382000" cy="403187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buFont typeface="Wingdings" pitchFamily="2" charset="2"/>
              <a:buChar char="Ø"/>
            </a:pPr>
            <a:r>
              <a:rPr lang="bn-BD" sz="3200" dirty="0" smtClean="0">
                <a:latin typeface="NikoshBAN" pitchFamily="2" charset="0"/>
                <a:cs typeface="NikoshBAN" pitchFamily="2" charset="0"/>
              </a:rPr>
              <a:t>খারাপ কোন ঘটনা ঘটার আশাংকাই হচ্ছে ঝুকি। কিন্তু  খারাপ কোন ঘটনা ঘটার আশাংকা কেমন তা জানা নাথাকলে, সেই অনিশ্চয়তাকে ঝুকি বলা যায়না।</a:t>
            </a:r>
          </a:p>
          <a:p>
            <a:pPr>
              <a:buFont typeface="Wingdings" pitchFamily="2" charset="2"/>
              <a:buChar char="Ø"/>
            </a:pPr>
            <a:r>
              <a:rPr lang="bn-BD" sz="3200" dirty="0" smtClean="0">
                <a:latin typeface="NikoshBAN" pitchFamily="2" charset="0"/>
                <a:cs typeface="NikoshBAN" pitchFamily="2" charset="0"/>
              </a:rPr>
              <a:t>অনিশ্চয়তার যে অংশ টুকু পরিমাপ করা যায় সে অংশ টুকুকে  ঝুকি বলা হয়।</a:t>
            </a:r>
          </a:p>
          <a:p>
            <a:pPr>
              <a:buFont typeface="Wingdings" pitchFamily="2" charset="2"/>
              <a:buChar char="Ø"/>
            </a:pPr>
            <a:r>
              <a:rPr lang="bn-BD" sz="3200" dirty="0" smtClean="0">
                <a:latin typeface="NikoshBAN" pitchFamily="2" charset="0"/>
                <a:cs typeface="NikoshBAN" pitchFamily="2" charset="0"/>
              </a:rPr>
              <a:t>ঝুকি পরিমাপ করা যায় বলে  বিভিন্ন কৌশল প্রয়োগ করে ঝুকির পরিমান কমানো যায়। কিন্তুঅনিশ্চয়তাকে বিভিন্ন কৌশল প্রয়োগ করে কমানো বা পরিহার করা যায় না।</a:t>
            </a:r>
            <a:endParaRPr lang="en-US" sz="3200" dirty="0">
              <a:latin typeface="NikoshBAN" pitchFamily="2" charset="0"/>
              <a:cs typeface="NikoshBAN" pitchFamily="2" charset="0"/>
            </a:endParaRPr>
          </a:p>
        </p:txBody>
      </p:sp>
    </p:spTree>
  </p:cSld>
  <p:clrMapOvr>
    <a:masterClrMapping/>
  </p:clrMapOvr>
  <p:transition>
    <p:whee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6857999"/>
          </a:xfrm>
          <a:solidFill>
            <a:srgbClr val="00B0F0"/>
          </a:solidFill>
        </p:spPr>
        <p:txBody>
          <a:bodyPr/>
          <a:lstStyle/>
          <a:p>
            <a:endParaRPr lang="en-US" dirty="0"/>
          </a:p>
        </p:txBody>
      </p:sp>
      <p:sp>
        <p:nvSpPr>
          <p:cNvPr id="3" name="TextBox 2"/>
          <p:cNvSpPr txBox="1"/>
          <p:nvPr/>
        </p:nvSpPr>
        <p:spPr>
          <a:xfrm>
            <a:off x="1828800" y="685800"/>
            <a:ext cx="556260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bn-BD" sz="5400" dirty="0" smtClean="0">
                <a:solidFill>
                  <a:srgbClr val="FF0000"/>
                </a:solidFill>
                <a:latin typeface="NikoshBAN" panose="02000000000000000000" pitchFamily="2" charset="0"/>
                <a:cs typeface="NikoshBAN" panose="02000000000000000000" pitchFamily="2" charset="0"/>
              </a:rPr>
              <a:t>দলীয় কাজ </a:t>
            </a:r>
            <a:endParaRPr lang="en-US" sz="5400" dirty="0">
              <a:solidFill>
                <a:srgbClr val="FF0000"/>
              </a:solidFill>
              <a:latin typeface="NikoshBAN" panose="02000000000000000000" pitchFamily="2" charset="0"/>
              <a:cs typeface="NikoshBAN" panose="02000000000000000000" pitchFamily="2" charset="0"/>
            </a:endParaRPr>
          </a:p>
        </p:txBody>
      </p:sp>
      <p:sp>
        <p:nvSpPr>
          <p:cNvPr id="4" name="TextBox 3"/>
          <p:cNvSpPr txBox="1"/>
          <p:nvPr/>
        </p:nvSpPr>
        <p:spPr>
          <a:xfrm>
            <a:off x="914400" y="2514600"/>
            <a:ext cx="7611905" cy="175432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285750" indent="-285750">
              <a:buFont typeface="Wingdings" panose="05000000000000000000" pitchFamily="2" charset="2"/>
              <a:buChar char="v"/>
            </a:pPr>
            <a:r>
              <a:rPr lang="bn-BD" sz="5400" dirty="0">
                <a:solidFill>
                  <a:srgbClr val="FFFF00"/>
                </a:solidFill>
                <a:latin typeface="NikoshBAN" panose="02000000000000000000" pitchFamily="2" charset="0"/>
                <a:cs typeface="NikoshBAN" panose="02000000000000000000" pitchFamily="2" charset="0"/>
              </a:rPr>
              <a:t>ঝুঁকি  ও অনিশ্চয়তা মধ্যে </a:t>
            </a:r>
            <a:r>
              <a:rPr lang="bn-BD" sz="5400" dirty="0" smtClean="0">
                <a:solidFill>
                  <a:srgbClr val="FFFF00"/>
                </a:solidFill>
                <a:latin typeface="NikoshBAN" panose="02000000000000000000" pitchFamily="2" charset="0"/>
                <a:cs typeface="NikoshBAN" panose="02000000000000000000" pitchFamily="2" charset="0"/>
              </a:rPr>
              <a:t> দুটি পার্থক্য লিখ। </a:t>
            </a:r>
            <a:endParaRPr lang="en-US" sz="5400" dirty="0">
              <a:solidFill>
                <a:srgbClr val="FFFF00"/>
              </a:solidFill>
              <a:latin typeface="NikoshBAN" panose="02000000000000000000" pitchFamily="2" charset="0"/>
              <a:cs typeface="NikoshBAN" panose="02000000000000000000"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6857999"/>
          </a:xfrm>
          <a:solidFill>
            <a:srgbClr val="00B0F0"/>
          </a:solidFill>
        </p:spPr>
        <p:txBody>
          <a:bodyPr/>
          <a:lstStyle/>
          <a:p>
            <a:endParaRPr lang="en-US" dirty="0"/>
          </a:p>
        </p:txBody>
      </p:sp>
      <p:sp>
        <p:nvSpPr>
          <p:cNvPr id="3" name="TextBox 2"/>
          <p:cNvSpPr txBox="1"/>
          <p:nvPr/>
        </p:nvSpPr>
        <p:spPr>
          <a:xfrm>
            <a:off x="3352800" y="685800"/>
            <a:ext cx="2707279"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bn-BD" sz="4000" dirty="0" smtClean="0">
                <a:solidFill>
                  <a:srgbClr val="FF0000"/>
                </a:solidFill>
                <a:latin typeface="NikoshBAN" panose="02000000000000000000" pitchFamily="2" charset="0"/>
                <a:cs typeface="NikoshBAN" panose="02000000000000000000" pitchFamily="2" charset="0"/>
              </a:rPr>
              <a:t>মূল্যায়ন</a:t>
            </a:r>
            <a:r>
              <a:rPr lang="bn-BD"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4" name="TextBox 3"/>
          <p:cNvSpPr txBox="1"/>
          <p:nvPr/>
        </p:nvSpPr>
        <p:spPr>
          <a:xfrm>
            <a:off x="1371600" y="2057400"/>
            <a:ext cx="6400800" cy="440120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285750" indent="-285750">
              <a:buFont typeface="Wingdings" panose="05000000000000000000" pitchFamily="2" charset="2"/>
              <a:buChar char="q"/>
            </a:pPr>
            <a:endParaRPr lang="bn-BD" sz="4000" dirty="0" smtClean="0">
              <a:solidFill>
                <a:schemeClr val="bg1"/>
              </a:solidFill>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q"/>
            </a:pPr>
            <a:r>
              <a:rPr lang="bn-BD" sz="4000" dirty="0" smtClean="0">
                <a:solidFill>
                  <a:schemeClr val="bg1"/>
                </a:solidFill>
                <a:latin typeface="NikoshBAN" panose="02000000000000000000" pitchFamily="2" charset="0"/>
                <a:cs typeface="NikoshBAN" panose="02000000000000000000" pitchFamily="2" charset="0"/>
              </a:rPr>
              <a:t>ঝুঁকি কি </a:t>
            </a:r>
          </a:p>
          <a:p>
            <a:pPr marL="285750" indent="-285750">
              <a:buFont typeface="Wingdings" panose="05000000000000000000" pitchFamily="2" charset="2"/>
              <a:buChar char="q"/>
            </a:pPr>
            <a:endParaRPr lang="bn-BD" sz="4000" dirty="0">
              <a:solidFill>
                <a:schemeClr val="bg1"/>
              </a:solidFill>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q"/>
            </a:pPr>
            <a:r>
              <a:rPr lang="bn-BD" sz="4000" dirty="0" smtClean="0">
                <a:solidFill>
                  <a:schemeClr val="bg1"/>
                </a:solidFill>
                <a:latin typeface="NikoshBAN" panose="02000000000000000000" pitchFamily="2" charset="0"/>
                <a:cs typeface="NikoshBAN" panose="02000000000000000000" pitchFamily="2" charset="0"/>
              </a:rPr>
              <a:t>অনিশ্চয়তা কি </a:t>
            </a:r>
          </a:p>
          <a:p>
            <a:pPr marL="285750" indent="-285750">
              <a:buFont typeface="Wingdings" panose="05000000000000000000" pitchFamily="2" charset="2"/>
              <a:buChar char="q"/>
            </a:pPr>
            <a:endParaRPr lang="bn-BD" sz="4000" dirty="0">
              <a:solidFill>
                <a:schemeClr val="bg1"/>
              </a:solidFill>
              <a:latin typeface="NikoshBAN" panose="02000000000000000000" pitchFamily="2" charset="0"/>
              <a:cs typeface="NikoshBAN" panose="02000000000000000000" pitchFamily="2" charset="0"/>
            </a:endParaRPr>
          </a:p>
          <a:p>
            <a:pPr marL="285750" indent="-285750">
              <a:buFont typeface="Wingdings" panose="05000000000000000000" pitchFamily="2" charset="2"/>
              <a:buChar char="q"/>
            </a:pPr>
            <a:r>
              <a:rPr lang="bn-BD" sz="4000" dirty="0" smtClean="0">
                <a:solidFill>
                  <a:schemeClr val="bg1"/>
                </a:solidFill>
                <a:latin typeface="NikoshBAN" panose="02000000000000000000" pitchFamily="2" charset="0"/>
                <a:cs typeface="NikoshBAN" panose="02000000000000000000" pitchFamily="2" charset="0"/>
              </a:rPr>
              <a:t>ঝুঁকি ও অনিশ্চয়তার মধ্যে কি কোন পার্থক্য আছে? </a:t>
            </a:r>
            <a:endParaRPr lang="en-US" sz="4000" dirty="0">
              <a:solidFill>
                <a:schemeClr val="bg1"/>
              </a:solidFill>
              <a:latin typeface="NikoshBAN" panose="02000000000000000000" pitchFamily="2" charset="0"/>
              <a:cs typeface="NikoshBAN" panose="02000000000000000000" pitchFamily="2"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rgbClr val="00B0F0"/>
          </a:solidFill>
        </p:spPr>
        <p:txBody>
          <a:bodyPr/>
          <a:lstStyle/>
          <a:p>
            <a:endParaRPr lang="en-US" dirty="0"/>
          </a:p>
        </p:txBody>
      </p:sp>
      <p:sp>
        <p:nvSpPr>
          <p:cNvPr id="4" name="TextBox 3"/>
          <p:cNvSpPr txBox="1"/>
          <p:nvPr/>
        </p:nvSpPr>
        <p:spPr>
          <a:xfrm>
            <a:off x="990600" y="2057400"/>
            <a:ext cx="7010400" cy="332398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BD" sz="3200" dirty="0" smtClean="0">
                <a:latin typeface="NikoshBAN" pitchFamily="2" charset="0"/>
                <a:cs typeface="NikoshBAN" pitchFamily="2" charset="0"/>
              </a:rPr>
              <a:t>মূল্যায়ন-</a:t>
            </a:r>
          </a:p>
          <a:p>
            <a:pPr>
              <a:buFont typeface="Arial" pitchFamily="34" charset="0"/>
              <a:buChar char="•"/>
            </a:pPr>
            <a:r>
              <a:rPr lang="bn-BD" sz="3200" dirty="0" smtClean="0">
                <a:latin typeface="NikoshBAN" pitchFamily="2" charset="0"/>
                <a:cs typeface="NikoshBAN" pitchFamily="2" charset="0"/>
              </a:rPr>
              <a:t>অনিশ্চয়তা কী?</a:t>
            </a:r>
          </a:p>
          <a:p>
            <a:pPr>
              <a:buFont typeface="Arial" pitchFamily="34" charset="0"/>
              <a:buChar char="•"/>
            </a:pPr>
            <a:r>
              <a:rPr lang="bn-BD" sz="3200" dirty="0" smtClean="0">
                <a:latin typeface="NikoshBAN" pitchFamily="2" charset="0"/>
                <a:cs typeface="NikoshBAN" pitchFamily="2" charset="0"/>
              </a:rPr>
              <a:t>ঝুকি বলতে কী বুঝি</a:t>
            </a:r>
            <a:r>
              <a:rPr lang="bn-BD" sz="3200" dirty="0" smtClean="0">
                <a:latin typeface="NikoshBAN" pitchFamily="2" charset="0"/>
                <a:cs typeface="NikoshBAN" pitchFamily="2" charset="0"/>
              </a:rPr>
              <a:t>?</a:t>
            </a:r>
            <a:endParaRPr lang="bn-BD" sz="3200" dirty="0" smtClean="0">
              <a:latin typeface="NikoshBAN" pitchFamily="2" charset="0"/>
              <a:cs typeface="NikoshBAN" pitchFamily="2" charset="0"/>
            </a:endParaRPr>
          </a:p>
          <a:p>
            <a:pPr>
              <a:buFont typeface="Arial" pitchFamily="34" charset="0"/>
              <a:buChar char="•"/>
            </a:pPr>
            <a:r>
              <a:rPr lang="bn-BD" sz="3200" dirty="0" smtClean="0">
                <a:latin typeface="NikoshBAN" pitchFamily="2" charset="0"/>
                <a:cs typeface="NikoshBAN" pitchFamily="2" charset="0"/>
              </a:rPr>
              <a:t>ঝুকি ও অনিশ্চয়তার একটি পার্থক্য বল।</a:t>
            </a:r>
          </a:p>
          <a:p>
            <a:pPr>
              <a:buFont typeface="Arial" pitchFamily="34" charset="0"/>
              <a:buChar char="•"/>
            </a:pPr>
            <a:r>
              <a:rPr lang="bn-BD" sz="3200" dirty="0" smtClean="0">
                <a:latin typeface="NikoshBAN" pitchFamily="2" charset="0"/>
                <a:cs typeface="NikoshBAN" pitchFamily="2" charset="0"/>
              </a:rPr>
              <a:t>দুটি ব্যাবসায়ীক ঝুকির নাম বল।</a:t>
            </a:r>
          </a:p>
          <a:p>
            <a:pPr>
              <a:buFont typeface="Arial" pitchFamily="34" charset="0"/>
              <a:buChar char="•"/>
            </a:pPr>
            <a:r>
              <a:rPr lang="bn-BD" sz="3200" dirty="0" smtClean="0">
                <a:latin typeface="NikoshBAN" pitchFamily="2" charset="0"/>
                <a:cs typeface="NikoshBAN" pitchFamily="2" charset="0"/>
              </a:rPr>
              <a:t>বিনিয়োগকারীর দৃষ্টিতে একটি ঝুকির নাম বল।</a:t>
            </a:r>
            <a:endParaRPr lang="en-US" sz="3200" dirty="0" smtClean="0">
              <a:latin typeface="NikoshBAN" pitchFamily="2" charset="0"/>
              <a:cs typeface="NikoshBAN" pitchFamily="2" charset="0"/>
            </a:endParaRPr>
          </a:p>
          <a:p>
            <a:endParaRPr lang="en-US" dirty="0"/>
          </a:p>
        </p:txBody>
      </p:sp>
      <p:sp>
        <p:nvSpPr>
          <p:cNvPr id="5" name="TextBox 4"/>
          <p:cNvSpPr txBox="1"/>
          <p:nvPr/>
        </p:nvSpPr>
        <p:spPr>
          <a:xfrm>
            <a:off x="2438400" y="457200"/>
            <a:ext cx="3962400"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8000" dirty="0" err="1" smtClean="0">
                <a:solidFill>
                  <a:srgbClr val="C00000"/>
                </a:solidFill>
                <a:latin typeface="NikoshBAN" pitchFamily="2" charset="0"/>
                <a:cs typeface="NikoshBAN" pitchFamily="2" charset="0"/>
              </a:rPr>
              <a:t>বাড়ির</a:t>
            </a:r>
            <a:r>
              <a:rPr lang="en-US" sz="8000" dirty="0" smtClean="0">
                <a:solidFill>
                  <a:srgbClr val="C00000"/>
                </a:solidFill>
                <a:latin typeface="NikoshBAN" pitchFamily="2" charset="0"/>
                <a:cs typeface="NikoshBAN" pitchFamily="2" charset="0"/>
              </a:rPr>
              <a:t> </a:t>
            </a:r>
            <a:r>
              <a:rPr lang="en-US" sz="8000" dirty="0" err="1" smtClean="0">
                <a:solidFill>
                  <a:srgbClr val="C00000"/>
                </a:solidFill>
                <a:latin typeface="NikoshBAN" pitchFamily="2" charset="0"/>
                <a:cs typeface="NikoshBAN" pitchFamily="2" charset="0"/>
              </a:rPr>
              <a:t>কাজ</a:t>
            </a:r>
            <a:r>
              <a:rPr lang="en-US" sz="8000" dirty="0" smtClean="0">
                <a:solidFill>
                  <a:srgbClr val="C00000"/>
                </a:solidFill>
                <a:latin typeface="NikoshBAN" pitchFamily="2" charset="0"/>
                <a:cs typeface="NikoshBAN" pitchFamily="2" charset="0"/>
              </a:rPr>
              <a:t> </a:t>
            </a:r>
            <a:endParaRPr lang="en-US" sz="8000" dirty="0">
              <a:solidFill>
                <a:srgbClr val="C00000"/>
              </a:solidFill>
              <a:latin typeface="NikoshBAN" pitchFamily="2" charset="0"/>
              <a:cs typeface="NikoshBAN" pitchFamily="2" charset="0"/>
            </a:endParaRPr>
          </a:p>
        </p:txBody>
      </p:sp>
    </p:spTree>
  </p:cSld>
  <p:clrMapOvr>
    <a:masterClrMapping/>
  </p:clrMapOvr>
  <p:transition>
    <p:wheel spokes="8"/>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6857999"/>
          </a:xfrm>
          <a:solidFill>
            <a:srgbClr val="00B0F0"/>
          </a:solidFill>
        </p:spPr>
        <p:txBody>
          <a:bodyPr/>
          <a:lstStyle/>
          <a:p>
            <a:endParaRPr lang="en-US" dirty="0"/>
          </a:p>
        </p:txBody>
      </p:sp>
      <p:pic>
        <p:nvPicPr>
          <p:cNvPr id="3" name="Picture 2" descr="Tulips.jpg"/>
          <p:cNvPicPr>
            <a:picLocks noChangeAspect="1"/>
          </p:cNvPicPr>
          <p:nvPr/>
        </p:nvPicPr>
        <p:blipFill>
          <a:blip r:embed="rId2"/>
          <a:stretch>
            <a:fillRect/>
          </a:stretch>
        </p:blipFill>
        <p:spPr>
          <a:xfrm>
            <a:off x="1371600" y="228600"/>
            <a:ext cx="6502400" cy="4876800"/>
          </a:xfrm>
          <a:prstGeom prst="rect">
            <a:avLst/>
          </a:prstGeom>
        </p:spPr>
        <p:style>
          <a:lnRef idx="0">
            <a:schemeClr val="accent2"/>
          </a:lnRef>
          <a:fillRef idx="3">
            <a:schemeClr val="accent2"/>
          </a:fillRef>
          <a:effectRef idx="3">
            <a:schemeClr val="accent2"/>
          </a:effectRef>
          <a:fontRef idx="minor">
            <a:schemeClr val="lt1"/>
          </a:fontRef>
        </p:style>
      </p:pic>
      <p:sp>
        <p:nvSpPr>
          <p:cNvPr id="4" name="TextBox 3"/>
          <p:cNvSpPr txBox="1"/>
          <p:nvPr/>
        </p:nvSpPr>
        <p:spPr>
          <a:xfrm>
            <a:off x="2133600" y="5410200"/>
            <a:ext cx="4724400" cy="110799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6600" dirty="0" err="1" smtClean="0">
                <a:solidFill>
                  <a:srgbClr val="C00000"/>
                </a:solidFill>
                <a:latin typeface="NikoshBAN" pitchFamily="2" charset="0"/>
                <a:cs typeface="NikoshBAN" pitchFamily="2" charset="0"/>
              </a:rPr>
              <a:t>সবাইকে</a:t>
            </a:r>
            <a:r>
              <a:rPr lang="en-US" sz="6600" dirty="0" smtClean="0">
                <a:latin typeface="NikoshBAN" pitchFamily="2" charset="0"/>
                <a:cs typeface="NikoshBAN" pitchFamily="2" charset="0"/>
              </a:rPr>
              <a:t> </a:t>
            </a:r>
            <a:r>
              <a:rPr lang="en-US" sz="6600" dirty="0" err="1" smtClean="0">
                <a:solidFill>
                  <a:srgbClr val="C00000"/>
                </a:solidFill>
                <a:latin typeface="NikoshBAN" pitchFamily="2" charset="0"/>
                <a:cs typeface="NikoshBAN" pitchFamily="2" charset="0"/>
              </a:rPr>
              <a:t>ধন্যবাদ</a:t>
            </a:r>
            <a:endParaRPr lang="en-US" sz="6600" dirty="0">
              <a:solidFill>
                <a:srgbClr val="C00000"/>
              </a:solidFill>
              <a:latin typeface="NikoshBAN" pitchFamily="2" charset="0"/>
              <a:cs typeface="NikoshBAN" pitchFamily="2" charset="0"/>
            </a:endParaRPr>
          </a:p>
        </p:txBody>
      </p:sp>
    </p:spTree>
  </p:cSld>
  <p:clrMapOvr>
    <a:masterClrMapping/>
  </p:clrMapOvr>
  <p:transition>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6857999"/>
          </a:xfrm>
          <a:solidFill>
            <a:srgbClr val="00B0F0"/>
          </a:solidFill>
        </p:spPr>
        <p:txBody>
          <a:bodyPr/>
          <a:lstStyle/>
          <a:p>
            <a:endParaRPr lang="en-US" dirty="0"/>
          </a:p>
        </p:txBody>
      </p:sp>
      <p:sp>
        <p:nvSpPr>
          <p:cNvPr id="3" name="TextBox 2"/>
          <p:cNvSpPr txBox="1"/>
          <p:nvPr/>
        </p:nvSpPr>
        <p:spPr>
          <a:xfrm>
            <a:off x="2743200" y="304800"/>
            <a:ext cx="3581400" cy="184665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BD" sz="9600" dirty="0" smtClean="0">
                <a:latin typeface="NikoshBAN" pitchFamily="2" charset="0"/>
                <a:cs typeface="NikoshBAN" pitchFamily="2" charset="0"/>
              </a:rPr>
              <a:t>পরিচিতি</a:t>
            </a:r>
            <a:endParaRPr lang="en-US" sz="9600" dirty="0" smtClean="0">
              <a:latin typeface="NikoshBAN" pitchFamily="2" charset="0"/>
              <a:cs typeface="NikoshBAN" pitchFamily="2" charset="0"/>
            </a:endParaRPr>
          </a:p>
          <a:p>
            <a:endParaRPr lang="en-US" dirty="0"/>
          </a:p>
        </p:txBody>
      </p:sp>
      <p:pic>
        <p:nvPicPr>
          <p:cNvPr id="5" name="Picture 4" descr="Dibash image.jpg"/>
          <p:cNvPicPr>
            <a:picLocks noChangeAspect="1"/>
          </p:cNvPicPr>
          <p:nvPr/>
        </p:nvPicPr>
        <p:blipFill>
          <a:blip r:embed="rId2" cstate="print"/>
          <a:stretch>
            <a:fillRect/>
          </a:stretch>
        </p:blipFill>
        <p:spPr>
          <a:xfrm>
            <a:off x="304800" y="2362200"/>
            <a:ext cx="4191000" cy="4191000"/>
          </a:xfrm>
          <a:prstGeom prst="rect">
            <a:avLst/>
          </a:prstGeom>
        </p:spPr>
      </p:pic>
      <p:sp>
        <p:nvSpPr>
          <p:cNvPr id="6" name="TextBox 5"/>
          <p:cNvSpPr txBox="1"/>
          <p:nvPr/>
        </p:nvSpPr>
        <p:spPr>
          <a:xfrm>
            <a:off x="4495800" y="2362200"/>
            <a:ext cx="4648200" cy="255454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dirty="0" err="1" smtClean="0">
                <a:solidFill>
                  <a:srgbClr val="FF0000"/>
                </a:solidFill>
                <a:latin typeface="NikoshBAN" pitchFamily="2" charset="0"/>
                <a:cs typeface="NikoshBAN" pitchFamily="2" charset="0"/>
              </a:rPr>
              <a:t>দিবস</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চন্দ্র</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সিংহ</a:t>
            </a:r>
            <a:r>
              <a:rPr lang="en-US" sz="3200" dirty="0" smtClean="0">
                <a:solidFill>
                  <a:srgbClr val="FF0000"/>
                </a:solidFill>
                <a:latin typeface="NikoshBAN" pitchFamily="2" charset="0"/>
                <a:cs typeface="NikoshBAN" pitchFamily="2" charset="0"/>
              </a:rPr>
              <a:t> </a:t>
            </a:r>
          </a:p>
          <a:p>
            <a:r>
              <a:rPr lang="en-US" sz="3200" dirty="0" err="1" smtClean="0">
                <a:solidFill>
                  <a:srgbClr val="FF0000"/>
                </a:solidFill>
                <a:latin typeface="NikoshBAN" pitchFamily="2" charset="0"/>
                <a:cs typeface="NikoshBAN" pitchFamily="2" charset="0"/>
              </a:rPr>
              <a:t>সহকারী</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শিক্ষক</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ব্যবসায়</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শিক্ষা</a:t>
            </a:r>
            <a:r>
              <a:rPr lang="en-US" sz="3200" dirty="0" smtClean="0">
                <a:solidFill>
                  <a:srgbClr val="FF0000"/>
                </a:solidFill>
                <a:latin typeface="NikoshBAN" pitchFamily="2" charset="0"/>
                <a:cs typeface="NikoshBAN" pitchFamily="2" charset="0"/>
              </a:rPr>
              <a:t>) </a:t>
            </a:r>
          </a:p>
          <a:p>
            <a:r>
              <a:rPr lang="en-US" sz="3200" dirty="0" err="1" smtClean="0">
                <a:solidFill>
                  <a:srgbClr val="FF0000"/>
                </a:solidFill>
                <a:latin typeface="NikoshBAN" pitchFamily="2" charset="0"/>
                <a:cs typeface="NikoshBAN" pitchFamily="2" charset="0"/>
              </a:rPr>
              <a:t>কোটচাঁদপুর</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সরকারি</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মডেল</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পাইলট</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মাধ্যমিক</a:t>
            </a:r>
            <a:r>
              <a:rPr lang="en-US" sz="3200" dirty="0" smtClean="0">
                <a:solidFill>
                  <a:srgbClr val="FF0000"/>
                </a:solidFill>
                <a:latin typeface="NikoshBAN" pitchFamily="2" charset="0"/>
                <a:cs typeface="NikoshBAN" pitchFamily="2" charset="0"/>
              </a:rPr>
              <a:t> </a:t>
            </a:r>
            <a:r>
              <a:rPr lang="en-US" sz="3200" dirty="0" err="1" smtClean="0">
                <a:solidFill>
                  <a:srgbClr val="FF0000"/>
                </a:solidFill>
                <a:latin typeface="NikoshBAN" pitchFamily="2" charset="0"/>
                <a:cs typeface="NikoshBAN" pitchFamily="2" charset="0"/>
              </a:rPr>
              <a:t>বিদ্যালয়</a:t>
            </a:r>
            <a:endParaRPr lang="en-US" sz="3200" dirty="0" smtClean="0">
              <a:solidFill>
                <a:srgbClr val="FF0000"/>
              </a:solidFill>
              <a:latin typeface="NikoshBAN" pitchFamily="2" charset="0"/>
              <a:cs typeface="NikoshBAN" pitchFamily="2" charset="0"/>
            </a:endParaRPr>
          </a:p>
          <a:p>
            <a:r>
              <a:rPr lang="en-US" sz="3200" dirty="0" err="1" smtClean="0">
                <a:solidFill>
                  <a:srgbClr val="FF0000"/>
                </a:solidFill>
                <a:latin typeface="NikoshBAN" pitchFamily="2" charset="0"/>
                <a:cs typeface="NikoshBAN" pitchFamily="2" charset="0"/>
              </a:rPr>
              <a:t>কোটচাঁদপুর,ঝিনাইদহ</a:t>
            </a:r>
            <a:r>
              <a:rPr lang="en-US" sz="3200" dirty="0" smtClean="0">
                <a:solidFill>
                  <a:srgbClr val="FF0000"/>
                </a:solidFill>
                <a:latin typeface="NikoshBAN" pitchFamily="2" charset="0"/>
                <a:cs typeface="NikoshBAN" pitchFamily="2" charset="0"/>
              </a:rPr>
              <a:t>।</a:t>
            </a:r>
            <a:endParaRPr lang="en-US" sz="3200" dirty="0">
              <a:solidFill>
                <a:srgbClr val="FF0000"/>
              </a:solidFill>
              <a:latin typeface="NikoshBAN" pitchFamily="2" charset="0"/>
              <a:cs typeface="NikoshBAN" pitchFamily="2" charset="0"/>
            </a:endParaRPr>
          </a:p>
        </p:txBody>
      </p:sp>
      <p:sp>
        <p:nvSpPr>
          <p:cNvPr id="7" name="TextBox 6"/>
          <p:cNvSpPr txBox="1"/>
          <p:nvPr/>
        </p:nvSpPr>
        <p:spPr>
          <a:xfrm>
            <a:off x="4572000" y="5105400"/>
            <a:ext cx="4572000" cy="1569660"/>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bn-BD" sz="3200" dirty="0" smtClean="0">
                <a:latin typeface="NikoshBAN" pitchFamily="2" charset="0"/>
                <a:cs typeface="NikoshBAN" pitchFamily="2" charset="0"/>
              </a:rPr>
              <a:t>বিষয় : ফিন্যান্স ও ব্যাংকিং</a:t>
            </a:r>
          </a:p>
          <a:p>
            <a:r>
              <a:rPr lang="bn-BD" sz="3200" dirty="0" smtClean="0">
                <a:latin typeface="NikoshBAN" pitchFamily="2" charset="0"/>
                <a:cs typeface="NikoshBAN" pitchFamily="2" charset="0"/>
              </a:rPr>
              <a:t>অধ্যায়: চতুর্থ (ঝুকি ও অনিশ্চয়তা)</a:t>
            </a:r>
          </a:p>
          <a:p>
            <a:r>
              <a:rPr lang="bn-BD" sz="3200" dirty="0" smtClean="0">
                <a:latin typeface="NikoshBAN" pitchFamily="2" charset="0"/>
                <a:cs typeface="NikoshBAN" pitchFamily="2" charset="0"/>
              </a:rPr>
              <a:t>সময়: ৫০ মিনিট</a:t>
            </a:r>
            <a:endParaRPr lang="en-US" sz="3200" dirty="0">
              <a:latin typeface="NikoshBAN" pitchFamily="2" charset="0"/>
              <a:cs typeface="NikoshBAN" pitchFamily="2" charset="0"/>
            </a:endParaRPr>
          </a:p>
        </p:txBody>
      </p:sp>
    </p:spTree>
  </p:cSld>
  <p:clrMapOvr>
    <a:masterClrMapping/>
  </p:clrMapOvr>
  <p:transition>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6857999"/>
          </a:xfrm>
          <a:solidFill>
            <a:srgbClr val="00B0F0"/>
          </a:solidFill>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 y="1905000"/>
            <a:ext cx="4234543" cy="4724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724400" y="1905000"/>
            <a:ext cx="4239119" cy="4648200"/>
          </a:xfrm>
          <a:prstGeom prst="rect">
            <a:avLst/>
          </a:prstGeom>
        </p:spPr>
      </p:pic>
      <p:sp>
        <p:nvSpPr>
          <p:cNvPr id="5" name="TextBox 4"/>
          <p:cNvSpPr txBox="1"/>
          <p:nvPr/>
        </p:nvSpPr>
        <p:spPr>
          <a:xfrm>
            <a:off x="1371600" y="228600"/>
            <a:ext cx="7162800" cy="1015663"/>
          </a:xfrm>
          <a:prstGeom prst="rect">
            <a:avLst/>
          </a:prstGeom>
          <a:noFill/>
        </p:spPr>
        <p:txBody>
          <a:bodyPr wrap="square" rtlCol="0">
            <a:spAutoFit/>
          </a:bodyPr>
          <a:lstStyle/>
          <a:p>
            <a:r>
              <a:rPr lang="en-US" sz="6000" dirty="0" err="1" smtClean="0">
                <a:solidFill>
                  <a:srgbClr val="C00000"/>
                </a:solidFill>
                <a:latin typeface="NikoshBAN" pitchFamily="2" charset="0"/>
                <a:cs typeface="NikoshBAN" pitchFamily="2" charset="0"/>
              </a:rPr>
              <a:t>নিচের</a:t>
            </a:r>
            <a:r>
              <a:rPr lang="en-US" sz="6000" dirty="0" smtClean="0">
                <a:solidFill>
                  <a:srgbClr val="C00000"/>
                </a:solidFill>
                <a:latin typeface="NikoshBAN" pitchFamily="2" charset="0"/>
                <a:cs typeface="NikoshBAN" pitchFamily="2" charset="0"/>
              </a:rPr>
              <a:t> </a:t>
            </a:r>
            <a:r>
              <a:rPr lang="en-US" sz="6000" dirty="0" err="1" smtClean="0">
                <a:solidFill>
                  <a:srgbClr val="C00000"/>
                </a:solidFill>
                <a:latin typeface="NikoshBAN" pitchFamily="2" charset="0"/>
                <a:cs typeface="NikoshBAN" pitchFamily="2" charset="0"/>
              </a:rPr>
              <a:t>ছবি</a:t>
            </a:r>
            <a:r>
              <a:rPr lang="en-US" sz="6000" dirty="0" smtClean="0">
                <a:solidFill>
                  <a:srgbClr val="C00000"/>
                </a:solidFill>
                <a:latin typeface="NikoshBAN" pitchFamily="2" charset="0"/>
                <a:cs typeface="NikoshBAN" pitchFamily="2" charset="0"/>
              </a:rPr>
              <a:t> </a:t>
            </a:r>
            <a:r>
              <a:rPr lang="en-US" sz="6000" dirty="0" err="1" smtClean="0">
                <a:solidFill>
                  <a:srgbClr val="C00000"/>
                </a:solidFill>
                <a:latin typeface="NikoshBAN" pitchFamily="2" charset="0"/>
                <a:cs typeface="NikoshBAN" pitchFamily="2" charset="0"/>
              </a:rPr>
              <a:t>গুলি</a:t>
            </a:r>
            <a:r>
              <a:rPr lang="en-US" sz="6000" dirty="0" smtClean="0">
                <a:solidFill>
                  <a:srgbClr val="C00000"/>
                </a:solidFill>
                <a:latin typeface="NikoshBAN" pitchFamily="2" charset="0"/>
                <a:cs typeface="NikoshBAN" pitchFamily="2" charset="0"/>
              </a:rPr>
              <a:t> </a:t>
            </a:r>
            <a:r>
              <a:rPr lang="en-US" sz="6000" dirty="0" err="1" smtClean="0">
                <a:solidFill>
                  <a:srgbClr val="C00000"/>
                </a:solidFill>
                <a:latin typeface="NikoshBAN" pitchFamily="2" charset="0"/>
                <a:cs typeface="NikoshBAN" pitchFamily="2" charset="0"/>
              </a:rPr>
              <a:t>একটু</a:t>
            </a:r>
            <a:r>
              <a:rPr lang="en-US" sz="6000" dirty="0" smtClean="0">
                <a:solidFill>
                  <a:srgbClr val="C00000"/>
                </a:solidFill>
                <a:latin typeface="NikoshBAN" pitchFamily="2" charset="0"/>
                <a:cs typeface="NikoshBAN" pitchFamily="2" charset="0"/>
              </a:rPr>
              <a:t> </a:t>
            </a:r>
            <a:r>
              <a:rPr lang="en-US" sz="6000" dirty="0" err="1" smtClean="0">
                <a:solidFill>
                  <a:srgbClr val="C00000"/>
                </a:solidFill>
                <a:latin typeface="NikoshBAN" pitchFamily="2" charset="0"/>
                <a:cs typeface="NikoshBAN" pitchFamily="2" charset="0"/>
              </a:rPr>
              <a:t>দেখি</a:t>
            </a:r>
            <a:r>
              <a:rPr lang="en-US" sz="6000" dirty="0" smtClean="0">
                <a:solidFill>
                  <a:srgbClr val="C00000"/>
                </a:solidFill>
                <a:latin typeface="NikoshBAN" pitchFamily="2" charset="0"/>
                <a:cs typeface="NikoshBAN" pitchFamily="2" charset="0"/>
              </a:rPr>
              <a:t> </a:t>
            </a:r>
            <a:endParaRPr lang="en-US" sz="6000" dirty="0">
              <a:solidFill>
                <a:srgbClr val="C00000"/>
              </a:solidFill>
              <a:latin typeface="NikoshBAN" pitchFamily="2" charset="0"/>
              <a:cs typeface="NikoshBAN"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6857999"/>
          </a:xfrm>
          <a:solidFill>
            <a:srgbClr val="00B0F0"/>
          </a:solidFill>
        </p:spPr>
        <p:txBody>
          <a:bodyPr/>
          <a:lstStyle/>
          <a:p>
            <a:endParaRPr lang="en-US" dirty="0"/>
          </a:p>
        </p:txBody>
      </p:sp>
      <p:pic>
        <p:nvPicPr>
          <p:cNvPr id="8194" name="Picture 2" descr="ভারতের রাজ্য বিধানসভা নির্বাচন ২০২১ : সাংবাদিক নিরাপত্তা নির্দেশিকা -  Committee to Protect Journalists"/>
          <p:cNvPicPr>
            <a:picLocks noChangeAspect="1" noChangeArrowheads="1"/>
          </p:cNvPicPr>
          <p:nvPr/>
        </p:nvPicPr>
        <p:blipFill>
          <a:blip r:embed="rId2"/>
          <a:srcRect/>
          <a:stretch>
            <a:fillRect/>
          </a:stretch>
        </p:blipFill>
        <p:spPr bwMode="auto">
          <a:xfrm>
            <a:off x="16078200" y="25450800"/>
            <a:ext cx="19050000" cy="12715876"/>
          </a:xfrm>
          <a:prstGeom prst="rect">
            <a:avLst/>
          </a:prstGeom>
          <a:noFill/>
        </p:spPr>
      </p:pic>
      <p:pic>
        <p:nvPicPr>
          <p:cNvPr id="4" name="Picture 3" descr="bangladesh-boat.jpg"/>
          <p:cNvPicPr>
            <a:picLocks noChangeAspect="1"/>
          </p:cNvPicPr>
          <p:nvPr/>
        </p:nvPicPr>
        <p:blipFill>
          <a:blip r:embed="rId3"/>
          <a:stretch>
            <a:fillRect/>
          </a:stretch>
        </p:blipFill>
        <p:spPr>
          <a:xfrm>
            <a:off x="228600" y="1396431"/>
            <a:ext cx="3962400" cy="5009686"/>
          </a:xfrm>
          <a:prstGeom prst="rect">
            <a:avLst/>
          </a:prstGeom>
        </p:spPr>
      </p:pic>
      <p:pic>
        <p:nvPicPr>
          <p:cNvPr id="7" name="Picture 6" descr="Risk-Management.jpg"/>
          <p:cNvPicPr>
            <a:picLocks noChangeAspect="1"/>
          </p:cNvPicPr>
          <p:nvPr/>
        </p:nvPicPr>
        <p:blipFill>
          <a:blip r:embed="rId4"/>
          <a:stretch>
            <a:fillRect/>
          </a:stretch>
        </p:blipFill>
        <p:spPr>
          <a:xfrm>
            <a:off x="4572000" y="1371600"/>
            <a:ext cx="4368227" cy="5029200"/>
          </a:xfrm>
          <a:prstGeom prst="rect">
            <a:avLst/>
          </a:prstGeom>
        </p:spPr>
      </p:pic>
    </p:spTree>
  </p:cSld>
  <p:clrMapOvr>
    <a:masterClrMapping/>
  </p:clrMapOvr>
  <p:transition>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6857999"/>
          </a:xfrm>
          <a:solidFill>
            <a:srgbClr val="00B0F0"/>
          </a:solidFill>
        </p:spPr>
        <p:txBody>
          <a:bodyPr/>
          <a:lstStyle/>
          <a:p>
            <a:endParaRPr lang="en-US" dirty="0"/>
          </a:p>
        </p:txBody>
      </p:sp>
      <p:sp>
        <p:nvSpPr>
          <p:cNvPr id="4" name="TextBox 3"/>
          <p:cNvSpPr txBox="1"/>
          <p:nvPr/>
        </p:nvSpPr>
        <p:spPr>
          <a:xfrm>
            <a:off x="914400" y="4648200"/>
            <a:ext cx="7315200" cy="156966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9600" dirty="0" err="1" smtClean="0">
                <a:solidFill>
                  <a:srgbClr val="C00000"/>
                </a:solidFill>
                <a:latin typeface="NikoshBAN" pitchFamily="2" charset="0"/>
                <a:cs typeface="NikoshBAN" pitchFamily="2" charset="0"/>
              </a:rPr>
              <a:t>ঝুঁকি</a:t>
            </a:r>
            <a:r>
              <a:rPr lang="en-US" sz="9600" dirty="0" smtClean="0">
                <a:solidFill>
                  <a:srgbClr val="C00000"/>
                </a:solidFill>
                <a:latin typeface="NikoshBAN" pitchFamily="2" charset="0"/>
                <a:cs typeface="NikoshBAN" pitchFamily="2" charset="0"/>
              </a:rPr>
              <a:t> ও </a:t>
            </a:r>
            <a:r>
              <a:rPr lang="en-US" sz="9600" dirty="0" err="1" smtClean="0">
                <a:solidFill>
                  <a:srgbClr val="C00000"/>
                </a:solidFill>
                <a:latin typeface="NikoshBAN" pitchFamily="2" charset="0"/>
                <a:cs typeface="NikoshBAN" pitchFamily="2" charset="0"/>
              </a:rPr>
              <a:t>অনিশ্চয়তা</a:t>
            </a:r>
            <a:endParaRPr lang="en-US" sz="9600" dirty="0"/>
          </a:p>
        </p:txBody>
      </p:sp>
      <p:sp>
        <p:nvSpPr>
          <p:cNvPr id="8" name="TextBox 7"/>
          <p:cNvSpPr txBox="1"/>
          <p:nvPr/>
        </p:nvSpPr>
        <p:spPr>
          <a:xfrm>
            <a:off x="838200" y="1371600"/>
            <a:ext cx="7467600" cy="240065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6600" dirty="0" err="1" smtClean="0">
                <a:latin typeface="NikoshBAN" pitchFamily="2" charset="0"/>
                <a:cs typeface="NikoshBAN" pitchFamily="2" charset="0"/>
              </a:rPr>
              <a:t>তাহলে</a:t>
            </a:r>
            <a:r>
              <a:rPr lang="en-US" sz="6600" dirty="0" smtClean="0">
                <a:latin typeface="NikoshBAN" pitchFamily="2" charset="0"/>
                <a:cs typeface="NikoshBAN" pitchFamily="2" charset="0"/>
              </a:rPr>
              <a:t> </a:t>
            </a:r>
            <a:r>
              <a:rPr lang="en-US" sz="6600" dirty="0" err="1" smtClean="0">
                <a:latin typeface="NikoshBAN" pitchFamily="2" charset="0"/>
                <a:cs typeface="NikoshBAN" pitchFamily="2" charset="0"/>
              </a:rPr>
              <a:t>আমাদের</a:t>
            </a:r>
            <a:r>
              <a:rPr lang="en-US" sz="6600" dirty="0" smtClean="0">
                <a:latin typeface="NikoshBAN" pitchFamily="2" charset="0"/>
                <a:cs typeface="NikoshBAN" pitchFamily="2" charset="0"/>
              </a:rPr>
              <a:t> </a:t>
            </a:r>
            <a:r>
              <a:rPr lang="en-US" sz="6600" dirty="0" err="1" smtClean="0">
                <a:latin typeface="NikoshBAN" pitchFamily="2" charset="0"/>
                <a:cs typeface="NikoshBAN" pitchFamily="2" charset="0"/>
              </a:rPr>
              <a:t>আজকের</a:t>
            </a:r>
            <a:r>
              <a:rPr lang="en-US" sz="6600" dirty="0" smtClean="0">
                <a:latin typeface="NikoshBAN" pitchFamily="2" charset="0"/>
                <a:cs typeface="NikoshBAN" pitchFamily="2" charset="0"/>
              </a:rPr>
              <a:t> </a:t>
            </a:r>
            <a:r>
              <a:rPr lang="en-US" sz="6600" dirty="0" err="1" smtClean="0">
                <a:latin typeface="NikoshBAN" pitchFamily="2" charset="0"/>
                <a:cs typeface="NikoshBAN" pitchFamily="2" charset="0"/>
              </a:rPr>
              <a:t>পাঠ</a:t>
            </a:r>
            <a:r>
              <a:rPr lang="en-US" sz="6600" dirty="0" smtClean="0">
                <a:latin typeface="NikoshBAN" pitchFamily="2" charset="0"/>
                <a:cs typeface="NikoshBAN" pitchFamily="2" charset="0"/>
              </a:rPr>
              <a:t> </a:t>
            </a:r>
            <a:r>
              <a:rPr lang="en-US" sz="6600" dirty="0" err="1" smtClean="0">
                <a:latin typeface="NikoshBAN" pitchFamily="2" charset="0"/>
                <a:cs typeface="NikoshBAN" pitchFamily="2" charset="0"/>
              </a:rPr>
              <a:t>হলোঃ</a:t>
            </a:r>
            <a:endParaRPr lang="en-US" sz="6600" dirty="0" smtClean="0">
              <a:latin typeface="NikoshBAN" pitchFamily="2" charset="0"/>
              <a:cs typeface="NikoshBAN" pitchFamily="2" charset="0"/>
            </a:endParaRPr>
          </a:p>
          <a:p>
            <a:endParaRPr lang="en-US" dirty="0"/>
          </a:p>
        </p:txBody>
      </p:sp>
    </p:spTree>
  </p:cSld>
  <p:clrMapOvr>
    <a:masterClrMapping/>
  </p:clrMapOvr>
  <p:transition>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6857999"/>
          </a:xfrm>
          <a:solidFill>
            <a:srgbClr val="00B0F0"/>
          </a:solidFill>
        </p:spPr>
        <p:txBody>
          <a:bodyPr/>
          <a:lstStyle/>
          <a:p>
            <a:endParaRPr lang="en-US" dirty="0"/>
          </a:p>
        </p:txBody>
      </p:sp>
      <p:sp>
        <p:nvSpPr>
          <p:cNvPr id="3" name="TextBox 2"/>
          <p:cNvSpPr txBox="1"/>
          <p:nvPr/>
        </p:nvSpPr>
        <p:spPr>
          <a:xfrm>
            <a:off x="1143000" y="762000"/>
            <a:ext cx="7391400" cy="495520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BD" sz="4000" dirty="0" smtClean="0">
                <a:latin typeface="NikoshBAN" pitchFamily="2" charset="0"/>
                <a:cs typeface="NikoshBAN" pitchFamily="2" charset="0"/>
              </a:rPr>
              <a:t>শিখন ফল –</a:t>
            </a:r>
            <a:endParaRPr lang="en-US" sz="4000" dirty="0" smtClean="0">
              <a:latin typeface="NikoshBAN" pitchFamily="2" charset="0"/>
              <a:cs typeface="NikoshBAN" pitchFamily="2" charset="0"/>
            </a:endParaRPr>
          </a:p>
          <a:p>
            <a:r>
              <a:rPr lang="en-US" sz="4000" dirty="0" smtClean="0">
                <a:latin typeface="NikoshBAN" pitchFamily="2" charset="0"/>
                <a:cs typeface="NikoshBAN" pitchFamily="2" charset="0"/>
              </a:rPr>
              <a:t>১।</a:t>
            </a:r>
            <a:r>
              <a:rPr lang="bn-BD" sz="4000" dirty="0" smtClean="0">
                <a:latin typeface="NikoshBAN" pitchFamily="2" charset="0"/>
                <a:cs typeface="NikoshBAN" pitchFamily="2" charset="0"/>
              </a:rPr>
              <a:t>ঝু</a:t>
            </a:r>
            <a:r>
              <a:rPr lang="en-US" sz="4000" dirty="0" smtClean="0">
                <a:latin typeface="NikoshBAN" pitchFamily="2" charset="0"/>
                <a:cs typeface="NikoshBAN" pitchFamily="2" charset="0"/>
              </a:rPr>
              <a:t>ঁ</a:t>
            </a:r>
            <a:r>
              <a:rPr lang="bn-BD" sz="4000" dirty="0" smtClean="0">
                <a:latin typeface="NikoshBAN" pitchFamily="2" charset="0"/>
                <a:cs typeface="NikoshBAN" pitchFamily="2" charset="0"/>
              </a:rPr>
              <a:t>কি কাকে বলে বলতে পারবে।</a:t>
            </a:r>
          </a:p>
          <a:p>
            <a:r>
              <a:rPr lang="en-US" sz="4000" dirty="0" smtClean="0">
                <a:latin typeface="NikoshBAN" pitchFamily="2" charset="0"/>
                <a:cs typeface="NikoshBAN" pitchFamily="2" charset="0"/>
              </a:rPr>
              <a:t>২।</a:t>
            </a:r>
            <a:r>
              <a:rPr lang="bn-BD" sz="4000" dirty="0" smtClean="0">
                <a:latin typeface="NikoshBAN" pitchFamily="2" charset="0"/>
                <a:cs typeface="NikoshBAN" pitchFamily="2" charset="0"/>
              </a:rPr>
              <a:t>অনিশ্চয়তা কী বলতে পারবে।</a:t>
            </a:r>
          </a:p>
          <a:p>
            <a:r>
              <a:rPr lang="en-US" sz="4000" dirty="0" smtClean="0">
                <a:latin typeface="NikoshBAN" pitchFamily="2" charset="0"/>
                <a:cs typeface="NikoshBAN" pitchFamily="2" charset="0"/>
              </a:rPr>
              <a:t>৩।</a:t>
            </a:r>
            <a:r>
              <a:rPr lang="bn-BD" sz="4000" dirty="0" smtClean="0">
                <a:latin typeface="NikoshBAN" pitchFamily="2" charset="0"/>
                <a:cs typeface="NikoshBAN" pitchFamily="2" charset="0"/>
              </a:rPr>
              <a:t>ঝু</a:t>
            </a:r>
            <a:r>
              <a:rPr lang="en-US" sz="4000" dirty="0" smtClean="0">
                <a:latin typeface="NikoshBAN" pitchFamily="2" charset="0"/>
                <a:cs typeface="NikoshBAN" pitchFamily="2" charset="0"/>
              </a:rPr>
              <a:t>ঁ</a:t>
            </a:r>
            <a:r>
              <a:rPr lang="bn-BD" sz="4000" dirty="0" smtClean="0">
                <a:latin typeface="NikoshBAN" pitchFamily="2" charset="0"/>
                <a:cs typeface="NikoshBAN" pitchFamily="2" charset="0"/>
              </a:rPr>
              <a:t>কি ও অনিশ্চয়তার পারথক্য কী তা বলতে পারবে।</a:t>
            </a:r>
            <a:r>
              <a:rPr lang="en-US" sz="4000" dirty="0" smtClean="0">
                <a:latin typeface="NikoshBAN" pitchFamily="2" charset="0"/>
                <a:cs typeface="NikoshBAN" pitchFamily="2" charset="0"/>
              </a:rPr>
              <a:t>   </a:t>
            </a:r>
          </a:p>
          <a:p>
            <a:r>
              <a:rPr lang="en-US" sz="4000" dirty="0" smtClean="0">
                <a:latin typeface="NikoshBAN" pitchFamily="2" charset="0"/>
                <a:cs typeface="NikoshBAN" pitchFamily="2" charset="0"/>
              </a:rPr>
              <a:t>৪।</a:t>
            </a:r>
            <a:r>
              <a:rPr lang="bn-BD" sz="4000" dirty="0" smtClean="0">
                <a:latin typeface="NikoshBAN" pitchFamily="2" charset="0"/>
                <a:cs typeface="NikoshBAN" pitchFamily="2" charset="0"/>
              </a:rPr>
              <a:t>ব্যাবসায়িক ঝু</a:t>
            </a:r>
            <a:r>
              <a:rPr lang="en-US" sz="4000" dirty="0" smtClean="0">
                <a:latin typeface="NikoshBAN" pitchFamily="2" charset="0"/>
                <a:cs typeface="NikoshBAN" pitchFamily="2" charset="0"/>
              </a:rPr>
              <a:t>ঁ</a:t>
            </a:r>
            <a:r>
              <a:rPr lang="bn-BD" sz="4000" dirty="0" smtClean="0">
                <a:latin typeface="NikoshBAN" pitchFamily="2" charset="0"/>
                <a:cs typeface="NikoshBAN" pitchFamily="2" charset="0"/>
              </a:rPr>
              <a:t>কি ও আর্থিক</a:t>
            </a:r>
            <a:r>
              <a:rPr lang="en-US" sz="4000" dirty="0" smtClean="0">
                <a:latin typeface="NikoshBAN" pitchFamily="2" charset="0"/>
                <a:cs typeface="NikoshBAN" pitchFamily="2" charset="0"/>
              </a:rPr>
              <a:t> </a:t>
            </a:r>
            <a:r>
              <a:rPr lang="bn-BD" sz="4000" dirty="0" smtClean="0">
                <a:latin typeface="NikoshBAN" pitchFamily="2" charset="0"/>
                <a:cs typeface="NikoshBAN" pitchFamily="2" charset="0"/>
              </a:rPr>
              <a:t>ঝু</a:t>
            </a:r>
            <a:r>
              <a:rPr lang="en-US" sz="4000" dirty="0" smtClean="0">
                <a:latin typeface="NikoshBAN" pitchFamily="2" charset="0"/>
                <a:cs typeface="NikoshBAN" pitchFamily="2" charset="0"/>
              </a:rPr>
              <a:t>ঁ</a:t>
            </a:r>
            <a:r>
              <a:rPr lang="bn-BD" sz="4000" dirty="0" smtClean="0">
                <a:latin typeface="NikoshBAN" pitchFamily="2" charset="0"/>
                <a:cs typeface="NikoshBAN" pitchFamily="2" charset="0"/>
              </a:rPr>
              <a:t>কি কী ও তার পার্থক্য  নির্ণয় করতে পারবে।</a:t>
            </a:r>
            <a:endParaRPr lang="en-US" sz="4000" dirty="0" smtClean="0">
              <a:latin typeface="NikoshBAN" pitchFamily="2" charset="0"/>
              <a:cs typeface="NikoshBAN" pitchFamily="2" charset="0"/>
            </a:endParaRPr>
          </a:p>
          <a:p>
            <a:endParaRPr lang="en-US" sz="3600" dirty="0"/>
          </a:p>
        </p:txBody>
      </p:sp>
    </p:spTree>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6857999"/>
          </a:xfrm>
          <a:solidFill>
            <a:srgbClr val="00B0F0"/>
          </a:solidFill>
        </p:spPr>
        <p:txBody>
          <a:bodyPr/>
          <a:lstStyle/>
          <a:p>
            <a:endParaRPr lang="en-US" dirty="0"/>
          </a:p>
        </p:txBody>
      </p:sp>
      <p:sp>
        <p:nvSpPr>
          <p:cNvPr id="3" name="TextBox 2"/>
          <p:cNvSpPr txBox="1"/>
          <p:nvPr/>
        </p:nvSpPr>
        <p:spPr>
          <a:xfrm>
            <a:off x="1524000" y="1752600"/>
            <a:ext cx="6019800" cy="452431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as-IN" sz="3200" dirty="0" smtClean="0">
                <a:solidFill>
                  <a:schemeClr val="bg1"/>
                </a:solidFill>
                <a:latin typeface="NikoshBAN" panose="02000000000000000000" pitchFamily="2" charset="0"/>
                <a:cs typeface="NikoshBAN" panose="02000000000000000000" pitchFamily="2" charset="0"/>
              </a:rPr>
              <a:t>ঝুঁকি বলতে বুঝায় আর্থিক ক্ষতির সম্ভাবনা। ব্যবসায়ীরা মুনাফা অর্জনের উদ্দেশ্যে ঝুঁকি গ্রহণ করে এবং ঝুঁকির গ্রহণের পুরস্কারস্বরুপ মুনাফা অর্জণ করে থাকে। আর অনিশ্চয়তা হলো ভবিষ্যতে সম্ভাব্য কোনো হবে বা না হবে তা নির্দিষ্ট না জানা বা অজানা। যেমন: প্রাকৃতিক ও অপ্রাকৃতিক নানা ধরনের বিপদের কারনে ক্ষতির সম্মুখীন হতে পারে যা কেউ জানে না।</a:t>
            </a:r>
            <a:endParaRPr lang="en-US" sz="3200" dirty="0" smtClean="0">
              <a:solidFill>
                <a:schemeClr val="bg1"/>
              </a:solidFill>
              <a:latin typeface="NikoshBAN" panose="02000000000000000000" pitchFamily="2" charset="0"/>
              <a:cs typeface="NikoshBAN" panose="02000000000000000000" pitchFamily="2" charset="0"/>
            </a:endParaRPr>
          </a:p>
          <a:p>
            <a:endParaRPr lang="en-US" sz="3200" dirty="0">
              <a:solidFill>
                <a:schemeClr val="bg1"/>
              </a:solidFill>
            </a:endParaRPr>
          </a:p>
        </p:txBody>
      </p:sp>
      <p:sp>
        <p:nvSpPr>
          <p:cNvPr id="4" name="TextBox 3"/>
          <p:cNvSpPr txBox="1"/>
          <p:nvPr/>
        </p:nvSpPr>
        <p:spPr>
          <a:xfrm>
            <a:off x="2514600" y="533400"/>
            <a:ext cx="4038600" cy="923330"/>
          </a:xfrm>
          <a:prstGeom prst="rect">
            <a:avLst/>
          </a:prstGeom>
          <a:noFill/>
        </p:spPr>
        <p:txBody>
          <a:bodyPr wrap="square" rtlCol="0">
            <a:spAutoFit/>
          </a:bodyPr>
          <a:lstStyle/>
          <a:p>
            <a:r>
              <a:rPr lang="en-US" sz="5400" dirty="0" err="1" smtClean="0">
                <a:solidFill>
                  <a:srgbClr val="C00000"/>
                </a:solidFill>
                <a:latin typeface="NikoshBAN" pitchFamily="2" charset="0"/>
                <a:cs typeface="NikoshBAN" pitchFamily="2" charset="0"/>
              </a:rPr>
              <a:t>ঝুঁকি</a:t>
            </a:r>
            <a:r>
              <a:rPr lang="en-US" sz="5400" dirty="0" smtClean="0">
                <a:solidFill>
                  <a:srgbClr val="C00000"/>
                </a:solidFill>
                <a:latin typeface="NikoshBAN" pitchFamily="2" charset="0"/>
                <a:cs typeface="NikoshBAN" pitchFamily="2" charset="0"/>
              </a:rPr>
              <a:t> </a:t>
            </a:r>
            <a:r>
              <a:rPr lang="en-US" sz="5400" dirty="0" err="1" smtClean="0">
                <a:solidFill>
                  <a:srgbClr val="C00000"/>
                </a:solidFill>
                <a:latin typeface="NikoshBAN" pitchFamily="2" charset="0"/>
                <a:cs typeface="NikoshBAN" pitchFamily="2" charset="0"/>
              </a:rPr>
              <a:t>বলতে</a:t>
            </a:r>
            <a:r>
              <a:rPr lang="en-US" sz="5400" dirty="0" smtClean="0">
                <a:solidFill>
                  <a:srgbClr val="C00000"/>
                </a:solidFill>
                <a:latin typeface="NikoshBAN" pitchFamily="2" charset="0"/>
                <a:cs typeface="NikoshBAN" pitchFamily="2" charset="0"/>
              </a:rPr>
              <a:t> </a:t>
            </a:r>
            <a:r>
              <a:rPr lang="en-US" sz="5400" dirty="0" err="1" smtClean="0">
                <a:solidFill>
                  <a:srgbClr val="C00000"/>
                </a:solidFill>
                <a:latin typeface="NikoshBAN" pitchFamily="2" charset="0"/>
                <a:cs typeface="NikoshBAN" pitchFamily="2" charset="0"/>
              </a:rPr>
              <a:t>বুঝায়</a:t>
            </a:r>
            <a:r>
              <a:rPr lang="en-US" sz="5400" dirty="0" smtClean="0">
                <a:solidFill>
                  <a:srgbClr val="C00000"/>
                </a:solidFill>
                <a:latin typeface="NikoshBAN" pitchFamily="2" charset="0"/>
                <a:cs typeface="NikoshBAN" pitchFamily="2" charset="0"/>
              </a:rPr>
              <a:t> </a:t>
            </a:r>
            <a:endParaRPr lang="en-US" sz="5400" dirty="0">
              <a:solidFill>
                <a:srgbClr val="C00000"/>
              </a:solidFill>
              <a:latin typeface="NikoshBAN" pitchFamily="2" charset="0"/>
              <a:cs typeface="NikoshBAN" pitchFamily="2" charset="0"/>
            </a:endParaRPr>
          </a:p>
        </p:txBody>
      </p:sp>
    </p:spTree>
  </p:cSld>
  <p:clrMapOvr>
    <a:masterClrMapping/>
  </p:clrMapOvr>
  <p:transition>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6857999"/>
          </a:xfrm>
          <a:solidFill>
            <a:srgbClr val="00B0F0"/>
          </a:solidFill>
        </p:spPr>
        <p:txBody>
          <a:bodyPr/>
          <a:lstStyle/>
          <a:p>
            <a:endParaRPr lang="en-US" dirty="0"/>
          </a:p>
        </p:txBody>
      </p:sp>
      <p:sp>
        <p:nvSpPr>
          <p:cNvPr id="3" name="Rectangle 2"/>
          <p:cNvSpPr/>
          <p:nvPr/>
        </p:nvSpPr>
        <p:spPr>
          <a:xfrm>
            <a:off x="304800" y="304800"/>
            <a:ext cx="8382000" cy="1295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IN" sz="3200" dirty="0" smtClean="0">
                <a:solidFill>
                  <a:srgbClr val="C00000"/>
                </a:solidFill>
                <a:latin typeface="NikoshBAN" pitchFamily="2" charset="0"/>
                <a:cs typeface="NikoshBAN" pitchFamily="2" charset="0"/>
              </a:rPr>
              <a:t>অনিশ্চয়তার কারণে প্রকৃত ফলাফল প্রত্যাশিত ফলাফল থেকে ভিন্ন হওয়ার সম্ভাবনা</a:t>
            </a:r>
            <a:r>
              <a:rPr lang="bn-BD" sz="3200" dirty="0" smtClean="0">
                <a:solidFill>
                  <a:srgbClr val="C00000"/>
                </a:solidFill>
                <a:latin typeface="NikoshBAN" pitchFamily="2" charset="0"/>
                <a:cs typeface="NikoshBAN" pitchFamily="2" charset="0"/>
              </a:rPr>
              <a:t>কেই ব্যাবসায় অর্থায়নে</a:t>
            </a:r>
            <a:r>
              <a:rPr lang="bn-IN" sz="3200" dirty="0" smtClean="0">
                <a:solidFill>
                  <a:srgbClr val="C00000"/>
                </a:solidFill>
                <a:latin typeface="NikoshBAN" pitchFamily="2" charset="0"/>
                <a:cs typeface="NikoshBAN" pitchFamily="2" charset="0"/>
              </a:rPr>
              <a:t> ঝুঁকি</a:t>
            </a:r>
            <a:r>
              <a:rPr lang="bn-BD" sz="3200" dirty="0" smtClean="0">
                <a:solidFill>
                  <a:srgbClr val="C00000"/>
                </a:solidFill>
                <a:latin typeface="NikoshBAN" pitchFamily="2" charset="0"/>
                <a:cs typeface="NikoshBAN" pitchFamily="2" charset="0"/>
              </a:rPr>
              <a:t> বলা হয়</a:t>
            </a:r>
            <a:r>
              <a:rPr lang="bn-IN" sz="3200" dirty="0" smtClean="0">
                <a:solidFill>
                  <a:srgbClr val="C00000"/>
                </a:solidFill>
                <a:latin typeface="NikoshBAN" pitchFamily="2" charset="0"/>
                <a:cs typeface="NikoshBAN" pitchFamily="2" charset="0"/>
              </a:rPr>
              <a:t>।</a:t>
            </a:r>
            <a:endParaRPr lang="en-US" sz="3200" dirty="0">
              <a:solidFill>
                <a:srgbClr val="C00000"/>
              </a:solidFill>
              <a:latin typeface="NikoshBAN" pitchFamily="2" charset="0"/>
              <a:cs typeface="NikoshBAN" pitchFamily="2" charset="0"/>
            </a:endParaRPr>
          </a:p>
        </p:txBody>
      </p:sp>
      <p:sp>
        <p:nvSpPr>
          <p:cNvPr id="4" name="Rectangle 3"/>
          <p:cNvSpPr/>
          <p:nvPr/>
        </p:nvSpPr>
        <p:spPr>
          <a:xfrm>
            <a:off x="3810000" y="1752600"/>
            <a:ext cx="2514600" cy="685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sz="3600" dirty="0" smtClean="0">
                <a:solidFill>
                  <a:schemeClr val="bg1"/>
                </a:solidFill>
                <a:latin typeface="NikoshBAN" pitchFamily="2" charset="0"/>
                <a:cs typeface="NikoshBAN" pitchFamily="2" charset="0"/>
              </a:rPr>
              <a:t>প্রত্যাশা</a:t>
            </a:r>
            <a:endParaRPr lang="en-US" dirty="0">
              <a:solidFill>
                <a:schemeClr val="bg1"/>
              </a:solidFill>
              <a:latin typeface="NikoshBAN" pitchFamily="2" charset="0"/>
              <a:cs typeface="NikoshBAN" pitchFamily="2" charset="0"/>
            </a:endParaRPr>
          </a:p>
        </p:txBody>
      </p:sp>
      <p:sp>
        <p:nvSpPr>
          <p:cNvPr id="5" name="Rectangle 4"/>
          <p:cNvSpPr/>
          <p:nvPr/>
        </p:nvSpPr>
        <p:spPr>
          <a:xfrm>
            <a:off x="6553200" y="1752600"/>
            <a:ext cx="2133600" cy="685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bn-BD" sz="4000" dirty="0" smtClean="0">
                <a:solidFill>
                  <a:schemeClr val="bg1"/>
                </a:solidFill>
                <a:latin typeface="NikoshBAN" pitchFamily="2" charset="0"/>
                <a:cs typeface="NikoshBAN" pitchFamily="2" charset="0"/>
              </a:rPr>
              <a:t>ফলাফল</a:t>
            </a:r>
            <a:endParaRPr lang="en-US" dirty="0">
              <a:solidFill>
                <a:schemeClr val="bg1"/>
              </a:solidFill>
              <a:latin typeface="NikoshBAN" pitchFamily="2" charset="0"/>
              <a:cs typeface="NikoshBAN" pitchFamily="2" charset="0"/>
            </a:endParaRPr>
          </a:p>
        </p:txBody>
      </p:sp>
      <p:sp>
        <p:nvSpPr>
          <p:cNvPr id="6" name="Rectangle 5"/>
          <p:cNvSpPr/>
          <p:nvPr/>
        </p:nvSpPr>
        <p:spPr>
          <a:xfrm>
            <a:off x="3886200" y="3581400"/>
            <a:ext cx="2514600" cy="685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000" dirty="0" smtClean="0">
                <a:solidFill>
                  <a:schemeClr val="bg1"/>
                </a:solidFill>
                <a:latin typeface="NikoshBAN" pitchFamily="2" charset="0"/>
                <a:cs typeface="NikoshBAN" pitchFamily="2" charset="0"/>
              </a:rPr>
              <a:t>৭০</a:t>
            </a:r>
            <a:r>
              <a:rPr lang="bn-IN" sz="4000" dirty="0" smtClean="0">
                <a:solidFill>
                  <a:schemeClr val="bg1"/>
                </a:solidFill>
                <a:latin typeface="NikoshBAN" pitchFamily="2" charset="0"/>
                <a:cs typeface="NikoshBAN" pitchFamily="2" charset="0"/>
              </a:rPr>
              <a:t> লক্ষ</a:t>
            </a:r>
            <a:endParaRPr lang="en-US" dirty="0">
              <a:solidFill>
                <a:schemeClr val="bg1"/>
              </a:solidFill>
              <a:latin typeface="NikoshBAN" pitchFamily="2" charset="0"/>
              <a:cs typeface="NikoshBAN" pitchFamily="2" charset="0"/>
            </a:endParaRPr>
          </a:p>
        </p:txBody>
      </p:sp>
      <p:sp>
        <p:nvSpPr>
          <p:cNvPr id="7" name="Rectangle 6"/>
          <p:cNvSpPr/>
          <p:nvPr/>
        </p:nvSpPr>
        <p:spPr>
          <a:xfrm>
            <a:off x="6705600" y="3581400"/>
            <a:ext cx="2133600" cy="6858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smtClean="0">
                <a:solidFill>
                  <a:schemeClr val="bg1"/>
                </a:solidFill>
                <a:latin typeface="NikoshBAN" pitchFamily="2" charset="0"/>
                <a:cs typeface="NikoshBAN" pitchFamily="2" charset="0"/>
              </a:rPr>
              <a:t>৪০ </a:t>
            </a:r>
            <a:r>
              <a:rPr lang="bn-IN" sz="3600" dirty="0" smtClean="0">
                <a:solidFill>
                  <a:schemeClr val="bg1"/>
                </a:solidFill>
                <a:latin typeface="NikoshBAN" pitchFamily="2" charset="0"/>
                <a:cs typeface="NikoshBAN" pitchFamily="2" charset="0"/>
              </a:rPr>
              <a:t>লক্ষ</a:t>
            </a:r>
            <a:endParaRPr lang="en-US" dirty="0">
              <a:solidFill>
                <a:schemeClr val="bg1"/>
              </a:solidFill>
              <a:latin typeface="NikoshBAN" pitchFamily="2" charset="0"/>
              <a:cs typeface="NikoshBAN" pitchFamily="2" charset="0"/>
            </a:endParaRPr>
          </a:p>
        </p:txBody>
      </p:sp>
      <p:pic>
        <p:nvPicPr>
          <p:cNvPr id="8" name="Picture 7" descr="images (89).jpg"/>
          <p:cNvPicPr>
            <a:picLocks noChangeAspect="1"/>
          </p:cNvPicPr>
          <p:nvPr/>
        </p:nvPicPr>
        <p:blipFill>
          <a:blip r:embed="rId2"/>
          <a:stretch>
            <a:fillRect/>
          </a:stretch>
        </p:blipFill>
        <p:spPr>
          <a:xfrm>
            <a:off x="304800" y="1752600"/>
            <a:ext cx="3130216" cy="2667000"/>
          </a:xfrm>
          <a:prstGeom prst="rect">
            <a:avLst/>
          </a:prstGeom>
        </p:spPr>
      </p:pic>
      <p:pic>
        <p:nvPicPr>
          <p:cNvPr id="11" name="Picture 3" descr="I:\KAUSHER-1 (H)\Digital Content\Business Studies-21.05.2011\Bangladesh Bank\Kausher-Bank\Bangladesh Bank\2008-10-28__front04.jpg"/>
          <p:cNvPicPr>
            <a:picLocks noChangeAspect="1" noChangeArrowheads="1"/>
          </p:cNvPicPr>
          <p:nvPr/>
        </p:nvPicPr>
        <p:blipFill>
          <a:blip r:embed="rId3"/>
          <a:srcRect/>
          <a:stretch>
            <a:fillRect/>
          </a:stretch>
        </p:blipFill>
        <p:spPr bwMode="auto">
          <a:xfrm>
            <a:off x="271495" y="4953000"/>
            <a:ext cx="3233705" cy="15070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3810000" y="5410200"/>
            <a:ext cx="2514600" cy="646331"/>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BD" sz="3600" dirty="0" smtClean="0">
                <a:latin typeface="NikoshBAN" pitchFamily="2" charset="0"/>
                <a:cs typeface="NikoshBAN" pitchFamily="2" charset="0"/>
              </a:rPr>
              <a:t>লভ্যাংশ ২০/=</a:t>
            </a:r>
            <a:endParaRPr lang="en-US" sz="3600" dirty="0">
              <a:latin typeface="NikoshBAN" pitchFamily="2" charset="0"/>
              <a:cs typeface="NikoshBAN" pitchFamily="2" charset="0"/>
            </a:endParaRPr>
          </a:p>
        </p:txBody>
      </p:sp>
      <p:sp>
        <p:nvSpPr>
          <p:cNvPr id="13" name="TextBox 12"/>
          <p:cNvSpPr txBox="1"/>
          <p:nvPr/>
        </p:nvSpPr>
        <p:spPr>
          <a:xfrm>
            <a:off x="6629400" y="5334000"/>
            <a:ext cx="2286000" cy="646331"/>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BD" sz="3600" dirty="0" smtClean="0">
                <a:latin typeface="NikoshBAN" pitchFamily="2" charset="0"/>
                <a:cs typeface="NikoshBAN" pitchFamily="2" charset="0"/>
              </a:rPr>
              <a:t>লভ্যাংশ ১৫/=</a:t>
            </a:r>
            <a:endParaRPr lang="en-US" sz="3600" dirty="0">
              <a:latin typeface="NikoshBAN" pitchFamily="2" charset="0"/>
              <a:cs typeface="NikoshBAN" pitchFamily="2"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ox(i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amond(in)">
                                      <p:cBhvr>
                                        <p:cTn id="28" dur="2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grpId="1" nodeType="clickEffect">
                                  <p:stCondLst>
                                    <p:cond delay="0"/>
                                  </p:stCondLst>
                                  <p:childTnLst>
                                    <p:animEffect transition="out" filter="dissolve">
                                      <p:cBhvr>
                                        <p:cTn id="32" dur="1000"/>
                                        <p:tgtEl>
                                          <p:spTgt spid="3"/>
                                        </p:tgtEl>
                                      </p:cBhvr>
                                    </p:animEffect>
                                    <p:set>
                                      <p:cBhvr>
                                        <p:cTn id="33" dur="1" fill="hold">
                                          <p:stCondLst>
                                            <p:cond delay="999"/>
                                          </p:stCondLst>
                                        </p:cTn>
                                        <p:tgtEl>
                                          <p:spTgt spid="3"/>
                                        </p:tgtEl>
                                        <p:attrNameLst>
                                          <p:attrName>style.visibility</p:attrName>
                                        </p:attrNameLst>
                                      </p:cBhvr>
                                      <p:to>
                                        <p:strVal val="hidden"/>
                                      </p:to>
                                    </p:set>
                                  </p:childTnLst>
                                </p:cTn>
                              </p:par>
                              <p:par>
                                <p:cTn id="34" presetID="9" presetClass="exit" presetSubtype="0" fill="hold" grpId="1" nodeType="withEffect">
                                  <p:stCondLst>
                                    <p:cond delay="0"/>
                                  </p:stCondLst>
                                  <p:childTnLst>
                                    <p:animEffect transition="out" filter="dissolve">
                                      <p:cBhvr>
                                        <p:cTn id="35" dur="1000"/>
                                        <p:tgtEl>
                                          <p:spTgt spid="4"/>
                                        </p:tgtEl>
                                      </p:cBhvr>
                                    </p:animEffect>
                                    <p:set>
                                      <p:cBhvr>
                                        <p:cTn id="36" dur="1" fill="hold">
                                          <p:stCondLst>
                                            <p:cond delay="999"/>
                                          </p:stCondLst>
                                        </p:cTn>
                                        <p:tgtEl>
                                          <p:spTgt spid="4"/>
                                        </p:tgtEl>
                                        <p:attrNameLst>
                                          <p:attrName>style.visibility</p:attrName>
                                        </p:attrNameLst>
                                      </p:cBhvr>
                                      <p:to>
                                        <p:strVal val="hidden"/>
                                      </p:to>
                                    </p:set>
                                  </p:childTnLst>
                                </p:cTn>
                              </p:par>
                              <p:par>
                                <p:cTn id="37" presetID="9" presetClass="exit" presetSubtype="0" fill="hold" grpId="1" nodeType="withEffect">
                                  <p:stCondLst>
                                    <p:cond delay="0"/>
                                  </p:stCondLst>
                                  <p:childTnLst>
                                    <p:animEffect transition="out" filter="dissolve">
                                      <p:cBhvr>
                                        <p:cTn id="38" dur="1000"/>
                                        <p:tgtEl>
                                          <p:spTgt spid="5"/>
                                        </p:tgtEl>
                                      </p:cBhvr>
                                    </p:animEffect>
                                    <p:set>
                                      <p:cBhvr>
                                        <p:cTn id="39" dur="1" fill="hold">
                                          <p:stCondLst>
                                            <p:cond delay="999"/>
                                          </p:stCondLst>
                                        </p:cTn>
                                        <p:tgtEl>
                                          <p:spTgt spid="5"/>
                                        </p:tgtEl>
                                        <p:attrNameLst>
                                          <p:attrName>style.visibility</p:attrName>
                                        </p:attrNameLst>
                                      </p:cBhvr>
                                      <p:to>
                                        <p:strVal val="hidden"/>
                                      </p:to>
                                    </p:set>
                                  </p:childTnLst>
                                </p:cTn>
                              </p:par>
                              <p:par>
                                <p:cTn id="40" presetID="9" presetClass="exit" presetSubtype="0" fill="hold" grpId="1" nodeType="withEffect">
                                  <p:stCondLst>
                                    <p:cond delay="0"/>
                                  </p:stCondLst>
                                  <p:childTnLst>
                                    <p:animEffect transition="out" filter="dissolve">
                                      <p:cBhvr>
                                        <p:cTn id="41" dur="1000"/>
                                        <p:tgtEl>
                                          <p:spTgt spid="6"/>
                                        </p:tgtEl>
                                      </p:cBhvr>
                                    </p:animEffect>
                                    <p:set>
                                      <p:cBhvr>
                                        <p:cTn id="42" dur="1" fill="hold">
                                          <p:stCondLst>
                                            <p:cond delay="999"/>
                                          </p:stCondLst>
                                        </p:cTn>
                                        <p:tgtEl>
                                          <p:spTgt spid="6"/>
                                        </p:tgtEl>
                                        <p:attrNameLst>
                                          <p:attrName>style.visibility</p:attrName>
                                        </p:attrNameLst>
                                      </p:cBhvr>
                                      <p:to>
                                        <p:strVal val="hidden"/>
                                      </p:to>
                                    </p:set>
                                  </p:childTnLst>
                                </p:cTn>
                              </p:par>
                              <p:par>
                                <p:cTn id="43" presetID="9" presetClass="exit" presetSubtype="0" fill="hold" grpId="1" nodeType="withEffect">
                                  <p:stCondLst>
                                    <p:cond delay="0"/>
                                  </p:stCondLst>
                                  <p:childTnLst>
                                    <p:animEffect transition="out" filter="dissolve">
                                      <p:cBhvr>
                                        <p:cTn id="44" dur="1000"/>
                                        <p:tgtEl>
                                          <p:spTgt spid="7"/>
                                        </p:tgtEl>
                                      </p:cBhvr>
                                    </p:animEffect>
                                    <p:set>
                                      <p:cBhvr>
                                        <p:cTn id="45" dur="1" fill="hold">
                                          <p:stCondLst>
                                            <p:cond delay="999"/>
                                          </p:stCondLst>
                                        </p:cTn>
                                        <p:tgtEl>
                                          <p:spTgt spid="7"/>
                                        </p:tgtEl>
                                        <p:attrNameLst>
                                          <p:attrName>style.visibility</p:attrName>
                                        </p:attrNameLst>
                                      </p:cBhvr>
                                      <p:to>
                                        <p:strVal val="hidden"/>
                                      </p:to>
                                    </p:set>
                                  </p:childTnLst>
                                </p:cTn>
                              </p:par>
                              <p:par>
                                <p:cTn id="46" presetID="9" presetClass="exit" presetSubtype="0" fill="hold" nodeType="withEffect">
                                  <p:stCondLst>
                                    <p:cond delay="0"/>
                                  </p:stCondLst>
                                  <p:childTnLst>
                                    <p:animEffect transition="out" filter="dissolve">
                                      <p:cBhvr>
                                        <p:cTn id="47" dur="1000"/>
                                        <p:tgtEl>
                                          <p:spTgt spid="8"/>
                                        </p:tgtEl>
                                      </p:cBhvr>
                                    </p:animEffect>
                                    <p:set>
                                      <p:cBhvr>
                                        <p:cTn id="48"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6857999"/>
          </a:xfrm>
          <a:solidFill>
            <a:srgbClr val="00B0F0"/>
          </a:solidFill>
        </p:spPr>
        <p:txBody>
          <a:bodyPr/>
          <a:lstStyle/>
          <a:p>
            <a:endParaRPr lang="en-US" dirty="0"/>
          </a:p>
        </p:txBody>
      </p:sp>
      <p:sp>
        <p:nvSpPr>
          <p:cNvPr id="3" name="TextBox 2"/>
          <p:cNvSpPr txBox="1"/>
          <p:nvPr/>
        </p:nvSpPr>
        <p:spPr>
          <a:xfrm>
            <a:off x="2286000" y="228600"/>
            <a:ext cx="4164037"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bn-BD" sz="4000" dirty="0" smtClean="0">
                <a:solidFill>
                  <a:srgbClr val="FF0000"/>
                </a:solidFill>
                <a:latin typeface="NikoshBAN" panose="02000000000000000000" pitchFamily="2" charset="0"/>
                <a:cs typeface="NikoshBAN" panose="02000000000000000000" pitchFamily="2" charset="0"/>
              </a:rPr>
              <a:t>ঝুঁকি কি  </a:t>
            </a:r>
            <a:endParaRPr lang="en-US" sz="4000" dirty="0">
              <a:solidFill>
                <a:srgbClr val="FF0000"/>
              </a:solidFill>
              <a:latin typeface="NikoshBAN" panose="02000000000000000000" pitchFamily="2" charset="0"/>
              <a:cs typeface="NikoshBAN" panose="02000000000000000000" pitchFamily="2" charset="0"/>
            </a:endParaRPr>
          </a:p>
        </p:txBody>
      </p:sp>
      <p:sp>
        <p:nvSpPr>
          <p:cNvPr id="4" name="TextBox 3"/>
          <p:cNvSpPr txBox="1"/>
          <p:nvPr/>
        </p:nvSpPr>
        <p:spPr>
          <a:xfrm>
            <a:off x="6553200" y="5257800"/>
            <a:ext cx="1524000"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bn-BD"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প্রাপ্তি</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5" name="TextBox 4"/>
          <p:cNvSpPr txBox="1"/>
          <p:nvPr/>
        </p:nvSpPr>
        <p:spPr>
          <a:xfrm>
            <a:off x="3733800" y="5334000"/>
            <a:ext cx="18288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bn-BD" sz="4400" dirty="0">
                <a:solidFill>
                  <a:srgbClr val="FF0000"/>
                </a:solidFill>
                <a:latin typeface="NikoshBAN" panose="02000000000000000000" pitchFamily="2" charset="0"/>
                <a:cs typeface="NikoshBAN" panose="02000000000000000000" pitchFamily="2" charset="0"/>
              </a:rPr>
              <a:t>ঝুঁকি</a:t>
            </a:r>
            <a:endParaRPr lang="en-US" sz="4400" dirty="0">
              <a:solidFill>
                <a:srgbClr val="FF0000"/>
              </a:solidFill>
              <a:latin typeface="NikoshBAN" panose="02000000000000000000" pitchFamily="2" charset="0"/>
              <a:cs typeface="NikoshBAN" panose="02000000000000000000" pitchFamily="2" charset="0"/>
            </a:endParaRPr>
          </a:p>
        </p:txBody>
      </p:sp>
      <p:sp>
        <p:nvSpPr>
          <p:cNvPr id="6" name="TextBox 5"/>
          <p:cNvSpPr txBox="1"/>
          <p:nvPr/>
        </p:nvSpPr>
        <p:spPr>
          <a:xfrm>
            <a:off x="533400" y="5410200"/>
            <a:ext cx="1676400"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bn-BD"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প্রত্যাশা</a:t>
            </a:r>
            <a:r>
              <a:rPr lang="en-US"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200" y="1744053"/>
            <a:ext cx="4038600" cy="3425642"/>
          </a:xfrm>
          <a:prstGeom prst="rect">
            <a:avLst/>
          </a:prstGeom>
          <a:ln>
            <a:solidFill>
              <a:srgbClr val="C00000"/>
            </a:solidFill>
          </a:ln>
        </p:spPr>
        <p:style>
          <a:lnRef idx="0">
            <a:schemeClr val="accent3"/>
          </a:lnRef>
          <a:fillRef idx="3">
            <a:schemeClr val="accent3"/>
          </a:fillRef>
          <a:effectRef idx="3">
            <a:schemeClr val="accent3"/>
          </a:effectRef>
          <a:fontRef idx="minor">
            <a:schemeClr val="lt1"/>
          </a:fontRef>
        </p:style>
      </p:pic>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29200" y="1676400"/>
            <a:ext cx="3860339" cy="3499991"/>
          </a:xfrm>
          <a:prstGeom prst="rect">
            <a:avLst/>
          </a:prstGeom>
          <a:ln>
            <a:solidFill>
              <a:srgbClr val="C00000"/>
            </a:solidFill>
          </a:ln>
        </p:spPr>
        <p:style>
          <a:lnRef idx="0">
            <a:schemeClr val="accent3"/>
          </a:lnRef>
          <a:fillRef idx="3">
            <a:schemeClr val="accent3"/>
          </a:fillRef>
          <a:effectRef idx="3">
            <a:schemeClr val="accent3"/>
          </a:effectRef>
          <a:fontRef idx="minor">
            <a:schemeClr val="lt1"/>
          </a:fontRef>
        </p:style>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EBEC8F79-A447-43FC-8E81-85E8468AF3F9}"/>
    </a:ext>
  </a:extLst>
</a:theme>
</file>

<file path=docProps/app.xml><?xml version="1.0" encoding="utf-8"?>
<Properties xmlns="http://schemas.openxmlformats.org/officeDocument/2006/extended-properties" xmlns:vt="http://schemas.openxmlformats.org/officeDocument/2006/docPropsVTypes">
  <Template>TM03457496[[fn=Parallax]]</Template>
  <TotalTime>640</TotalTime>
  <Words>479</Words>
  <Application>Microsoft Office PowerPoint</Application>
  <PresentationFormat>On-screen Show (4:3)</PresentationFormat>
  <Paragraphs>83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Parallax</vt:lpstr>
      <vt:lpstr>আজকের ক্লাসে সকলকে স্বাগতম </vt:lpstr>
      <vt:lpstr>Slide 2</vt:lpstr>
      <vt:lpstr>Slide 3</vt:lpstr>
      <vt:lpstr>Slide 4</vt:lpstr>
      <vt:lpstr>Slide 5</vt:lpstr>
      <vt:lpstr>Slide 6</vt:lpstr>
      <vt:lpstr>Slide 7</vt:lpstr>
      <vt:lpstr>Slide 8</vt:lpstr>
      <vt:lpstr>Slide 9</vt:lpstr>
      <vt:lpstr>Slide 10</vt:lpstr>
      <vt:lpstr>Slide 11</vt:lpstr>
      <vt:lpstr>Slide 12</vt:lpstr>
      <vt:lpstr> </vt:lpstr>
      <vt:lpstr> </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AC</cp:lastModifiedBy>
  <cp:revision>290</cp:revision>
  <dcterms:created xsi:type="dcterms:W3CDTF">2006-08-16T00:00:00Z</dcterms:created>
  <dcterms:modified xsi:type="dcterms:W3CDTF">2021-07-15T14:34:30Z</dcterms:modified>
</cp:coreProperties>
</file>