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9" r:id="rId5"/>
    <p:sldId id="278" r:id="rId6"/>
    <p:sldId id="277" r:id="rId7"/>
    <p:sldId id="276" r:id="rId8"/>
    <p:sldId id="269" r:id="rId9"/>
    <p:sldId id="268" r:id="rId10"/>
    <p:sldId id="267" r:id="rId11"/>
    <p:sldId id="265" r:id="rId12"/>
    <p:sldId id="266" r:id="rId13"/>
    <p:sldId id="264" r:id="rId14"/>
    <p:sldId id="263" r:id="rId15"/>
    <p:sldId id="261" r:id="rId16"/>
    <p:sldId id="275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3399"/>
    <a:srgbClr val="FF00FF"/>
    <a:srgbClr val="8FE917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65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9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0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5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9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5575">
                <a:srgbClr val="FF3399"/>
              </a:gs>
              <a:gs pos="0">
                <a:srgbClr val="FF3399"/>
              </a:gs>
              <a:gs pos="68000">
                <a:srgbClr val="FF3399"/>
              </a:gs>
              <a:gs pos="14000">
                <a:srgbClr val="FF0000"/>
              </a:gs>
              <a:gs pos="70000">
                <a:srgbClr val="00B0F0"/>
              </a:gs>
              <a:gs pos="94000">
                <a:srgbClr val="FF3399"/>
              </a:gs>
              <a:gs pos="12000">
                <a:srgbClr val="FFFF00"/>
              </a:gs>
              <a:gs pos="32000">
                <a:srgbClr val="00B0F0"/>
              </a:gs>
              <a:gs pos="53000">
                <a:srgbClr val="FF3399"/>
              </a:gs>
            </a:gsLst>
            <a:path path="circle">
              <a:fillToRect l="50000" t="50000" r="50000" b="50000"/>
            </a:path>
            <a:tileRect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rgbClr val="00B050"/>
                </a:gs>
                <a:gs pos="46000">
                  <a:srgbClr val="00B050"/>
                </a:gs>
                <a:gs pos="26542">
                  <a:schemeClr val="accent4">
                    <a:lumMod val="40000"/>
                    <a:lumOff val="60000"/>
                  </a:schemeClr>
                </a:gs>
                <a:gs pos="89000">
                  <a:srgbClr val="FFFF00"/>
                </a:gs>
                <a:gs pos="76000">
                  <a:srgbClr val="FFFF00"/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5680" y="5877124"/>
            <a:ext cx="992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b="0" dirty="0" smtClean="0">
                <a:solidFill>
                  <a:srgbClr val="00B050"/>
                </a:solidFill>
              </a:rPr>
              <a:t>মোঃ</a:t>
            </a:r>
            <a:r>
              <a:rPr lang="bn-IN" sz="1400" b="0" baseline="0" dirty="0" smtClean="0">
                <a:solidFill>
                  <a:srgbClr val="00B050"/>
                </a:solidFill>
              </a:rPr>
              <a:t> মারুফুল হক , সহকারী শিক্ষক,গণিত,বঙ্গবাসী মাধ্যমিক বিদ্যালয়,খালিশপুর,খুলনা। ইমেলঃ </a:t>
            </a:r>
            <a:r>
              <a:rPr lang="en-US" sz="1400" b="0" baseline="0" dirty="0" smtClean="0">
                <a:solidFill>
                  <a:srgbClr val="00B050"/>
                </a:solidFill>
              </a:rPr>
              <a:t>marufulhoque311@gmail.com</a:t>
            </a:r>
            <a:endParaRPr lang="en-US" sz="1400" b="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" y="6184901"/>
            <a:ext cx="5971540" cy="408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6184901"/>
            <a:ext cx="5971540" cy="408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0" y="232351"/>
            <a:ext cx="925525" cy="9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hyperlink" Target="mailto:marufulhoque31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6856" y="582029"/>
            <a:ext cx="10341839" cy="4800600"/>
            <a:chOff x="327333" y="968991"/>
            <a:chExt cx="10341839" cy="4800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380" y="1805885"/>
              <a:ext cx="4980792" cy="36853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33" y="968991"/>
              <a:ext cx="4286250" cy="4800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526" y="3427152"/>
              <a:ext cx="1971675" cy="14382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793829" y="905382"/>
            <a:ext cx="575139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33F06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33F0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53333" y="673005"/>
            <a:ext cx="2286000" cy="571500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TriangleInverted">
              <a:avLst/>
            </a:prstTxWarp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কাজ: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7942" y="3678478"/>
            <a:ext cx="5984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 টিস্যুর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প্রকারভেদ লিখ ?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2273" y="88370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: ২মি: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3" y="500840"/>
            <a:ext cx="4020153" cy="23788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4389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2345" y="1766907"/>
            <a:ext cx="4876800" cy="3733800"/>
            <a:chOff x="2057400" y="1600200"/>
            <a:chExt cx="4876800" cy="3733800"/>
          </a:xfrm>
        </p:grpSpPr>
        <p:pic>
          <p:nvPicPr>
            <p:cNvPr id="3" name="Picture 2" descr="http://emp.byui.edu/wellerg/Cell%20Types%20and%20Tissues%20Lab/Images/CeleryParenchyma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600200"/>
              <a:ext cx="487680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4038600" y="19812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733800" y="34671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876800" y="28956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971800" y="2590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991100" y="3622964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91200" y="28194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4114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495800" y="4495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676900" y="3550228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410200" y="4409209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80950" y="1017896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4113" y="273796"/>
            <a:ext cx="2057400" cy="584775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প্যারেনকাইমা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13" descr="aere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486" y="1779896"/>
            <a:ext cx="4038600" cy="3581400"/>
          </a:xfrm>
          <a:prstGeom prst="rect">
            <a:avLst/>
          </a:prstGeom>
        </p:spPr>
      </p:pic>
      <p:pic>
        <p:nvPicPr>
          <p:cNvPr id="17" name="Picture 3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19" y="1906318"/>
            <a:ext cx="3817967" cy="34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93219" y="5523039"/>
            <a:ext cx="242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ক্লোরেনকাইমা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0786" y="5523039"/>
            <a:ext cx="242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অ্যারেনকাইমা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8169" y="1017895"/>
            <a:ext cx="59671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ও খ নং চিত্রের কোষগুলো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3332" y="5620336"/>
            <a:ext cx="64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3815" y="5625163"/>
            <a:ext cx="53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Half Frame 22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7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/>
      <p:bldP spid="19" grpId="0"/>
      <p:bldP spid="20" grpId="0" animBg="1"/>
      <p:bldP spid="20" grpId="1" animBg="1"/>
      <p:bldP spid="21" grpId="0"/>
      <p:bldP spid="21" grpId="1"/>
      <p:bldP spid="22" grpId="0"/>
      <p:bldP spid="2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645" y="1354037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3085" y="301091"/>
            <a:ext cx="2057400" cy="584775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www2.mcdaniel.edu/Biology/botf99/tissimages/colle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5940" y="1887939"/>
            <a:ext cx="3600450" cy="359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alf Frame 4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61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cle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7994" y="1594514"/>
            <a:ext cx="5105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6844" y="287866"/>
            <a:ext cx="2057400" cy="584775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স্ক্লেরেনকাইমা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7494" y="1009739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2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19701" y="707381"/>
            <a:ext cx="2895600" cy="838200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দলগত কাজ: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3320" y="70738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384" y="3870277"/>
            <a:ext cx="7543800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 ধরণের সরল টিস্যুর চিত্র অংকন কর 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5" y="289385"/>
            <a:ext cx="3383507" cy="25123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3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2530" y="244143"/>
            <a:ext cx="1981200" cy="851297"/>
          </a:xfrm>
          <a:prstGeom prst="round2Diag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://24.media.tumblr.com/tumblr_lgq7bhjbAf1qzg01k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30" y="1365143"/>
            <a:ext cx="4342801" cy="325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2830" y="4666747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চিত্রের বিন্যাসকে আমরা বলতে পারি -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0430" y="518996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কোষ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9030" y="5189967"/>
            <a:ext cx="134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টিস্যু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0430" y="571728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স্নায়ু কোষ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8247" y="5713187"/>
            <a:ext cx="184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পেশী টিস্যু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8530" y="4805245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উদ্ভিদটিস্যুর প্রকারভেদ বল?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User\Desktop\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71" y="1171812"/>
            <a:ext cx="3390900" cy="34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23230" y="4805244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চিত্রের টিস্যুর উল্লেখযোগ্য বৈশিষ্ট্য বল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alf Frame 11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94" y="377106"/>
            <a:ext cx="2962855" cy="1436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 build="allAtOnce"/>
      <p:bldP spid="7" grpId="0"/>
      <p:bldP spid="7" grpId="1"/>
      <p:bldP spid="8" grpId="0"/>
      <p:bldP spid="8" grpId="1"/>
      <p:bldP spid="9" grpId="0"/>
      <p:bldP spid="9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70310" y="432719"/>
            <a:ext cx="2743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ARUF\Desktop\pic contin\বাডি 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0" y="432719"/>
            <a:ext cx="3236288" cy="1930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61349" y="3028666"/>
            <a:ext cx="9175224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জবা ফুলের পাতার শিরা ,ফুলের বোটায়  যে ধরণের টিস্যু দেখতে পাওয়া যায় তার গঠন বৈশিষ্ট্য লিখ ।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8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2669" y="431393"/>
            <a:ext cx="5600829" cy="830997"/>
          </a:xfrm>
          <a:prstGeom prst="rect">
            <a:avLst/>
          </a:prstGeom>
          <a:solidFill>
            <a:srgbClr val="FF99FF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109413" y="2147640"/>
            <a:ext cx="313899" cy="331030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109413" y="2763334"/>
            <a:ext cx="313900" cy="324151"/>
          </a:xfrm>
          <a:prstGeom prst="star5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109411" y="3388435"/>
            <a:ext cx="313901" cy="29677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068471" y="3941661"/>
            <a:ext cx="313902" cy="3412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068471" y="4625794"/>
            <a:ext cx="313902" cy="36178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43534" y="1967021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ভাজক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টিস্যু </a:t>
            </a:r>
          </a:p>
          <a:p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স্থায়ী টিস্যু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প্যারেন কাইমা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কোলেনকাইমা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স্ক্লেরেনকাইমা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2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57" y="968991"/>
            <a:ext cx="6173402" cy="4580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7859" y="3698054"/>
            <a:ext cx="3352800" cy="15514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8927" y="323394"/>
            <a:ext cx="4115567" cy="4194015"/>
            <a:chOff x="4213868" y="267905"/>
            <a:chExt cx="3841600" cy="38537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09" t="2893" r="3916" b="3718"/>
            <a:stretch/>
          </p:blipFill>
          <p:spPr>
            <a:xfrm>
              <a:off x="4213868" y="267905"/>
              <a:ext cx="3841600" cy="305709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181" y="606299"/>
              <a:ext cx="2906974" cy="35153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918429" y="3572790"/>
            <a:ext cx="4512366" cy="2308324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algn="ctr">
              <a:defRPr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defRPr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বিজ্ঞান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দ্বিতীয় 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defRPr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সময়: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মিনিট।</a:t>
            </a:r>
          </a:p>
          <a:p>
            <a:pPr algn="ctr">
              <a:defRPr/>
            </a:pPr>
            <a:endParaRPr lang="en-US" sz="2800" dirty="0">
              <a:solidFill>
                <a:srgbClr val="08A81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93" y="3711290"/>
            <a:ext cx="4899547" cy="2031325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 মারুফুল হক </a:t>
            </a:r>
            <a:endParaRPr lang="bn-BD" sz="3200" dirty="0" smtClean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 (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অর্নাস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গণিত, এম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(গণিত),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 এড    </a:t>
            </a:r>
          </a:p>
          <a:p>
            <a:pPr algn="just"/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শিক্ষক, গণিত </a:t>
            </a:r>
          </a:p>
          <a:p>
            <a:pPr algn="just"/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বঙ্গবাসী মাধ্যমিক বিদ্যালয় , খালিশপুর ,খুলনা </a:t>
            </a:r>
          </a:p>
          <a:p>
            <a:pPr algn="just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০১৯২৯৬৬৮১৪৬ </a:t>
            </a:r>
            <a:endParaRPr lang="bn-IN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Email: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marufulhoque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311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@gmail.com</a:t>
            </a:r>
            <a:endParaRPr lang="en-US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6918429" y="1315985"/>
            <a:ext cx="4512366" cy="990488"/>
          </a:xfrm>
          <a:prstGeom prst="snip1Rect">
            <a:avLst/>
          </a:prstGeom>
          <a:noFill/>
          <a:ln w="38100">
            <a:solidFill>
              <a:srgbClr val="08A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BE7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 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30" y="341623"/>
            <a:ext cx="1187355" cy="553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alf Frame 8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50" y="744864"/>
            <a:ext cx="2693193" cy="34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xump.com/4D-Plant-Cell-Model-300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12122"/>
          <a:stretch/>
        </p:blipFill>
        <p:spPr bwMode="auto">
          <a:xfrm>
            <a:off x="2131326" y="744864"/>
            <a:ext cx="3419042" cy="35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5097" y="434252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5326" y="4477603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77587" y="899342"/>
            <a:ext cx="2172502" cy="3290779"/>
            <a:chOff x="5713061" y="1527139"/>
            <a:chExt cx="2172502" cy="3290779"/>
          </a:xfrm>
        </p:grpSpPr>
        <p:grpSp>
          <p:nvGrpSpPr>
            <p:cNvPr id="7" name="Group 6"/>
            <p:cNvGrpSpPr/>
            <p:nvPr/>
          </p:nvGrpSpPr>
          <p:grpSpPr>
            <a:xfrm>
              <a:off x="5713061" y="1527139"/>
              <a:ext cx="2172502" cy="3290779"/>
              <a:chOff x="5729438" y="1680600"/>
              <a:chExt cx="2172502" cy="3290779"/>
            </a:xfrm>
          </p:grpSpPr>
          <p:pic>
            <p:nvPicPr>
              <p:cNvPr id="9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2" y="2272483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76600" y="2272484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66609" y="226592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2" y="295172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83081" y="295172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98227" y="290463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61453" y="358249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54877" y="355170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76504" y="355170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47352" y="426766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44981" y="423718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34593" y="4236869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1" y="170299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83080" y="1696431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76503" y="166268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5713061" y="1567442"/>
              <a:ext cx="2108869" cy="325047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Half Frame 23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1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45468 0.0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15" y="702859"/>
            <a:ext cx="4609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56179" y="2226859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উদ্ভিদ টিস্যু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8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71031" y="450661"/>
            <a:ext cx="2659118" cy="950495"/>
            <a:chOff x="5943600" y="649705"/>
            <a:chExt cx="2659118" cy="95049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grpSpPr>
        <p:sp>
          <p:nvSpPr>
            <p:cNvPr id="3" name="Rectangle 2"/>
            <p:cNvSpPr/>
            <p:nvPr/>
          </p:nvSpPr>
          <p:spPr>
            <a:xfrm>
              <a:off x="5943600" y="649705"/>
              <a:ext cx="2659118" cy="9504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27449" y="866273"/>
              <a:ext cx="2091420" cy="517357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01687" y="2051237"/>
            <a:ext cx="458971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1687" y="2965637"/>
            <a:ext cx="561836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 কী তা বলতে পারবে 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1687" y="3880037"/>
            <a:ext cx="6872203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টিস্যুর প্রকারভেদ করতে পারবে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1207" y="4794436"/>
            <a:ext cx="7350185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সরল টিস্যু ব্যাখ্যা করতে পারবে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7851" y="3183343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3101" y="4097743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3101" y="5002722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alf Frame 11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69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905" y="308105"/>
            <a:ext cx="3657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User\Desktop\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05" y="1534236"/>
            <a:ext cx="3962401" cy="34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4955" y="5184909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একগুচ্ছ কোষ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0713" y="308105"/>
            <a:ext cx="6096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কোষগুলো কী দেখতে একরকম 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User\Downloads\DEUuqEqLsg5kNuZyB1hVVqHM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8" b="9532"/>
          <a:stretch/>
        </p:blipFill>
        <p:spPr bwMode="auto">
          <a:xfrm>
            <a:off x="1243067" y="1458036"/>
            <a:ext cx="3930287" cy="38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rved Down Arrow 6"/>
          <p:cNvSpPr/>
          <p:nvPr/>
        </p:nvSpPr>
        <p:spPr>
          <a:xfrm>
            <a:off x="3235919" y="2296236"/>
            <a:ext cx="2479495" cy="60960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5213" y="308101"/>
            <a:ext cx="2667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 কী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814" y="5299557"/>
            <a:ext cx="8305799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একগুচ্ছ কোষ একই স্থান থেকে উৎপত্তি  হয়ে একই কাজ করে । সেই কোষগুচ্ছই টিস্যু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User\Desktop\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85" y="2601036"/>
            <a:ext cx="857250" cy="7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75131" y="301299"/>
            <a:ext cx="752034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কোষগুলোর উৎপত্তি কী একই স্থান হয়েছে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0713" y="308105"/>
            <a:ext cx="608734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কী আমরা উদ্ভিদটিস্যু বলতে পারি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08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32951 -0.09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apical_meris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438" y="1166470"/>
            <a:ext cx="3151424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www.geek.com/wp-content/uploads/2014/10/42-266243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65" y="2269783"/>
            <a:ext cx="3117451" cy="26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everythingmaths.co.za/science/lifesciences/grade-10/04-plant-and-animal-tissues/images/9e45fce81de535ed3e1bac440e7958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2"/>
          <a:stretch/>
        </p:blipFill>
        <p:spPr bwMode="auto">
          <a:xfrm>
            <a:off x="1276066" y="1433170"/>
            <a:ext cx="2514600" cy="3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1197" y="279778"/>
            <a:ext cx="698867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ক ও খ চিত্রের মধ্যে কোনটিতে বিভাজন হচ্ছে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8699" y="5137204"/>
            <a:ext cx="166956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ভাজক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196" y="5185914"/>
            <a:ext cx="1600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স্থায়ী 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197" y="279778"/>
            <a:ext cx="71421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টিস্যু  বিভাজনে সক্ষম সে টিস্যুকে কী টিস্যু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437" y="279777"/>
            <a:ext cx="71421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টিস্যু  বিভাজনে অক্ষম সে টিস্যুকে কী টিস্যু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User\Desktop\n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39" y="1595961"/>
            <a:ext cx="26260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30635" y="5106243"/>
            <a:ext cx="50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3150" y="5135578"/>
            <a:ext cx="50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2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issue images\6959590472_469fe35c22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48" y="1705971"/>
            <a:ext cx="277367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everythingmaths.co.za/science/lifesciences/grade-10/04-plant-and-animal-tissues/images/9e45fce81de535ed3e1bac440e7958c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2"/>
          <a:stretch/>
        </p:blipFill>
        <p:spPr bwMode="auto">
          <a:xfrm>
            <a:off x="2223448" y="1259162"/>
            <a:ext cx="3048000" cy="389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1049" y="486771"/>
            <a:ext cx="565603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কত ধরণের স্থায়ী টিস্যু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448" y="5200528"/>
            <a:ext cx="15259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সরল টিস্যু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6848" y="5154807"/>
            <a:ext cx="152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জটিল টিস্যু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mp.byui.edu/wellerg/Cell%20Types%20and%20Tissues%20Lab/Images/CeleryParenchy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59" y="1710519"/>
            <a:ext cx="274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4" descr="scle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7059" y="1710519"/>
            <a:ext cx="2278353" cy="2971800"/>
          </a:xfrm>
          <a:prstGeom prst="rect">
            <a:avLst/>
          </a:prstGeom>
        </p:spPr>
      </p:pic>
      <p:pic>
        <p:nvPicPr>
          <p:cNvPr id="4" name="Picture 3" descr="C:\Users\User\Desktop\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95" y="1592583"/>
            <a:ext cx="2859666" cy="30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8796" y="415119"/>
            <a:ext cx="495646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চিত্রগুলোর মধ্যে তুলনা কর 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4259" y="405308"/>
            <a:ext cx="304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সরল টিস্যু তিন প্রকার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5859" y="4923331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প্যারেনকাইমা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7360" y="4923331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6567" y="4923331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স্কেরেনকাইমা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345</Words>
  <Application>Microsoft Office PowerPoint</Application>
  <PresentationFormat>Widescreen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69</cp:revision>
  <dcterms:created xsi:type="dcterms:W3CDTF">2021-07-04T11:09:49Z</dcterms:created>
  <dcterms:modified xsi:type="dcterms:W3CDTF">2021-07-14T17:08:19Z</dcterms:modified>
</cp:coreProperties>
</file>