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0" r:id="rId1"/>
  </p:sldMasterIdLst>
  <p:notesMasterIdLst>
    <p:notesMasterId r:id="rId20"/>
  </p:notesMasterIdLst>
  <p:sldIdLst>
    <p:sldId id="311" r:id="rId2"/>
    <p:sldId id="322" r:id="rId3"/>
    <p:sldId id="310" r:id="rId4"/>
    <p:sldId id="323" r:id="rId5"/>
    <p:sldId id="325" r:id="rId6"/>
    <p:sldId id="324" r:id="rId7"/>
    <p:sldId id="287" r:id="rId8"/>
    <p:sldId id="304" r:id="rId9"/>
    <p:sldId id="305" r:id="rId10"/>
    <p:sldId id="261" r:id="rId11"/>
    <p:sldId id="262" r:id="rId12"/>
    <p:sldId id="264" r:id="rId13"/>
    <p:sldId id="326" r:id="rId14"/>
    <p:sldId id="327" r:id="rId15"/>
    <p:sldId id="306" r:id="rId16"/>
    <p:sldId id="328" r:id="rId17"/>
    <p:sldId id="289" r:id="rId18"/>
    <p:sldId id="290"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B7589"/>
    <a:srgbClr val="2A72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764" autoAdjust="0"/>
  </p:normalViewPr>
  <p:slideViewPr>
    <p:cSldViewPr>
      <p:cViewPr varScale="1">
        <p:scale>
          <a:sx n="68" d="100"/>
          <a:sy n="68" d="100"/>
        </p:scale>
        <p:origin x="144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5A328D-6066-44DB-A26D-AD60B3B0CB09}" type="datetimeFigureOut">
              <a:rPr lang="en-US" smtClean="0"/>
              <a:t>7/15/2021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684C411-7C56-4504-B3C5-8D420C5F291E}" type="slidenum">
              <a:rPr lang="en-US" smtClean="0"/>
              <a:t>‹#›</a:t>
            </a:fld>
            <a:endParaRPr lang="en-US"/>
          </a:p>
        </p:txBody>
      </p:sp>
    </p:spTree>
    <p:extLst>
      <p:ext uri="{BB962C8B-B14F-4D97-AF65-F5344CB8AC3E}">
        <p14:creationId xmlns:p14="http://schemas.microsoft.com/office/powerpoint/2010/main" val="4850022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ctr"/>
            <a:r>
              <a:rPr lang="en-US" dirty="0" smtClean="0"/>
              <a:t>Details about the teacher.</a:t>
            </a:r>
            <a:endParaRPr lang="en-US" dirty="0"/>
          </a:p>
        </p:txBody>
      </p:sp>
      <p:sp>
        <p:nvSpPr>
          <p:cNvPr id="4" name="Slide Number Placeholder 3"/>
          <p:cNvSpPr>
            <a:spLocks noGrp="1"/>
          </p:cNvSpPr>
          <p:nvPr>
            <p:ph type="sldNum" sz="quarter" idx="10"/>
          </p:nvPr>
        </p:nvSpPr>
        <p:spPr/>
        <p:txBody>
          <a:bodyPr/>
          <a:lstStyle/>
          <a:p>
            <a:fld id="{84BBBDC6-5F78-42AC-B21B-BD650CE57DEC}" type="slidenum">
              <a:rPr lang="en-US" smtClean="0"/>
              <a:pPr/>
              <a:t>2</a:t>
            </a:fld>
            <a:endParaRPr lang="en-US" dirty="0"/>
          </a:p>
        </p:txBody>
      </p:sp>
    </p:spTree>
    <p:extLst>
      <p:ext uri="{BB962C8B-B14F-4D97-AF65-F5344CB8AC3E}">
        <p14:creationId xmlns:p14="http://schemas.microsoft.com/office/powerpoint/2010/main" val="9878028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84C411-7C56-4504-B3C5-8D420C5F291E}" type="slidenum">
              <a:rPr lang="en-US" smtClean="0"/>
              <a:t>3</a:t>
            </a:fld>
            <a:endParaRPr lang="en-US"/>
          </a:p>
        </p:txBody>
      </p:sp>
    </p:spTree>
    <p:extLst>
      <p:ext uri="{BB962C8B-B14F-4D97-AF65-F5344CB8AC3E}">
        <p14:creationId xmlns:p14="http://schemas.microsoft.com/office/powerpoint/2010/main" val="2266659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teacher can ask the question to the students first. The</a:t>
            </a:r>
            <a:r>
              <a:rPr lang="en-US" baseline="0" dirty="0" smtClean="0"/>
              <a:t> students may be able to answer or may not. If any student can answer, the teacher can ask few other question related to the picture. Then the teacher can show the information given below the picture.</a:t>
            </a:r>
            <a:endParaRPr lang="en-US" dirty="0"/>
          </a:p>
        </p:txBody>
      </p:sp>
      <p:sp>
        <p:nvSpPr>
          <p:cNvPr id="4" name="Slide Number Placeholder 3"/>
          <p:cNvSpPr>
            <a:spLocks noGrp="1"/>
          </p:cNvSpPr>
          <p:nvPr>
            <p:ph type="sldNum" sz="quarter" idx="10"/>
          </p:nvPr>
        </p:nvSpPr>
        <p:spPr/>
        <p:txBody>
          <a:bodyPr/>
          <a:lstStyle/>
          <a:p>
            <a:fld id="{D684C411-7C56-4504-B3C5-8D420C5F291E}" type="slidenum">
              <a:rPr lang="en-US" smtClean="0"/>
              <a:t>8</a:t>
            </a:fld>
            <a:endParaRPr lang="en-US"/>
          </a:p>
        </p:txBody>
      </p:sp>
    </p:spTree>
    <p:extLst>
      <p:ext uri="{BB962C8B-B14F-4D97-AF65-F5344CB8AC3E}">
        <p14:creationId xmlns:p14="http://schemas.microsoft.com/office/powerpoint/2010/main" val="1839369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684C411-7C56-4504-B3C5-8D420C5F291E}" type="slidenum">
              <a:rPr lang="en-US" smtClean="0"/>
              <a:t>15</a:t>
            </a:fld>
            <a:endParaRPr lang="en-US"/>
          </a:p>
        </p:txBody>
      </p:sp>
    </p:spTree>
    <p:extLst>
      <p:ext uri="{BB962C8B-B14F-4D97-AF65-F5344CB8AC3E}">
        <p14:creationId xmlns:p14="http://schemas.microsoft.com/office/powerpoint/2010/main" val="593231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5658297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03354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788061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6545868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8188886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8802661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5391297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0027641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7/15/2021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317418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4029060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7/15/2021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4083010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7/15/2021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435522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7/15/2021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41966468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6640205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27370462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33408702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1D8BD707-D9CF-40AE-B4C6-C98DA3205C09}" type="datetimeFigureOut">
              <a:rPr lang="en-US" smtClean="0"/>
              <a:pPr/>
              <a:t>7/15/2021</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B6F15528-21DE-4FAA-801E-634DDDAF4B2B}" type="slidenum">
              <a:rPr lang="en-US" smtClean="0"/>
              <a:pPr/>
              <a:t>‹#›</a:t>
            </a:fld>
            <a:endParaRPr lang="en-US" dirty="0"/>
          </a:p>
        </p:txBody>
      </p:sp>
    </p:spTree>
    <p:extLst>
      <p:ext uri="{BB962C8B-B14F-4D97-AF65-F5344CB8AC3E}">
        <p14:creationId xmlns:p14="http://schemas.microsoft.com/office/powerpoint/2010/main" val="1656141427"/>
      </p:ext>
    </p:extLst>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41" r:id="rId11"/>
    <p:sldLayoutId id="2147483842" r:id="rId12"/>
    <p:sldLayoutId id="2147483843" r:id="rId13"/>
    <p:sldLayoutId id="2147483844" r:id="rId14"/>
    <p:sldLayoutId id="2147483845" r:id="rId15"/>
    <p:sldLayoutId id="214748384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jf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7.jf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8.jf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fi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fi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0">
  <p:cSld>
    <p:bg>
      <p:bgPr>
        <a:gradFill flip="none" rotWithShape="1">
          <a:gsLst>
            <a:gs pos="0">
              <a:schemeClr val="accent6">
                <a:lumMod val="0"/>
                <a:lumOff val="100000"/>
              </a:schemeClr>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5" name="Rectangle 4"/>
          <p:cNvSpPr/>
          <p:nvPr/>
        </p:nvSpPr>
        <p:spPr>
          <a:xfrm>
            <a:off x="1676400" y="2238306"/>
            <a:ext cx="6781800" cy="1569660"/>
          </a:xfrm>
          <a:prstGeom prst="rect">
            <a:avLst/>
          </a:prstGeom>
        </p:spPr>
        <p:txBody>
          <a:bodyPr wrap="square">
            <a:spAutoFit/>
          </a:bodyPr>
          <a:lstStyle/>
          <a:p>
            <a:r>
              <a:rPr lang="en-US" sz="9600" b="1" dirty="0">
                <a:solidFill>
                  <a:srgbClr val="FF0000"/>
                </a:solidFill>
                <a:latin typeface="Algerian" panose="04020705040A02060702" pitchFamily="82" charset="0"/>
              </a:rPr>
              <a:t>Welcome</a:t>
            </a:r>
            <a:r>
              <a:rPr lang="en-US" sz="3600" b="1" dirty="0">
                <a:solidFill>
                  <a:srgbClr val="FF0000"/>
                </a:solidFill>
                <a:latin typeface="Algerian" panose="04020705040A02060702" pitchFamily="82" charset="0"/>
              </a:rPr>
              <a:t> </a:t>
            </a:r>
            <a:r>
              <a:rPr lang="en-US" sz="3600" b="1" dirty="0" smtClean="0">
                <a:solidFill>
                  <a:srgbClr val="FF0000"/>
                </a:solidFill>
                <a:latin typeface="Algerian" panose="04020705040A02060702" pitchFamily="82" charset="0"/>
              </a:rPr>
              <a:t> </a:t>
            </a:r>
            <a:endParaRPr lang="en-US" sz="3600" b="1" dirty="0">
              <a:solidFill>
                <a:srgbClr val="FF0000"/>
              </a:solidFill>
              <a:latin typeface="Algerian" panose="04020705040A02060702" pitchFamily="82" charset="0"/>
            </a:endParaRPr>
          </a:p>
        </p:txBody>
      </p:sp>
    </p:spTree>
    <p:extLst>
      <p:ext uri="{BB962C8B-B14F-4D97-AF65-F5344CB8AC3E}">
        <p14:creationId xmlns:p14="http://schemas.microsoft.com/office/powerpoint/2010/main" val="17801224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70C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4" name="TextBox 3"/>
          <p:cNvSpPr txBox="1"/>
          <p:nvPr/>
        </p:nvSpPr>
        <p:spPr>
          <a:xfrm>
            <a:off x="1676400" y="3339525"/>
            <a:ext cx="6172200" cy="584775"/>
          </a:xfrm>
          <a:prstGeom prst="rect">
            <a:avLst/>
          </a:prstGeom>
          <a:solidFill>
            <a:schemeClr val="accent2">
              <a:lumMod val="20000"/>
              <a:lumOff val="80000"/>
            </a:schemeClr>
          </a:solidFill>
          <a:ln>
            <a:solidFill>
              <a:schemeClr val="accent2">
                <a:lumMod val="75000"/>
              </a:schemeClr>
            </a:solidFill>
          </a:ln>
          <a:effectLst/>
        </p:spPr>
        <p:txBody>
          <a:bodyPr wrap="square" rtlCol="0">
            <a:spAutoFit/>
          </a:bodyPr>
          <a:lstStyle/>
          <a:p>
            <a:pPr algn="ctr"/>
            <a:r>
              <a:rPr lang="en-US" sz="3200" b="1" dirty="0" smtClean="0">
                <a:latin typeface="Times New Roman" panose="02020603050405020304" pitchFamily="18" charset="0"/>
                <a:cs typeface="Times New Roman" panose="02020603050405020304" pitchFamily="18" charset="0"/>
              </a:rPr>
              <a:t>7 Arched doorways of the mosque </a:t>
            </a:r>
            <a:endParaRPr lang="en-US" sz="3200" b="1"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4400" y="1676401"/>
            <a:ext cx="7438376" cy="1295400"/>
          </a:xfrm>
          <a:prstGeom prst="rect">
            <a:avLst/>
          </a:prstGeom>
        </p:spPr>
      </p:pic>
    </p:spTree>
    <p:extLst>
      <p:ext uri="{BB962C8B-B14F-4D97-AF65-F5344CB8AC3E}">
        <p14:creationId xmlns:p14="http://schemas.microsoft.com/office/powerpoint/2010/main" val="1975449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70C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5" name="TextBox 4"/>
          <p:cNvSpPr txBox="1"/>
          <p:nvPr/>
        </p:nvSpPr>
        <p:spPr>
          <a:xfrm>
            <a:off x="1676400" y="649069"/>
            <a:ext cx="6019800" cy="461665"/>
          </a:xfrm>
          <a:prstGeom prst="rect">
            <a:avLst/>
          </a:prstGeom>
          <a:solidFill>
            <a:schemeClr val="accent3">
              <a:lumMod val="20000"/>
              <a:lumOff val="80000"/>
            </a:schemeClr>
          </a:solidFill>
          <a:ln>
            <a:solidFill>
              <a:schemeClr val="tx1"/>
            </a:solidFill>
          </a:ln>
        </p:spPr>
        <p:txBody>
          <a:bodyPr wrap="square" rtlCol="0">
            <a:spAutoFit/>
          </a:bodyPr>
          <a:lstStyle/>
          <a:p>
            <a:pPr algn="ctr"/>
            <a:r>
              <a:rPr lang="en-US" sz="2400" b="1" dirty="0" smtClean="0"/>
              <a:t>Look inside the mosque and guess it? </a:t>
            </a:r>
            <a:endParaRPr lang="en-US" sz="2400" b="1"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0" y="1600200"/>
            <a:ext cx="6324600" cy="3397412"/>
          </a:xfrm>
          <a:prstGeom prst="rect">
            <a:avLst/>
          </a:prstGeom>
        </p:spPr>
      </p:pic>
    </p:spTree>
    <p:extLst>
      <p:ext uri="{BB962C8B-B14F-4D97-AF65-F5344CB8AC3E}">
        <p14:creationId xmlns:p14="http://schemas.microsoft.com/office/powerpoint/2010/main" val="1242946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rgbClr val="7030A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5" name="TextBox 4"/>
          <p:cNvSpPr txBox="1"/>
          <p:nvPr/>
        </p:nvSpPr>
        <p:spPr>
          <a:xfrm>
            <a:off x="838200" y="5181600"/>
            <a:ext cx="7315200" cy="584775"/>
          </a:xfrm>
          <a:prstGeom prst="rect">
            <a:avLst/>
          </a:prstGeom>
          <a:noFill/>
          <a:ln>
            <a:solidFill>
              <a:schemeClr val="tx1"/>
            </a:solidFill>
          </a:ln>
        </p:spPr>
        <p:txBody>
          <a:bodyPr wrap="square" rtlCol="0">
            <a:spAutoFit/>
          </a:bodyPr>
          <a:lstStyle/>
          <a:p>
            <a:r>
              <a:rPr lang="en-US" sz="3200" b="1" dirty="0" smtClean="0">
                <a:latin typeface="Times New Roman" panose="02020603050405020304" pitchFamily="18" charset="0"/>
                <a:cs typeface="Times New Roman" panose="02020603050405020304" pitchFamily="18" charset="0"/>
              </a:rPr>
              <a:t>The interior western wall of the mosque. </a:t>
            </a:r>
            <a:endParaRPr lang="en-US" sz="3200" b="1"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304800"/>
            <a:ext cx="5972175" cy="3944408"/>
          </a:xfrm>
          <a:prstGeom prst="rect">
            <a:avLst/>
          </a:prstGeom>
        </p:spPr>
      </p:pic>
    </p:spTree>
    <p:extLst>
      <p:ext uri="{BB962C8B-B14F-4D97-AF65-F5344CB8AC3E}">
        <p14:creationId xmlns:p14="http://schemas.microsoft.com/office/powerpoint/2010/main" val="5201816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rgbClr val="7030A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extBox 1"/>
          <p:cNvSpPr txBox="1"/>
          <p:nvPr/>
        </p:nvSpPr>
        <p:spPr>
          <a:xfrm>
            <a:off x="2667000" y="762000"/>
            <a:ext cx="3733800" cy="584775"/>
          </a:xfrm>
          <a:prstGeom prst="rect">
            <a:avLst/>
          </a:prstGeom>
          <a:noFill/>
        </p:spPr>
        <p:txBody>
          <a:bodyPr wrap="square" rtlCol="0">
            <a:spAutoFit/>
          </a:bodyPr>
          <a:lstStyle/>
          <a:p>
            <a:r>
              <a:rPr lang="en-US" sz="3200" dirty="0" smtClean="0">
                <a:latin typeface="Algerian" panose="04020705040A02060702" pitchFamily="82" charset="0"/>
              </a:rPr>
              <a:t>Individual Work </a:t>
            </a:r>
            <a:endParaRPr lang="en-US" sz="3200" dirty="0">
              <a:latin typeface="Algerian" panose="04020705040A02060702" pitchFamily="82" charset="0"/>
            </a:endParaRPr>
          </a:p>
        </p:txBody>
      </p:sp>
      <p:sp>
        <p:nvSpPr>
          <p:cNvPr id="3" name="TextBox 2"/>
          <p:cNvSpPr txBox="1"/>
          <p:nvPr/>
        </p:nvSpPr>
        <p:spPr>
          <a:xfrm>
            <a:off x="1524000" y="2133600"/>
            <a:ext cx="6781800" cy="461665"/>
          </a:xfrm>
          <a:prstGeom prst="rect">
            <a:avLst/>
          </a:prstGeom>
          <a:noFill/>
        </p:spPr>
        <p:txBody>
          <a:bodyPr wrap="square" rtlCol="0">
            <a:spAutoFit/>
          </a:bodyPr>
          <a:lstStyle/>
          <a:p>
            <a:r>
              <a:rPr lang="en-US" sz="2400" dirty="0" smtClean="0">
                <a:latin typeface="Bookman Old Style" panose="02050604050505020204" pitchFamily="18" charset="0"/>
              </a:rPr>
              <a:t>How many </a:t>
            </a:r>
            <a:r>
              <a:rPr lang="en-US" sz="2400" dirty="0" err="1" smtClean="0">
                <a:latin typeface="Bookman Old Style" panose="02050604050505020204" pitchFamily="18" charset="0"/>
              </a:rPr>
              <a:t>doms</a:t>
            </a:r>
            <a:r>
              <a:rPr lang="en-US" sz="2400" dirty="0" smtClean="0">
                <a:latin typeface="Bookman Old Style" panose="02050604050505020204" pitchFamily="18" charset="0"/>
              </a:rPr>
              <a:t> and Arched of Mosque?</a:t>
            </a:r>
            <a:endParaRPr lang="en-US" sz="2400" dirty="0">
              <a:latin typeface="Bookman Old Style" panose="02050604050505020204" pitchFamily="18" charset="0"/>
            </a:endParaRPr>
          </a:p>
        </p:txBody>
      </p:sp>
    </p:spTree>
    <p:extLst>
      <p:ext uri="{BB962C8B-B14F-4D97-AF65-F5344CB8AC3E}">
        <p14:creationId xmlns:p14="http://schemas.microsoft.com/office/powerpoint/2010/main" val="6171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rgbClr val="7030A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extBox 1"/>
          <p:cNvSpPr txBox="1"/>
          <p:nvPr/>
        </p:nvSpPr>
        <p:spPr>
          <a:xfrm>
            <a:off x="2819400" y="762000"/>
            <a:ext cx="3124200" cy="646331"/>
          </a:xfrm>
          <a:prstGeom prst="rect">
            <a:avLst/>
          </a:prstGeom>
          <a:noFill/>
        </p:spPr>
        <p:txBody>
          <a:bodyPr wrap="square" rtlCol="0">
            <a:spAutoFit/>
          </a:bodyPr>
          <a:lstStyle/>
          <a:p>
            <a:r>
              <a:rPr lang="en-US" sz="3600" u="sng" dirty="0" smtClean="0">
                <a:latin typeface="Algerian" panose="04020705040A02060702" pitchFamily="82" charset="0"/>
              </a:rPr>
              <a:t>Group work </a:t>
            </a:r>
            <a:endParaRPr lang="en-US" sz="3600" u="sng" dirty="0">
              <a:latin typeface="Algerian" panose="04020705040A02060702" pitchFamily="82" charset="0"/>
            </a:endParaRPr>
          </a:p>
        </p:txBody>
      </p:sp>
      <p:sp>
        <p:nvSpPr>
          <p:cNvPr id="3" name="TextBox 2"/>
          <p:cNvSpPr txBox="1"/>
          <p:nvPr/>
        </p:nvSpPr>
        <p:spPr>
          <a:xfrm>
            <a:off x="990600" y="1981200"/>
            <a:ext cx="7391400" cy="3323987"/>
          </a:xfrm>
          <a:prstGeom prst="rect">
            <a:avLst/>
          </a:prstGeom>
          <a:noFill/>
        </p:spPr>
        <p:txBody>
          <a:bodyPr wrap="square" rtlCol="0">
            <a:spAutoFit/>
          </a:bodyPr>
          <a:lstStyle/>
          <a:p>
            <a:r>
              <a:rPr lang="en-US" sz="2400" u="sng" dirty="0" smtClean="0"/>
              <a:t>Word meanings:---</a:t>
            </a:r>
          </a:p>
          <a:p>
            <a:endParaRPr lang="en-US" sz="2400" u="sng" dirty="0" smtClean="0"/>
          </a:p>
          <a:p>
            <a:r>
              <a:rPr lang="en-US" sz="2400" dirty="0" err="1" smtClean="0"/>
              <a:t>Gombuj</a:t>
            </a:r>
            <a:r>
              <a:rPr lang="en-US" sz="2400" dirty="0" smtClean="0"/>
              <a:t>- There are 77 </a:t>
            </a:r>
            <a:r>
              <a:rPr lang="en-US" sz="2400" dirty="0" err="1" smtClean="0"/>
              <a:t>gombuj</a:t>
            </a:r>
            <a:r>
              <a:rPr lang="en-US" sz="2400" dirty="0" smtClean="0"/>
              <a:t> </a:t>
            </a:r>
            <a:r>
              <a:rPr lang="en-US" sz="2400" dirty="0" err="1" smtClean="0"/>
              <a:t>og</a:t>
            </a:r>
            <a:r>
              <a:rPr lang="en-US" sz="2400" dirty="0" smtClean="0"/>
              <a:t> the mosque</a:t>
            </a:r>
          </a:p>
          <a:p>
            <a:endParaRPr lang="en-US" sz="2400" dirty="0" smtClean="0"/>
          </a:p>
          <a:p>
            <a:r>
              <a:rPr lang="en-US" sz="2400" dirty="0" smtClean="0"/>
              <a:t>Doors- All doors are beautifully decorated. </a:t>
            </a:r>
          </a:p>
          <a:p>
            <a:endParaRPr lang="en-US" sz="2400" dirty="0" smtClean="0"/>
          </a:p>
          <a:p>
            <a:r>
              <a:rPr lang="en-US" sz="2400" dirty="0" smtClean="0"/>
              <a:t>History- It is word heritage history of Bangladesh. </a:t>
            </a:r>
          </a:p>
          <a:p>
            <a:r>
              <a:rPr lang="en-US" sz="2400" dirty="0" smtClean="0"/>
              <a:t> </a:t>
            </a:r>
          </a:p>
          <a:p>
            <a:endParaRPr lang="en-US" dirty="0"/>
          </a:p>
        </p:txBody>
      </p:sp>
    </p:spTree>
    <p:extLst>
      <p:ext uri="{BB962C8B-B14F-4D97-AF65-F5344CB8AC3E}">
        <p14:creationId xmlns:p14="http://schemas.microsoft.com/office/powerpoint/2010/main" val="92325270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70C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TextBox 2"/>
          <p:cNvSpPr txBox="1"/>
          <p:nvPr/>
        </p:nvSpPr>
        <p:spPr>
          <a:xfrm>
            <a:off x="1104900" y="2514600"/>
            <a:ext cx="7010400" cy="584775"/>
          </a:xfrm>
          <a:prstGeom prst="rect">
            <a:avLst/>
          </a:prstGeom>
          <a:solidFill>
            <a:schemeClr val="accent3">
              <a:lumMod val="40000"/>
              <a:lumOff val="60000"/>
            </a:schemeClr>
          </a:solidFill>
          <a:ln>
            <a:solidFill>
              <a:schemeClr val="tx1"/>
            </a:solidFill>
          </a:ln>
        </p:spPr>
        <p:txBody>
          <a:bodyPr wrap="square" rtlCol="0">
            <a:spAutoFit/>
          </a:bodyPr>
          <a:lstStyle/>
          <a:p>
            <a:pPr algn="just"/>
            <a:r>
              <a:rPr lang="en-US" sz="3200" b="1" dirty="0" smtClean="0">
                <a:latin typeface="Times New Roman" panose="02020603050405020304" pitchFamily="18" charset="0"/>
                <a:cs typeface="Times New Roman" panose="02020603050405020304" pitchFamily="18" charset="0"/>
              </a:rPr>
              <a:t>1</a:t>
            </a:r>
            <a:r>
              <a:rPr lang="en-US" sz="2800" b="1" dirty="0" smtClean="0">
                <a:latin typeface="Times New Roman" panose="02020603050405020304" pitchFamily="18" charset="0"/>
                <a:cs typeface="Times New Roman" panose="02020603050405020304" pitchFamily="18" charset="0"/>
              </a:rPr>
              <a:t>. For what purpose was the mosque used?</a:t>
            </a:r>
            <a:endParaRPr lang="en-US" sz="28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752600" y="628471"/>
            <a:ext cx="6172200" cy="646331"/>
          </a:xfrm>
          <a:prstGeom prst="rect">
            <a:avLst/>
          </a:prstGeom>
          <a:noFill/>
        </p:spPr>
        <p:txBody>
          <a:bodyPr wrap="square" rtlCol="0">
            <a:spAutoFit/>
          </a:bodyPr>
          <a:lstStyle/>
          <a:p>
            <a:pPr algn="ctr"/>
            <a:r>
              <a:rPr lang="en-US" sz="3200" b="1" dirty="0" smtClean="0">
                <a:latin typeface="Times New Roman" panose="02020603050405020304" pitchFamily="18" charset="0"/>
                <a:cs typeface="Times New Roman" panose="02020603050405020304" pitchFamily="18" charset="0"/>
              </a:rPr>
              <a:t>answers of the following question</a:t>
            </a:r>
            <a:r>
              <a:rPr lang="en-US" sz="3600" b="1" dirty="0" smtClean="0">
                <a:latin typeface="Times New Roman" panose="02020603050405020304" pitchFamily="18" charset="0"/>
                <a:cs typeface="Times New Roman" panose="02020603050405020304" pitchFamily="18" charset="0"/>
              </a:rPr>
              <a:t>.</a:t>
            </a:r>
            <a:endParaRPr lang="en-US" sz="3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61728191"/>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rgbClr val="92D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TextBox 1"/>
          <p:cNvSpPr txBox="1"/>
          <p:nvPr/>
        </p:nvSpPr>
        <p:spPr>
          <a:xfrm>
            <a:off x="2895600" y="381000"/>
            <a:ext cx="3810000" cy="923330"/>
          </a:xfrm>
          <a:prstGeom prst="rect">
            <a:avLst/>
          </a:prstGeom>
          <a:solidFill>
            <a:schemeClr val="accent2"/>
          </a:solidFill>
        </p:spPr>
        <p:txBody>
          <a:bodyPr wrap="square" rtlCol="0">
            <a:spAutoFit/>
          </a:bodyPr>
          <a:lstStyle/>
          <a:p>
            <a:r>
              <a:rPr lang="en-US" sz="5400" dirty="0" smtClean="0"/>
              <a:t>Evaluation</a:t>
            </a:r>
            <a:endParaRPr lang="en-US" sz="5400" dirty="0"/>
          </a:p>
        </p:txBody>
      </p:sp>
      <p:sp>
        <p:nvSpPr>
          <p:cNvPr id="3" name="TextBox 2"/>
          <p:cNvSpPr txBox="1"/>
          <p:nvPr/>
        </p:nvSpPr>
        <p:spPr>
          <a:xfrm>
            <a:off x="1524000" y="2438400"/>
            <a:ext cx="6553200" cy="954107"/>
          </a:xfrm>
          <a:prstGeom prst="rect">
            <a:avLst/>
          </a:prstGeom>
          <a:noFill/>
        </p:spPr>
        <p:txBody>
          <a:bodyPr wrap="square" rtlCol="0">
            <a:spAutoFit/>
          </a:bodyPr>
          <a:lstStyle/>
          <a:p>
            <a:pPr marL="342900" indent="-342900">
              <a:buAutoNum type="arabicPeriod"/>
            </a:pPr>
            <a:r>
              <a:rPr lang="en-US" sz="2800" dirty="0" smtClean="0">
                <a:latin typeface="Arial Rounded MT Bold" panose="020F0704030504030204" pitchFamily="34" charset="0"/>
              </a:rPr>
              <a:t>Where it is situated ?</a:t>
            </a:r>
          </a:p>
          <a:p>
            <a:pPr marL="342900" indent="-342900">
              <a:buAutoNum type="arabicPeriod"/>
            </a:pPr>
            <a:r>
              <a:rPr lang="en-US" sz="2800" dirty="0" smtClean="0">
                <a:latin typeface="Arial Rounded MT Bold" panose="020F0704030504030204" pitchFamily="34" charset="0"/>
              </a:rPr>
              <a:t>What </a:t>
            </a:r>
            <a:r>
              <a:rPr lang="en-US" sz="2800" dirty="0" err="1" smtClean="0">
                <a:latin typeface="Arial Rounded MT Bold" panose="020F0704030504030204" pitchFamily="34" charset="0"/>
              </a:rPr>
              <a:t>perpose</a:t>
            </a:r>
            <a:r>
              <a:rPr lang="en-US" sz="2800" dirty="0" smtClean="0">
                <a:latin typeface="Arial Rounded MT Bold" panose="020F0704030504030204" pitchFamily="34" charset="0"/>
              </a:rPr>
              <a:t> it was used ? </a:t>
            </a:r>
            <a:endParaRPr lang="en-US" sz="2800" dirty="0">
              <a:latin typeface="Arial Rounded MT Bold" panose="020F0704030504030204" pitchFamily="34" charset="0"/>
            </a:endParaRPr>
          </a:p>
        </p:txBody>
      </p:sp>
    </p:spTree>
    <p:extLst>
      <p:ext uri="{BB962C8B-B14F-4D97-AF65-F5344CB8AC3E}">
        <p14:creationId xmlns:p14="http://schemas.microsoft.com/office/powerpoint/2010/main" val="24742707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B0F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Rectangle 2"/>
          <p:cNvSpPr/>
          <p:nvPr/>
        </p:nvSpPr>
        <p:spPr>
          <a:xfrm>
            <a:off x="2515798" y="1219200"/>
            <a:ext cx="3817071" cy="923330"/>
          </a:xfrm>
          <a:prstGeom prst="rect">
            <a:avLst/>
          </a:prstGeom>
          <a:noFill/>
        </p:spPr>
        <p:txBody>
          <a:bodyPr wrap="none" lIns="91440" tIns="45720" rIns="91440" bIns="45720">
            <a:spAutoFit/>
          </a:bodyPr>
          <a:lstStyle/>
          <a:p>
            <a:pPr algn="ctr"/>
            <a:r>
              <a:rPr lang="en-US" sz="5400" b="1" u="sng" cap="none" spc="0" dirty="0" smtClean="0">
                <a:ln w="1905"/>
                <a:solidFill>
                  <a:srgbClr val="00B050"/>
                </a:solidFill>
                <a:effectLst>
                  <a:innerShdw blurRad="69850" dist="43180" dir="5400000">
                    <a:srgbClr val="000000">
                      <a:alpha val="65000"/>
                    </a:srgbClr>
                  </a:innerShdw>
                </a:effectLst>
              </a:rPr>
              <a:t>Homework</a:t>
            </a:r>
            <a:endParaRPr lang="en-US" sz="5400" b="1" u="sng" cap="none" spc="0" dirty="0">
              <a:ln w="1905"/>
              <a:solidFill>
                <a:srgbClr val="00B050"/>
              </a:solidFill>
              <a:effectLst>
                <a:innerShdw blurRad="69850" dist="43180" dir="5400000">
                  <a:srgbClr val="000000">
                    <a:alpha val="65000"/>
                  </a:srgbClr>
                </a:innerShdw>
              </a:effectLst>
            </a:endParaRPr>
          </a:p>
        </p:txBody>
      </p:sp>
      <p:sp>
        <p:nvSpPr>
          <p:cNvPr id="4" name="TextBox 3"/>
          <p:cNvSpPr txBox="1"/>
          <p:nvPr/>
        </p:nvSpPr>
        <p:spPr>
          <a:xfrm>
            <a:off x="1066800" y="2514600"/>
            <a:ext cx="7086600" cy="461665"/>
          </a:xfrm>
          <a:prstGeom prst="rect">
            <a:avLst/>
          </a:prstGeom>
          <a:solidFill>
            <a:schemeClr val="bg2"/>
          </a:solidFill>
          <a:ln>
            <a:solidFill>
              <a:schemeClr val="tx1"/>
            </a:solidFill>
          </a:ln>
        </p:spPr>
        <p:txBody>
          <a:bodyPr wrap="square" rtlCol="0">
            <a:spAutoFit/>
          </a:bodyPr>
          <a:lstStyle/>
          <a:p>
            <a:pPr algn="just"/>
            <a:r>
              <a:rPr lang="en-US" sz="2400" b="1" dirty="0" smtClean="0">
                <a:latin typeface="Times New Roman" panose="02020603050405020304" pitchFamily="18" charset="0"/>
                <a:cs typeface="Times New Roman" panose="02020603050405020304" pitchFamily="18" charset="0"/>
              </a:rPr>
              <a:t>Make a short summary about Shat </a:t>
            </a:r>
            <a:r>
              <a:rPr lang="en-US" sz="2400" b="1" dirty="0" err="1" smtClean="0">
                <a:latin typeface="Times New Roman" panose="02020603050405020304" pitchFamily="18" charset="0"/>
                <a:cs typeface="Times New Roman" panose="02020603050405020304" pitchFamily="18" charset="0"/>
              </a:rPr>
              <a:t>Gombuj</a:t>
            </a:r>
            <a:r>
              <a:rPr lang="en-US" sz="2400" b="1" dirty="0" smtClean="0">
                <a:latin typeface="Times New Roman" panose="02020603050405020304" pitchFamily="18" charset="0"/>
                <a:cs typeface="Times New Roman" panose="02020603050405020304" pitchFamily="18" charset="0"/>
              </a:rPr>
              <a:t> Mosque</a:t>
            </a:r>
          </a:p>
        </p:txBody>
      </p:sp>
    </p:spTree>
    <p:extLst>
      <p:ext uri="{BB962C8B-B14F-4D97-AF65-F5344CB8AC3E}">
        <p14:creationId xmlns:p14="http://schemas.microsoft.com/office/powerpoint/2010/main" val="355963904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B05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3" name="TextBox 2"/>
          <p:cNvSpPr txBox="1"/>
          <p:nvPr/>
        </p:nvSpPr>
        <p:spPr>
          <a:xfrm>
            <a:off x="2362200" y="1600200"/>
            <a:ext cx="5029200" cy="1200329"/>
          </a:xfrm>
          <a:prstGeom prst="rect">
            <a:avLst/>
          </a:prstGeom>
          <a:solidFill>
            <a:schemeClr val="accent1">
              <a:lumMod val="60000"/>
              <a:lumOff val="40000"/>
            </a:schemeClr>
          </a:solidFill>
        </p:spPr>
        <p:txBody>
          <a:bodyPr wrap="square" rtlCol="0">
            <a:spAutoFit/>
          </a:bodyPr>
          <a:lstStyle/>
          <a:p>
            <a:r>
              <a:rPr lang="en-US" sz="7200" dirty="0" smtClean="0"/>
              <a:t>Thank you</a:t>
            </a:r>
            <a:endParaRPr lang="en-US" sz="7200" dirty="0"/>
          </a:p>
        </p:txBody>
      </p:sp>
    </p:spTree>
    <p:extLst>
      <p:ext uri="{BB962C8B-B14F-4D97-AF65-F5344CB8AC3E}">
        <p14:creationId xmlns:p14="http://schemas.microsoft.com/office/powerpoint/2010/main" val="260063070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70C0"/>
            </a:gs>
            <a:gs pos="35000">
              <a:schemeClr val="accent6">
                <a:lumMod val="0"/>
                <a:lumOff val="100000"/>
              </a:schemeClr>
            </a:gs>
            <a:gs pos="100000">
              <a:schemeClr val="accent6">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extBox 1"/>
          <p:cNvSpPr txBox="1"/>
          <p:nvPr/>
        </p:nvSpPr>
        <p:spPr>
          <a:xfrm>
            <a:off x="1600200" y="304800"/>
            <a:ext cx="6400800" cy="600164"/>
          </a:xfrm>
          <a:prstGeom prst="rect">
            <a:avLst/>
          </a:prstGeom>
          <a:noFill/>
          <a:ln>
            <a:solidFill>
              <a:schemeClr val="accent1"/>
            </a:solidFill>
          </a:ln>
        </p:spPr>
        <p:txBody>
          <a:bodyPr wrap="square" rtlCol="0">
            <a:spAutoFit/>
          </a:bodyPr>
          <a:lstStyle/>
          <a:p>
            <a:pPr algn="ctr"/>
            <a:r>
              <a:rPr lang="en-US" sz="3300" b="1" dirty="0">
                <a:latin typeface="Book Antiqua" pitchFamily="18" charset="0"/>
              </a:rPr>
              <a:t>Introduction</a:t>
            </a:r>
          </a:p>
        </p:txBody>
      </p:sp>
      <p:graphicFrame>
        <p:nvGraphicFramePr>
          <p:cNvPr id="6" name="Table 5"/>
          <p:cNvGraphicFramePr>
            <a:graphicFrameLocks noGrp="1"/>
          </p:cNvGraphicFramePr>
          <p:nvPr>
            <p:extLst/>
          </p:nvPr>
        </p:nvGraphicFramePr>
        <p:xfrm>
          <a:off x="1402307" y="3544253"/>
          <a:ext cx="6400800" cy="2080260"/>
        </p:xfrm>
        <a:graphic>
          <a:graphicData uri="http://schemas.openxmlformats.org/drawingml/2006/table">
            <a:tbl>
              <a:tblPr firstRow="1" bandRow="1">
                <a:tableStyleId>{8799B23B-EC83-4686-B30A-512413B5E67A}</a:tableStyleId>
              </a:tblPr>
              <a:tblGrid>
                <a:gridCol w="3657600"/>
                <a:gridCol w="2743200"/>
              </a:tblGrid>
              <a:tr h="2080260">
                <a:tc>
                  <a:txBody>
                    <a:bodyPr/>
                    <a:lstStyle/>
                    <a:p>
                      <a:endParaRPr lang="en-US" sz="2100" dirty="0" smtClean="0">
                        <a:latin typeface="Book Antiqua" pitchFamily="18" charset="0"/>
                      </a:endParaRPr>
                    </a:p>
                    <a:p>
                      <a:r>
                        <a:rPr lang="en-US" sz="2100" b="1" dirty="0" smtClean="0">
                          <a:solidFill>
                            <a:srgbClr val="FF0000"/>
                          </a:solidFill>
                          <a:latin typeface="Book Antiqua" pitchFamily="18" charset="0"/>
                        </a:rPr>
                        <a:t>   </a:t>
                      </a:r>
                      <a:r>
                        <a:rPr lang="en-US" sz="2700" b="1" dirty="0" smtClean="0">
                          <a:solidFill>
                            <a:srgbClr val="FF0000"/>
                          </a:solidFill>
                          <a:latin typeface="Book Antiqua" pitchFamily="18" charset="0"/>
                        </a:rPr>
                        <a:t>Md.</a:t>
                      </a:r>
                      <a:r>
                        <a:rPr lang="en-US" sz="2700" b="1" baseline="0" dirty="0" smtClean="0">
                          <a:solidFill>
                            <a:srgbClr val="FF0000"/>
                          </a:solidFill>
                          <a:latin typeface="Book Antiqua" pitchFamily="18" charset="0"/>
                        </a:rPr>
                        <a:t> </a:t>
                      </a:r>
                      <a:r>
                        <a:rPr lang="en-US" sz="2700" b="1" baseline="0" dirty="0" err="1" smtClean="0">
                          <a:solidFill>
                            <a:srgbClr val="FF0000"/>
                          </a:solidFill>
                          <a:latin typeface="Book Antiqua" pitchFamily="18" charset="0"/>
                        </a:rPr>
                        <a:t>Gausul</a:t>
                      </a:r>
                      <a:r>
                        <a:rPr lang="en-US" sz="2700" b="1" baseline="0" dirty="0" smtClean="0">
                          <a:solidFill>
                            <a:srgbClr val="FF0000"/>
                          </a:solidFill>
                          <a:latin typeface="Book Antiqua" pitchFamily="18" charset="0"/>
                        </a:rPr>
                        <a:t> </a:t>
                      </a:r>
                      <a:r>
                        <a:rPr lang="en-US" sz="2700" b="1" baseline="0" dirty="0" err="1" smtClean="0">
                          <a:solidFill>
                            <a:srgbClr val="FF0000"/>
                          </a:solidFill>
                          <a:latin typeface="Book Antiqua" pitchFamily="18" charset="0"/>
                        </a:rPr>
                        <a:t>Haque</a:t>
                      </a:r>
                      <a:endParaRPr lang="en-US" sz="2700" b="1" baseline="0" dirty="0" smtClean="0">
                        <a:solidFill>
                          <a:srgbClr val="FF0000"/>
                        </a:solidFill>
                        <a:latin typeface="Book Antiqua" pitchFamily="18" charset="0"/>
                      </a:endParaRPr>
                    </a:p>
                    <a:p>
                      <a:r>
                        <a:rPr lang="en-US" sz="1500" b="1" baseline="0" dirty="0" smtClean="0">
                          <a:solidFill>
                            <a:srgbClr val="7030A0"/>
                          </a:solidFill>
                          <a:latin typeface="Book Antiqua" pitchFamily="18" charset="0"/>
                        </a:rPr>
                        <a:t>            B,A(</a:t>
                      </a:r>
                      <a:r>
                        <a:rPr lang="en-US" sz="1500" b="1" baseline="0" dirty="0" err="1" smtClean="0">
                          <a:solidFill>
                            <a:srgbClr val="7030A0"/>
                          </a:solidFill>
                          <a:latin typeface="Book Antiqua" pitchFamily="18" charset="0"/>
                        </a:rPr>
                        <a:t>hons</a:t>
                      </a:r>
                      <a:r>
                        <a:rPr lang="en-US" sz="1500" b="1" baseline="0" dirty="0" smtClean="0">
                          <a:solidFill>
                            <a:srgbClr val="7030A0"/>
                          </a:solidFill>
                          <a:latin typeface="Book Antiqua" pitchFamily="18" charset="0"/>
                        </a:rPr>
                        <a:t>)M,A (English) </a:t>
                      </a:r>
                      <a:endParaRPr lang="en-US" sz="1500" b="1" dirty="0" smtClean="0">
                        <a:solidFill>
                          <a:srgbClr val="7030A0"/>
                        </a:solidFill>
                        <a:latin typeface="Book Antiqua" pitchFamily="18" charset="0"/>
                      </a:endParaRPr>
                    </a:p>
                    <a:p>
                      <a:r>
                        <a:rPr lang="en-US" sz="2100" dirty="0" smtClean="0">
                          <a:latin typeface="Book Antiqua" pitchFamily="18" charset="0"/>
                        </a:rPr>
                        <a:t> </a:t>
                      </a:r>
                      <a:r>
                        <a:rPr lang="en-US" sz="2400" dirty="0" smtClean="0">
                          <a:solidFill>
                            <a:srgbClr val="0070C0"/>
                          </a:solidFill>
                          <a:latin typeface="Book Antiqua" pitchFamily="18" charset="0"/>
                        </a:rPr>
                        <a:t>Assistant</a:t>
                      </a:r>
                      <a:r>
                        <a:rPr lang="en-US" sz="2400" baseline="0" dirty="0" smtClean="0">
                          <a:solidFill>
                            <a:srgbClr val="0070C0"/>
                          </a:solidFill>
                          <a:latin typeface="Book Antiqua" pitchFamily="18" charset="0"/>
                        </a:rPr>
                        <a:t> teacher </a:t>
                      </a:r>
                      <a:endParaRPr lang="en-US" sz="1800" dirty="0" smtClean="0">
                        <a:solidFill>
                          <a:srgbClr val="0070C0"/>
                        </a:solidFill>
                        <a:latin typeface="Book Antiqua" pitchFamily="18" charset="0"/>
                      </a:endParaRPr>
                    </a:p>
                    <a:p>
                      <a:r>
                        <a:rPr lang="en-US" sz="1200" dirty="0" err="1" smtClean="0">
                          <a:latin typeface="Book Antiqua" pitchFamily="18" charset="0"/>
                        </a:rPr>
                        <a:t>Kalikapur</a:t>
                      </a:r>
                      <a:r>
                        <a:rPr lang="en-US" sz="1200" dirty="0" smtClean="0">
                          <a:latin typeface="Book Antiqua" pitchFamily="18" charset="0"/>
                        </a:rPr>
                        <a:t> </a:t>
                      </a:r>
                      <a:r>
                        <a:rPr lang="en-US" sz="1200" dirty="0" err="1" smtClean="0">
                          <a:latin typeface="Book Antiqua" pitchFamily="18" charset="0"/>
                        </a:rPr>
                        <a:t>Choukuni</a:t>
                      </a:r>
                      <a:r>
                        <a:rPr lang="en-US" sz="1200" dirty="0" smtClean="0">
                          <a:latin typeface="Book Antiqua" pitchFamily="18" charset="0"/>
                        </a:rPr>
                        <a:t> High </a:t>
                      </a:r>
                      <a:r>
                        <a:rPr lang="en-US" sz="1200" dirty="0" err="1" smtClean="0">
                          <a:latin typeface="Book Antiqua" pitchFamily="18" charset="0"/>
                        </a:rPr>
                        <a:t>school,koyra,Khulna</a:t>
                      </a:r>
                      <a:r>
                        <a:rPr lang="en-US" sz="1200" dirty="0" smtClean="0">
                          <a:latin typeface="Book Antiqua" pitchFamily="18" charset="0"/>
                        </a:rPr>
                        <a:t>.</a:t>
                      </a:r>
                    </a:p>
                    <a:p>
                      <a:endParaRPr lang="en-US" sz="1200" baseline="0" dirty="0" smtClean="0">
                        <a:latin typeface="Book Antiqua" pitchFamily="18" charset="0"/>
                      </a:endParaRPr>
                    </a:p>
                    <a:p>
                      <a:r>
                        <a:rPr lang="en-US" sz="2100" baseline="0" dirty="0" smtClean="0">
                          <a:latin typeface="Book Antiqua" pitchFamily="18" charset="0"/>
                        </a:rPr>
                        <a:t> </a:t>
                      </a:r>
                      <a:endParaRPr lang="en-US" sz="2100" dirty="0">
                        <a:latin typeface="Book Antiqua" pitchFamily="18" charset="0"/>
                      </a:endParaRPr>
                    </a:p>
                  </a:txBody>
                  <a:tcPr marL="68580" marR="68580" marT="34290" marB="34290" anchor="ctr"/>
                </a:tc>
                <a:tc>
                  <a:txBody>
                    <a:bodyPr/>
                    <a:lstStyle/>
                    <a:p>
                      <a:r>
                        <a:rPr lang="en-US" sz="2100" dirty="0" smtClean="0">
                          <a:latin typeface="Book Antiqua" pitchFamily="18" charset="0"/>
                        </a:rPr>
                        <a:t>Class-9/10</a:t>
                      </a:r>
                      <a:r>
                        <a:rPr lang="en-US" sz="2100" baseline="0" dirty="0" smtClean="0">
                          <a:latin typeface="Book Antiqua" pitchFamily="18" charset="0"/>
                        </a:rPr>
                        <a:t> </a:t>
                      </a:r>
                      <a:endParaRPr lang="en-US" sz="2100" dirty="0" smtClean="0">
                        <a:latin typeface="Book Antiqua" pitchFamily="18" charset="0"/>
                      </a:endParaRPr>
                    </a:p>
                    <a:p>
                      <a:r>
                        <a:rPr lang="en-US" sz="2100" dirty="0" smtClean="0">
                          <a:latin typeface="Book Antiqua" pitchFamily="18" charset="0"/>
                        </a:rPr>
                        <a:t>English 1</a:t>
                      </a:r>
                      <a:r>
                        <a:rPr lang="en-US" sz="2100" baseline="30000" dirty="0" smtClean="0">
                          <a:latin typeface="Book Antiqua" pitchFamily="18" charset="0"/>
                        </a:rPr>
                        <a:t>st</a:t>
                      </a:r>
                      <a:r>
                        <a:rPr lang="en-US" sz="2100" baseline="0" dirty="0" smtClean="0">
                          <a:latin typeface="Book Antiqua" pitchFamily="18" charset="0"/>
                        </a:rPr>
                        <a:t> </a:t>
                      </a:r>
                      <a:r>
                        <a:rPr lang="en-US" sz="2100" dirty="0" smtClean="0">
                          <a:latin typeface="Book Antiqua" pitchFamily="18" charset="0"/>
                        </a:rPr>
                        <a:t>Paper</a:t>
                      </a:r>
                    </a:p>
                    <a:p>
                      <a:r>
                        <a:rPr lang="en-US" sz="2100" dirty="0" smtClean="0">
                          <a:latin typeface="Book Antiqua" pitchFamily="18" charset="0"/>
                        </a:rPr>
                        <a:t> </a:t>
                      </a:r>
                      <a:endParaRPr lang="en-US" sz="2100" dirty="0">
                        <a:latin typeface="Book Antiqua" pitchFamily="18" charset="0"/>
                      </a:endParaRPr>
                    </a:p>
                  </a:txBody>
                  <a:tcPr marL="68580" marR="68580" marT="34290" marB="34290" anchor="ctr"/>
                </a:tc>
              </a:tr>
            </a:tbl>
          </a:graphicData>
        </a:graphic>
      </p:graphicFrame>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429000" y="1066800"/>
            <a:ext cx="2343150" cy="1823220"/>
          </a:xfrm>
          <a:prstGeom prst="rect">
            <a:avLst/>
          </a:prstGeom>
        </p:spPr>
      </p:pic>
    </p:spTree>
    <p:extLst>
      <p:ext uri="{BB962C8B-B14F-4D97-AF65-F5344CB8AC3E}">
        <p14:creationId xmlns:p14="http://schemas.microsoft.com/office/powerpoint/2010/main" val="398486550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2000"/>
                                        <p:tgtEl>
                                          <p:spTgt spid="6"/>
                                        </p:tgtEl>
                                      </p:cBhvr>
                                    </p:animEffect>
                                    <p:anim calcmode="lin" valueType="num">
                                      <p:cBhvr>
                                        <p:cTn id="13" dur="2000" fill="hold"/>
                                        <p:tgtEl>
                                          <p:spTgt spid="6"/>
                                        </p:tgtEl>
                                        <p:attrNameLst>
                                          <p:attrName>ppt_w</p:attrName>
                                        </p:attrNameLst>
                                      </p:cBhvr>
                                      <p:tavLst>
                                        <p:tav tm="0" fmla="#ppt_w*sin(2.5*pi*$)">
                                          <p:val>
                                            <p:fltVal val="0"/>
                                          </p:val>
                                        </p:tav>
                                        <p:tav tm="100000">
                                          <p:val>
                                            <p:fltVal val="1"/>
                                          </p:val>
                                        </p:tav>
                                      </p:tavLst>
                                    </p:anim>
                                    <p:anim calcmode="lin" valueType="num">
                                      <p:cBhvr>
                                        <p:cTn id="14" dur="2000" fill="hold"/>
                                        <p:tgtEl>
                                          <p:spTgt spid="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2">
                <a:lumMod val="0"/>
                <a:lumOff val="100000"/>
              </a:schemeClr>
            </a:gs>
            <a:gs pos="35000">
              <a:schemeClr val="accent2">
                <a:lumMod val="0"/>
                <a:lumOff val="100000"/>
              </a:schemeClr>
            </a:gs>
            <a:gs pos="100000">
              <a:schemeClr val="accent2">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extBox 1"/>
          <p:cNvSpPr txBox="1"/>
          <p:nvPr/>
        </p:nvSpPr>
        <p:spPr>
          <a:xfrm>
            <a:off x="2209800" y="762000"/>
            <a:ext cx="5943600" cy="461665"/>
          </a:xfrm>
          <a:prstGeom prst="rect">
            <a:avLst/>
          </a:prstGeom>
          <a:noFill/>
        </p:spPr>
        <p:txBody>
          <a:bodyPr wrap="square" rtlCol="0">
            <a:spAutoFit/>
          </a:bodyPr>
          <a:lstStyle/>
          <a:p>
            <a:r>
              <a:rPr lang="en-US" sz="2400" dirty="0" smtClean="0">
                <a:latin typeface="Algerian" panose="04020705040A02060702" pitchFamily="82" charset="0"/>
              </a:rPr>
              <a:t>Look at he </a:t>
            </a:r>
            <a:r>
              <a:rPr lang="en-US" sz="2400" dirty="0" err="1" smtClean="0">
                <a:latin typeface="Algerian" panose="04020705040A02060702" pitchFamily="82" charset="0"/>
              </a:rPr>
              <a:t>picturte</a:t>
            </a:r>
            <a:r>
              <a:rPr lang="en-US" sz="2400" dirty="0" smtClean="0">
                <a:latin typeface="Algerian" panose="04020705040A02060702" pitchFamily="82" charset="0"/>
              </a:rPr>
              <a:t> do you know  </a:t>
            </a:r>
            <a:endParaRPr lang="en-US" sz="2400" dirty="0">
              <a:latin typeface="Algerian" panose="04020705040A02060702" pitchFamily="82"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09800" y="1676400"/>
            <a:ext cx="5442857" cy="3048000"/>
          </a:xfrm>
          <a:prstGeom prst="rect">
            <a:avLst/>
          </a:prstGeom>
        </p:spPr>
      </p:pic>
    </p:spTree>
    <p:extLst>
      <p:ext uri="{BB962C8B-B14F-4D97-AF65-F5344CB8AC3E}">
        <p14:creationId xmlns:p14="http://schemas.microsoft.com/office/powerpoint/2010/main" val="168006170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extBox 1"/>
          <p:cNvSpPr txBox="1"/>
          <p:nvPr/>
        </p:nvSpPr>
        <p:spPr>
          <a:xfrm>
            <a:off x="2971800" y="762000"/>
            <a:ext cx="4114800" cy="523220"/>
          </a:xfrm>
          <a:prstGeom prst="rect">
            <a:avLst/>
          </a:prstGeom>
          <a:noFill/>
        </p:spPr>
        <p:txBody>
          <a:bodyPr wrap="square" rtlCol="0">
            <a:spAutoFit/>
          </a:bodyPr>
          <a:lstStyle/>
          <a:p>
            <a:r>
              <a:rPr lang="en-US" sz="2800" dirty="0" smtClean="0"/>
              <a:t>Look at the picture </a:t>
            </a:r>
            <a:endParaRPr lang="en-US" sz="2800" dirty="0"/>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71600" y="1676400"/>
            <a:ext cx="6387697" cy="3124200"/>
          </a:xfrm>
          <a:prstGeom prst="rect">
            <a:avLst/>
          </a:prstGeom>
        </p:spPr>
      </p:pic>
    </p:spTree>
    <p:extLst>
      <p:ext uri="{BB962C8B-B14F-4D97-AF65-F5344CB8AC3E}">
        <p14:creationId xmlns:p14="http://schemas.microsoft.com/office/powerpoint/2010/main" val="12383593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46000">
              <a:schemeClr val="accent5">
                <a:lumMod val="95000"/>
                <a:lumOff val="5000"/>
              </a:schemeClr>
            </a:gs>
            <a:gs pos="100000">
              <a:schemeClr val="accent5">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extBox 1"/>
          <p:cNvSpPr txBox="1"/>
          <p:nvPr/>
        </p:nvSpPr>
        <p:spPr>
          <a:xfrm>
            <a:off x="2057400" y="762000"/>
            <a:ext cx="5029200" cy="461665"/>
          </a:xfrm>
          <a:prstGeom prst="rect">
            <a:avLst/>
          </a:prstGeom>
          <a:noFill/>
        </p:spPr>
        <p:txBody>
          <a:bodyPr wrap="square" rtlCol="0">
            <a:spAutoFit/>
          </a:bodyPr>
          <a:lstStyle/>
          <a:p>
            <a:r>
              <a:rPr lang="en-US" sz="2400" dirty="0" smtClean="0"/>
              <a:t>Look at the picture do you know  </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0200" y="1676400"/>
            <a:ext cx="5943600" cy="4261450"/>
          </a:xfrm>
          <a:prstGeom prst="rect">
            <a:avLst/>
          </a:prstGeom>
        </p:spPr>
      </p:pic>
    </p:spTree>
    <p:extLst>
      <p:ext uri="{BB962C8B-B14F-4D97-AF65-F5344CB8AC3E}">
        <p14:creationId xmlns:p14="http://schemas.microsoft.com/office/powerpoint/2010/main" val="25510247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6">
                <a:lumMod val="67000"/>
              </a:schemeClr>
            </a:gs>
            <a:gs pos="48000">
              <a:schemeClr val="accent6">
                <a:lumMod val="97000"/>
                <a:lumOff val="3000"/>
              </a:schemeClr>
            </a:gs>
            <a:gs pos="100000">
              <a:schemeClr val="accent6">
                <a:lumMod val="60000"/>
                <a:lumOff val="40000"/>
              </a:schemeClr>
            </a:gs>
          </a:gsLst>
          <a:lin ang="16200000" scaled="1"/>
          <a:tileRect/>
        </a:gradFill>
        <a:effectLst/>
      </p:bgPr>
    </p:bg>
    <p:spTree>
      <p:nvGrpSpPr>
        <p:cNvPr id="1" name=""/>
        <p:cNvGrpSpPr/>
        <p:nvPr/>
      </p:nvGrpSpPr>
      <p:grpSpPr>
        <a:xfrm>
          <a:off x="0" y="0"/>
          <a:ext cx="0" cy="0"/>
          <a:chOff x="0" y="0"/>
          <a:chExt cx="0" cy="0"/>
        </a:xfrm>
      </p:grpSpPr>
      <p:sp>
        <p:nvSpPr>
          <p:cNvPr id="2" name="TextBox 1"/>
          <p:cNvSpPr txBox="1"/>
          <p:nvPr/>
        </p:nvSpPr>
        <p:spPr>
          <a:xfrm>
            <a:off x="2209800" y="381000"/>
            <a:ext cx="5562600" cy="584775"/>
          </a:xfrm>
          <a:prstGeom prst="rect">
            <a:avLst/>
          </a:prstGeom>
          <a:solidFill>
            <a:srgbClr val="00B0F0"/>
          </a:solidFill>
        </p:spPr>
        <p:txBody>
          <a:bodyPr wrap="square" rtlCol="0">
            <a:spAutoFit/>
          </a:bodyPr>
          <a:lstStyle/>
          <a:p>
            <a:r>
              <a:rPr lang="en-US" sz="3200" dirty="0" err="1" smtClean="0">
                <a:solidFill>
                  <a:schemeClr val="accent2"/>
                </a:solidFill>
              </a:rPr>
              <a:t>Today,s</a:t>
            </a:r>
            <a:r>
              <a:rPr lang="en-US" sz="3200" dirty="0" smtClean="0">
                <a:solidFill>
                  <a:schemeClr val="accent2"/>
                </a:solidFill>
              </a:rPr>
              <a:t> lesson plan is---------</a:t>
            </a:r>
            <a:endParaRPr lang="en-US" sz="3200" dirty="0">
              <a:solidFill>
                <a:schemeClr val="accent2"/>
              </a:solidFill>
            </a:endParaRPr>
          </a:p>
        </p:txBody>
      </p:sp>
      <p:sp>
        <p:nvSpPr>
          <p:cNvPr id="3" name="TextBox 2"/>
          <p:cNvSpPr txBox="1"/>
          <p:nvPr/>
        </p:nvSpPr>
        <p:spPr>
          <a:xfrm>
            <a:off x="1600200" y="2362200"/>
            <a:ext cx="6781800" cy="830997"/>
          </a:xfrm>
          <a:prstGeom prst="rect">
            <a:avLst/>
          </a:prstGeom>
          <a:noFill/>
        </p:spPr>
        <p:txBody>
          <a:bodyPr wrap="square" rtlCol="0">
            <a:spAutoFit/>
          </a:bodyPr>
          <a:lstStyle/>
          <a:p>
            <a:r>
              <a:rPr lang="en-US" sz="4800" dirty="0" smtClean="0">
                <a:solidFill>
                  <a:srgbClr val="7030A0"/>
                </a:solidFill>
                <a:latin typeface="Algerian" panose="04020705040A02060702" pitchFamily="82" charset="0"/>
              </a:rPr>
              <a:t>Shat </a:t>
            </a:r>
            <a:r>
              <a:rPr lang="en-US" sz="4800" dirty="0" err="1" smtClean="0">
                <a:solidFill>
                  <a:srgbClr val="7030A0"/>
                </a:solidFill>
                <a:latin typeface="Algerian" panose="04020705040A02060702" pitchFamily="82" charset="0"/>
              </a:rPr>
              <a:t>gombuj</a:t>
            </a:r>
            <a:r>
              <a:rPr lang="en-US" sz="4800" dirty="0" smtClean="0">
                <a:solidFill>
                  <a:srgbClr val="7030A0"/>
                </a:solidFill>
                <a:latin typeface="Algerian" panose="04020705040A02060702" pitchFamily="82" charset="0"/>
              </a:rPr>
              <a:t> Mosque </a:t>
            </a:r>
            <a:endParaRPr lang="en-US" sz="4800" dirty="0">
              <a:solidFill>
                <a:srgbClr val="7030A0"/>
              </a:solidFill>
              <a:latin typeface="Algerian" panose="04020705040A02060702" pitchFamily="82" charset="0"/>
            </a:endParaRPr>
          </a:p>
        </p:txBody>
      </p:sp>
    </p:spTree>
    <p:extLst>
      <p:ext uri="{BB962C8B-B14F-4D97-AF65-F5344CB8AC3E}">
        <p14:creationId xmlns:p14="http://schemas.microsoft.com/office/powerpoint/2010/main" val="1906675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rgbClr val="0070C0"/>
            </a:gs>
            <a:gs pos="100000">
              <a:schemeClr val="bg2">
                <a:shade val="98000"/>
                <a:satMod val="120000"/>
                <a:lumMod val="98000"/>
              </a:schemeClr>
            </a:gs>
          </a:gsLst>
          <a:path path="circle">
            <a:fillToRect l="50000" t="50000" r="100000" b="100000"/>
          </a:path>
        </a:gradFill>
        <a:effectLst/>
      </p:bgPr>
    </p:bg>
    <p:spTree>
      <p:nvGrpSpPr>
        <p:cNvPr id="1" name=""/>
        <p:cNvGrpSpPr/>
        <p:nvPr/>
      </p:nvGrpSpPr>
      <p:grpSpPr>
        <a:xfrm>
          <a:off x="0" y="0"/>
          <a:ext cx="0" cy="0"/>
          <a:chOff x="0" y="0"/>
          <a:chExt cx="0" cy="0"/>
        </a:xfrm>
      </p:grpSpPr>
      <p:sp>
        <p:nvSpPr>
          <p:cNvPr id="2" name="Rectangle 1"/>
          <p:cNvSpPr/>
          <p:nvPr/>
        </p:nvSpPr>
        <p:spPr>
          <a:xfrm>
            <a:off x="1868208" y="1044714"/>
            <a:ext cx="5338321" cy="707886"/>
          </a:xfrm>
          <a:prstGeom prst="rect">
            <a:avLst/>
          </a:prstGeom>
          <a:noFill/>
        </p:spPr>
        <p:txBody>
          <a:bodyPr wrap="none" lIns="91440" tIns="45720" rIns="91440" bIns="45720">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4000" b="1" kern="0" dirty="0" smtClean="0">
                <a:ln w="1905"/>
                <a:gradFill>
                  <a:gsLst>
                    <a:gs pos="0">
                      <a:srgbClr val="FEA022">
                        <a:shade val="20000"/>
                        <a:satMod val="200000"/>
                      </a:srgbClr>
                    </a:gs>
                    <a:gs pos="78000">
                      <a:srgbClr val="FEA022">
                        <a:tint val="90000"/>
                        <a:shade val="89000"/>
                        <a:satMod val="220000"/>
                      </a:srgbClr>
                    </a:gs>
                    <a:gs pos="100000">
                      <a:srgbClr val="FEA022">
                        <a:tint val="12000"/>
                        <a:satMod val="255000"/>
                      </a:srgbClr>
                    </a:gs>
                  </a:gsLst>
                  <a:lin ang="5400000"/>
                </a:gradFill>
                <a:effectLst>
                  <a:innerShdw blurRad="69850" dist="43180" dir="5400000">
                    <a:srgbClr val="000000">
                      <a:alpha val="65000"/>
                    </a:srgbClr>
                  </a:innerShdw>
                </a:effectLst>
              </a:rPr>
              <a:t>Learning Outcomes</a:t>
            </a:r>
            <a:r>
              <a:rPr kumimoji="0" lang="en-US" sz="4000" b="1" i="0" u="none" strike="noStrike" kern="0" cap="none" spc="0" normalizeH="0" baseline="0" noProof="0" dirty="0" smtClean="0">
                <a:ln w="1905"/>
                <a:gradFill>
                  <a:gsLst>
                    <a:gs pos="0">
                      <a:srgbClr val="FEA022">
                        <a:shade val="20000"/>
                        <a:satMod val="200000"/>
                      </a:srgbClr>
                    </a:gs>
                    <a:gs pos="78000">
                      <a:srgbClr val="FEA022">
                        <a:tint val="90000"/>
                        <a:shade val="89000"/>
                        <a:satMod val="220000"/>
                      </a:srgbClr>
                    </a:gs>
                    <a:gs pos="100000">
                      <a:srgbClr val="FEA022">
                        <a:tint val="12000"/>
                        <a:satMod val="255000"/>
                      </a:srgbClr>
                    </a:gs>
                  </a:gsLst>
                  <a:lin ang="5400000"/>
                </a:gradFill>
                <a:effectLst>
                  <a:innerShdw blurRad="69850" dist="43180" dir="5400000">
                    <a:srgbClr val="000000">
                      <a:alpha val="65000"/>
                    </a:srgbClr>
                  </a:innerShdw>
                </a:effectLst>
                <a:uLnTx/>
                <a:uFillTx/>
              </a:rPr>
              <a:t>  </a:t>
            </a:r>
            <a:endParaRPr kumimoji="0" lang="en-US" sz="4000" b="1" i="0" u="none" strike="noStrike" kern="0" cap="none" spc="0" normalizeH="0" baseline="0" noProof="0" dirty="0">
              <a:ln w="1905"/>
              <a:gradFill>
                <a:gsLst>
                  <a:gs pos="0">
                    <a:srgbClr val="FEA022">
                      <a:shade val="20000"/>
                      <a:satMod val="200000"/>
                    </a:srgbClr>
                  </a:gs>
                  <a:gs pos="78000">
                    <a:srgbClr val="FEA022">
                      <a:tint val="90000"/>
                      <a:shade val="89000"/>
                      <a:satMod val="220000"/>
                    </a:srgbClr>
                  </a:gs>
                  <a:gs pos="100000">
                    <a:srgbClr val="FEA022">
                      <a:tint val="12000"/>
                      <a:satMod val="255000"/>
                    </a:srgbClr>
                  </a:gs>
                </a:gsLst>
                <a:lin ang="5400000"/>
              </a:gradFill>
              <a:effectLst>
                <a:innerShdw blurRad="69850" dist="43180" dir="5400000">
                  <a:srgbClr val="000000">
                    <a:alpha val="65000"/>
                  </a:srgbClr>
                </a:innerShdw>
              </a:effectLst>
              <a:uLnTx/>
              <a:uFillTx/>
            </a:endParaRPr>
          </a:p>
        </p:txBody>
      </p:sp>
      <p:sp>
        <p:nvSpPr>
          <p:cNvPr id="3" name="TextBox 2"/>
          <p:cNvSpPr txBox="1"/>
          <p:nvPr/>
        </p:nvSpPr>
        <p:spPr>
          <a:xfrm>
            <a:off x="381000" y="2163901"/>
            <a:ext cx="8458204" cy="2369880"/>
          </a:xfrm>
          <a:prstGeom prst="rect">
            <a:avLst/>
          </a:prstGeom>
          <a:solidFill>
            <a:schemeClr val="accent3">
              <a:lumMod val="20000"/>
              <a:lumOff val="80000"/>
            </a:schemeClr>
          </a:solidFill>
          <a:ln>
            <a:solidFill>
              <a:schemeClr val="tx1"/>
            </a:solidFill>
          </a:ln>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800" b="1" i="0" u="none" strike="noStrike" kern="0" cap="none" spc="0" normalizeH="0" baseline="0" noProof="0" dirty="0" smtClean="0">
                <a:ln>
                  <a:noFill/>
                </a:ln>
                <a:effectLst/>
                <a:uLnTx/>
                <a:uFillTx/>
              </a:rPr>
              <a:t> </a:t>
            </a:r>
            <a:r>
              <a:rPr lang="en-US" sz="2800" b="1" kern="0" dirty="0"/>
              <a:t>T</a:t>
            </a:r>
            <a:r>
              <a:rPr kumimoji="0" lang="en-US" sz="2800" b="1" i="0" u="none" strike="noStrike" kern="0" cap="none" spc="0" normalizeH="0" baseline="0" noProof="0" dirty="0" smtClean="0">
                <a:ln>
                  <a:noFill/>
                </a:ln>
                <a:effectLst/>
                <a:uLnTx/>
                <a:uFillTx/>
              </a:rPr>
              <a:t>he students will</a:t>
            </a:r>
            <a:r>
              <a:rPr kumimoji="0" lang="en-US" sz="2800" b="1" i="0" u="none" strike="noStrike" kern="0" cap="none" spc="0" normalizeH="0" noProof="0" dirty="0" smtClean="0">
                <a:ln>
                  <a:noFill/>
                </a:ln>
                <a:effectLst/>
                <a:uLnTx/>
                <a:uFillTx/>
              </a:rPr>
              <a:t> be able</a:t>
            </a:r>
            <a:r>
              <a:rPr lang="en-US" sz="2800" b="1" kern="0" dirty="0"/>
              <a:t> </a:t>
            </a:r>
            <a:r>
              <a:rPr lang="en-US" sz="2800" b="1" kern="0" dirty="0" smtClean="0"/>
              <a:t>to- </a:t>
            </a:r>
            <a:endParaRPr kumimoji="0" lang="en-US" sz="2800" b="1" i="0" u="none" strike="noStrike" kern="0" cap="none" spc="0" normalizeH="0" baseline="0" noProof="0" dirty="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1" u="none" strike="noStrike" kern="0" cap="none" spc="0" normalizeH="0" baseline="0" noProof="0" dirty="0" smtClean="0">
                <a:ln>
                  <a:noFill/>
                </a:ln>
                <a:effectLst/>
                <a:uLnTx/>
                <a:uFillTx/>
              </a:rPr>
              <a:t>       </a:t>
            </a:r>
            <a:r>
              <a:rPr kumimoji="0" lang="en-US" sz="2400" b="1" i="1" u="none" strike="noStrike" kern="0" cap="none" spc="0" normalizeH="0" noProof="0" dirty="0" smtClean="0">
                <a:ln>
                  <a:noFill/>
                </a:ln>
                <a:effectLst/>
                <a:uLnTx/>
                <a:uFillTx/>
              </a:rPr>
              <a:t> </a:t>
            </a:r>
            <a:r>
              <a:rPr lang="en-US" sz="2400" b="1" i="1" kern="0" dirty="0" smtClean="0"/>
              <a:t>1.</a:t>
            </a:r>
            <a:r>
              <a:rPr kumimoji="0" lang="en-US" sz="2400" b="1" i="1" u="none" strike="noStrike" kern="0" cap="none" spc="0" normalizeH="0" baseline="0" noProof="0" dirty="0" smtClean="0">
                <a:ln>
                  <a:noFill/>
                </a:ln>
                <a:effectLst/>
                <a:uLnTx/>
                <a:uFillTx/>
              </a:rPr>
              <a:t> Talk about </a:t>
            </a:r>
            <a:r>
              <a:rPr lang="en-US" sz="2400" b="1" i="1" kern="0" dirty="0"/>
              <a:t>a</a:t>
            </a:r>
            <a:r>
              <a:rPr kumimoji="0" lang="en-US" sz="2400" b="1" i="1" u="none" strike="noStrike" kern="0" cap="none" spc="0" normalizeH="0" baseline="0" noProof="0" dirty="0" smtClean="0">
                <a:ln>
                  <a:noFill/>
                </a:ln>
                <a:effectLst/>
                <a:uLnTx/>
                <a:uFillTx/>
              </a:rPr>
              <a:t> picture.</a:t>
            </a:r>
          </a:p>
          <a:p>
            <a:pPr marL="0" marR="0" lvl="0" indent="0" defTabSz="914400" eaLnBrk="1" fontAlgn="auto" latinLnBrk="0" hangingPunct="1">
              <a:lnSpc>
                <a:spcPct val="100000"/>
              </a:lnSpc>
              <a:spcBef>
                <a:spcPts val="0"/>
              </a:spcBef>
              <a:spcAft>
                <a:spcPts val="0"/>
              </a:spcAft>
              <a:buClrTx/>
              <a:buSzTx/>
              <a:buFontTx/>
              <a:buNone/>
              <a:tabLst/>
              <a:defRPr/>
            </a:pPr>
            <a:r>
              <a:rPr lang="en-US" sz="2400" b="1" i="1" kern="0" dirty="0"/>
              <a:t> </a:t>
            </a:r>
            <a:r>
              <a:rPr lang="en-US" sz="2400" b="1" i="1" kern="0" dirty="0" smtClean="0"/>
              <a:t>       2. To know about Shat </a:t>
            </a:r>
            <a:r>
              <a:rPr lang="en-US" sz="2400" b="1" i="1" kern="0" dirty="0" err="1" smtClean="0"/>
              <a:t>Gombuj</a:t>
            </a:r>
            <a:r>
              <a:rPr lang="en-US" sz="2400" b="1" i="1" kern="0" dirty="0" smtClean="0"/>
              <a:t> Mosque  </a:t>
            </a:r>
            <a:endParaRPr kumimoji="0" lang="en-US" sz="2400" b="1" i="1"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1" u="none" strike="noStrike" kern="0" cap="none" spc="0" normalizeH="0" baseline="0" noProof="0" dirty="0">
                <a:ln>
                  <a:noFill/>
                </a:ln>
                <a:effectLst/>
                <a:uLnTx/>
                <a:uFillTx/>
              </a:rPr>
              <a:t> </a:t>
            </a:r>
            <a:r>
              <a:rPr kumimoji="0" lang="en-US" sz="2400" b="1" i="1" u="none" strike="noStrike" kern="0" cap="none" spc="0" normalizeH="0" baseline="0" noProof="0" dirty="0" smtClean="0">
                <a:ln>
                  <a:noFill/>
                </a:ln>
                <a:effectLst/>
                <a:uLnTx/>
                <a:uFillTx/>
              </a:rPr>
              <a:t>       </a:t>
            </a:r>
            <a:r>
              <a:rPr lang="en-US" sz="2400" b="1" i="1" kern="0" noProof="0" dirty="0"/>
              <a:t>3</a:t>
            </a:r>
            <a:r>
              <a:rPr lang="en-US" sz="2400" b="1" i="1" kern="0" dirty="0" smtClean="0"/>
              <a:t>. To know about vocabulary. </a:t>
            </a: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1" u="none" strike="noStrike" kern="0" cap="none" spc="0" normalizeH="0" baseline="0" noProof="0" dirty="0">
                <a:ln>
                  <a:noFill/>
                </a:ln>
                <a:effectLst/>
                <a:uLnTx/>
                <a:uFillTx/>
              </a:rPr>
              <a:t> </a:t>
            </a:r>
            <a:r>
              <a:rPr kumimoji="0" lang="en-US" sz="2400" b="1" i="1" u="none" strike="noStrike" kern="0" cap="none" spc="0" normalizeH="0" baseline="0" noProof="0" dirty="0" smtClean="0">
                <a:ln>
                  <a:noFill/>
                </a:ln>
                <a:effectLst/>
                <a:uLnTx/>
                <a:uFillTx/>
              </a:rPr>
              <a:t>       4.</a:t>
            </a:r>
            <a:r>
              <a:rPr kumimoji="0" lang="en-US" sz="2400" b="1" i="1" u="none" strike="noStrike" kern="0" cap="none" spc="0" normalizeH="0" noProof="0" dirty="0" smtClean="0">
                <a:ln>
                  <a:noFill/>
                </a:ln>
                <a:effectLst/>
                <a:uLnTx/>
                <a:uFillTx/>
              </a:rPr>
              <a:t> </a:t>
            </a:r>
            <a:r>
              <a:rPr lang="en-US" sz="2400" b="1" i="1" kern="0" dirty="0" smtClean="0"/>
              <a:t>To know Where it </a:t>
            </a:r>
            <a:r>
              <a:rPr lang="en-US" sz="2400" b="1" i="1" kern="0" smtClean="0"/>
              <a:t>is </a:t>
            </a:r>
            <a:r>
              <a:rPr lang="en-US" sz="2400" b="1" i="1" kern="0" smtClean="0"/>
              <a:t>situated</a:t>
            </a:r>
            <a:r>
              <a:rPr lang="en-US" sz="2400" b="1" i="1" kern="0" dirty="0" smtClean="0"/>
              <a:t>.</a:t>
            </a:r>
            <a:endParaRPr kumimoji="0" lang="en-US" sz="2400" b="1" i="1" u="none" strike="noStrike" kern="0" cap="none" spc="0" normalizeH="0" baseline="0" noProof="0" dirty="0" smtClean="0">
              <a:ln>
                <a:noFill/>
              </a:ln>
              <a:effectLst/>
              <a:uLnTx/>
              <a:uFillTx/>
            </a:endParaRPr>
          </a:p>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1" u="none" strike="noStrike" kern="0" cap="none" spc="0" normalizeH="0" baseline="0" noProof="0" dirty="0">
                <a:ln>
                  <a:noFill/>
                </a:ln>
                <a:effectLst/>
                <a:uLnTx/>
                <a:uFillTx/>
              </a:rPr>
              <a:t> </a:t>
            </a:r>
            <a:r>
              <a:rPr kumimoji="0" lang="en-US" sz="2400" b="1" i="1" u="none" strike="noStrike" kern="0" cap="none" spc="0" normalizeH="0" baseline="0" noProof="0" dirty="0" smtClean="0">
                <a:ln>
                  <a:noFill/>
                </a:ln>
                <a:effectLst/>
                <a:uLnTx/>
                <a:uFillTx/>
              </a:rPr>
              <a:t>       </a:t>
            </a:r>
            <a:endParaRPr kumimoji="0" lang="en-US" sz="2400" b="1" i="1" u="none" strike="noStrike" kern="0" cap="none" spc="0" normalizeH="0" baseline="0" noProof="0" dirty="0">
              <a:ln>
                <a:noFill/>
              </a:ln>
              <a:effectLst/>
              <a:uLnTx/>
              <a:uFillTx/>
            </a:endParaRPr>
          </a:p>
        </p:txBody>
      </p:sp>
    </p:spTree>
    <p:extLst>
      <p:ext uri="{BB962C8B-B14F-4D97-AF65-F5344CB8AC3E}">
        <p14:creationId xmlns:p14="http://schemas.microsoft.com/office/powerpoint/2010/main" val="244295460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3"/>
                                        </p:tgtEl>
                                        <p:attrNameLst>
                                          <p:attrName>style.visibility</p:attrName>
                                        </p:attrNameLst>
                                      </p:cBhvr>
                                      <p:to>
                                        <p:strVal val="visible"/>
                                      </p:to>
                                    </p:set>
                                    <p:animEffect transition="in" filter="fade">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762000" y="177225"/>
            <a:ext cx="7772400" cy="584775"/>
          </a:xfrm>
          <a:prstGeom prst="rect">
            <a:avLst/>
          </a:prstGeom>
          <a:noFill/>
        </p:spPr>
        <p:txBody>
          <a:bodyPr wrap="square" rtlCol="0">
            <a:spAutoFit/>
          </a:bodyPr>
          <a:lstStyle/>
          <a:p>
            <a:pPr algn="ctr"/>
            <a:r>
              <a:rPr lang="en-US" sz="3200" b="1" dirty="0" smtClean="0">
                <a:solidFill>
                  <a:schemeClr val="accent1">
                    <a:lumMod val="60000"/>
                    <a:lumOff val="40000"/>
                  </a:schemeClr>
                </a:solidFill>
                <a:latin typeface="Times New Roman" panose="02020603050405020304" pitchFamily="18" charset="0"/>
                <a:cs typeface="Times New Roman" panose="02020603050405020304" pitchFamily="18" charset="0"/>
              </a:rPr>
              <a:t>What do you see in the picture?.</a:t>
            </a:r>
            <a:endParaRPr lang="en-US" sz="3200" b="1" dirty="0">
              <a:solidFill>
                <a:schemeClr val="accent1">
                  <a:lumMod val="60000"/>
                  <a:lumOff val="40000"/>
                </a:schemeClr>
              </a:solidFill>
              <a:latin typeface="Times New Roman" panose="02020603050405020304" pitchFamily="18" charset="0"/>
              <a:cs typeface="Times New Roman" panose="02020603050405020304" pitchFamily="18" charset="0"/>
            </a:endParaRPr>
          </a:p>
        </p:txBody>
      </p:sp>
      <p:sp>
        <p:nvSpPr>
          <p:cNvPr id="10" name="TextBox 9"/>
          <p:cNvSpPr txBox="1"/>
          <p:nvPr/>
        </p:nvSpPr>
        <p:spPr>
          <a:xfrm>
            <a:off x="228600" y="4876800"/>
            <a:ext cx="8686800" cy="1384995"/>
          </a:xfrm>
          <a:prstGeom prst="rect">
            <a:avLst/>
          </a:prstGeom>
          <a:solidFill>
            <a:schemeClr val="accent3">
              <a:lumMod val="40000"/>
              <a:lumOff val="60000"/>
            </a:schemeClr>
          </a:solidFill>
          <a:ln>
            <a:solidFill>
              <a:schemeClr val="tx1"/>
            </a:solidFill>
          </a:ln>
        </p:spPr>
        <p:txBody>
          <a:bodyPr wrap="square" rtlCol="0">
            <a:spAutoFit/>
          </a:bodyPr>
          <a:lstStyle/>
          <a:p>
            <a:pPr algn="ctr"/>
            <a:r>
              <a:rPr lang="en-US" sz="2800" b="1" dirty="0" smtClean="0">
                <a:latin typeface="Tempus Sans ITC" panose="04020404030D07020202" pitchFamily="82" charset="0"/>
                <a:cs typeface="Times New Roman" panose="02020603050405020304" pitchFamily="18" charset="0"/>
              </a:rPr>
              <a:t>This is the Shat Gombuj Mosque. It is one of the historical places of </a:t>
            </a:r>
            <a:r>
              <a:rPr lang="en-US" sz="2800" b="1" dirty="0" err="1" smtClean="0">
                <a:latin typeface="Tempus Sans ITC" panose="04020404030D07020202" pitchFamily="82" charset="0"/>
                <a:cs typeface="Times New Roman" panose="02020603050405020304" pitchFamily="18" charset="0"/>
              </a:rPr>
              <a:t>Banglades</a:t>
            </a:r>
            <a:r>
              <a:rPr lang="en-US" sz="2800" b="1" dirty="0" smtClean="0">
                <a:latin typeface="Tempus Sans ITC" panose="04020404030D07020202" pitchFamily="82" charset="0"/>
                <a:cs typeface="Times New Roman" panose="02020603050405020304" pitchFamily="18" charset="0"/>
              </a:rPr>
              <a:t> and it is the world heritages</a:t>
            </a:r>
            <a:r>
              <a:rPr lang="en-US" sz="2800" b="1" dirty="0">
                <a:latin typeface="Tempus Sans ITC" panose="04020404030D07020202" pitchFamily="82" charset="0"/>
                <a:cs typeface="Times New Roman" panose="02020603050405020304" pitchFamily="18" charset="0"/>
              </a:rPr>
              <a:t> </a:t>
            </a:r>
            <a:r>
              <a:rPr lang="en-US" sz="2800" b="1" dirty="0" smtClean="0">
                <a:latin typeface="Tempus Sans ITC" panose="04020404030D07020202" pitchFamily="82" charset="0"/>
                <a:cs typeface="Times New Roman" panose="02020603050405020304" pitchFamily="18" charset="0"/>
              </a:rPr>
              <a:t>scenery. </a:t>
            </a:r>
            <a:endParaRPr lang="en-US" sz="2800" b="1" dirty="0">
              <a:latin typeface="Tempus Sans ITC" panose="04020404030D07020202" pitchFamily="82" charset="0"/>
              <a:cs typeface="Times New Roman" panose="02020603050405020304" pitchFamily="18" charset="0"/>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00200" y="1524000"/>
            <a:ext cx="5486400" cy="2683379"/>
          </a:xfrm>
          <a:prstGeom prst="rect">
            <a:avLst/>
          </a:prstGeom>
        </p:spPr>
      </p:pic>
    </p:spTree>
    <p:extLst>
      <p:ext uri="{BB962C8B-B14F-4D97-AF65-F5344CB8AC3E}">
        <p14:creationId xmlns:p14="http://schemas.microsoft.com/office/powerpoint/2010/main" val="232955395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10"/>
                                        </p:tgtEl>
                                        <p:attrNameLst>
                                          <p:attrName>style.visibility</p:attrName>
                                        </p:attrNameLst>
                                      </p:cBhvr>
                                      <p:to>
                                        <p:strVal val="visible"/>
                                      </p:to>
                                    </p:set>
                                    <p:animEffect transition="in" filter="fade">
                                      <p:cBhvr>
                                        <p:cTn id="12"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92D050"/>
            </a:gs>
            <a:gs pos="46000">
              <a:schemeClr val="accent6">
                <a:lumMod val="95000"/>
                <a:lumOff val="5000"/>
              </a:schemeClr>
            </a:gs>
            <a:gs pos="100000">
              <a:schemeClr val="accent6">
                <a:lumMod val="6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8" name="TextBox 7"/>
          <p:cNvSpPr txBox="1"/>
          <p:nvPr/>
        </p:nvSpPr>
        <p:spPr>
          <a:xfrm>
            <a:off x="152400" y="5323582"/>
            <a:ext cx="8915400" cy="830997"/>
          </a:xfrm>
          <a:prstGeom prst="rect">
            <a:avLst/>
          </a:prstGeom>
          <a:solidFill>
            <a:schemeClr val="accent3">
              <a:lumMod val="20000"/>
              <a:lumOff val="80000"/>
            </a:schemeClr>
          </a:solidFill>
          <a:ln>
            <a:solidFill>
              <a:schemeClr val="tx1"/>
            </a:solidFill>
          </a:ln>
        </p:spPr>
        <p:txBody>
          <a:bodyPr wrap="square" rtlCol="0">
            <a:spAutoFit/>
          </a:bodyPr>
          <a:lstStyle/>
          <a:p>
            <a:pPr algn="ctr"/>
            <a:r>
              <a:rPr lang="en-US" sz="2400" b="1" dirty="0" smtClean="0">
                <a:latin typeface="Times New Roman" panose="02020603050405020304" pitchFamily="18" charset="0"/>
                <a:cs typeface="Times New Roman" panose="02020603050405020304" pitchFamily="18" charset="0"/>
              </a:rPr>
              <a:t>Four </a:t>
            </a:r>
            <a:r>
              <a:rPr lang="en-US" sz="2400" b="1" dirty="0" err="1" smtClean="0">
                <a:latin typeface="Times New Roman" panose="02020603050405020304" pitchFamily="18" charset="0"/>
                <a:cs typeface="Times New Roman" panose="02020603050405020304" pitchFamily="18" charset="0"/>
              </a:rPr>
              <a:t>courners</a:t>
            </a:r>
            <a:r>
              <a:rPr lang="en-US" sz="2400" b="1" dirty="0" smtClean="0">
                <a:latin typeface="Times New Roman" panose="02020603050405020304" pitchFamily="18" charset="0"/>
                <a:cs typeface="Times New Roman" panose="02020603050405020304" pitchFamily="18" charset="0"/>
              </a:rPr>
              <a:t> have 4 Smaller dooms,11 Arched doorways on east and 77 Dooms of the mosque. </a:t>
            </a:r>
            <a:endParaRPr lang="en-US" sz="2400" b="1" dirty="0">
              <a:latin typeface="Times New Roman" panose="02020603050405020304" pitchFamily="18" charset="0"/>
              <a:cs typeface="Times New Roman" panose="02020603050405020304" pitchFamily="18" charset="0"/>
            </a:endParaRPr>
          </a:p>
        </p:txBody>
      </p:sp>
      <p:sp>
        <p:nvSpPr>
          <p:cNvPr id="22" name="Rectangle 21"/>
          <p:cNvSpPr/>
          <p:nvPr/>
        </p:nvSpPr>
        <p:spPr>
          <a:xfrm>
            <a:off x="2209800" y="76200"/>
            <a:ext cx="46482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latin typeface="Times New Roman" panose="02020603050405020304" pitchFamily="18" charset="0"/>
                <a:cs typeface="Times New Roman" panose="02020603050405020304" pitchFamily="18" charset="0"/>
              </a:rPr>
              <a:t> </a:t>
            </a:r>
            <a:r>
              <a:rPr lang="en-US" sz="2800" b="1" dirty="0" smtClean="0">
                <a:solidFill>
                  <a:srgbClr val="FFFF00"/>
                </a:solidFill>
                <a:latin typeface="Times New Roman" panose="02020603050405020304" pitchFamily="18" charset="0"/>
                <a:cs typeface="Times New Roman" panose="02020603050405020304" pitchFamily="18" charset="0"/>
              </a:rPr>
              <a:t>Description  of  the mosque.</a:t>
            </a:r>
            <a:endParaRPr lang="en-US" sz="2800" b="1" dirty="0">
              <a:solidFill>
                <a:srgbClr val="FFFF00"/>
              </a:solidFill>
              <a:latin typeface="Times New Roman" panose="02020603050405020304" pitchFamily="18" charset="0"/>
              <a:cs typeface="Times New Roman" panose="02020603050405020304" pitchFamily="18" charset="0"/>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1371599"/>
            <a:ext cx="7162800" cy="3731105"/>
          </a:xfrm>
          <a:prstGeom prst="rect">
            <a:avLst/>
          </a:prstGeom>
        </p:spPr>
      </p:pic>
    </p:spTree>
    <p:extLst>
      <p:ext uri="{BB962C8B-B14F-4D97-AF65-F5344CB8AC3E}">
        <p14:creationId xmlns:p14="http://schemas.microsoft.com/office/powerpoint/2010/main" val="20065919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3984</TotalTime>
  <Words>314</Words>
  <Application>Microsoft Office PowerPoint</Application>
  <PresentationFormat>On-screen Show (4:3)</PresentationFormat>
  <Paragraphs>56</Paragraphs>
  <Slides>18</Slides>
  <Notes>4</Notes>
  <HiddenSlides>1</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Algerian</vt:lpstr>
      <vt:lpstr>Arial</vt:lpstr>
      <vt:lpstr>Arial Rounded MT Bold</vt:lpstr>
      <vt:lpstr>Book Antiqua</vt:lpstr>
      <vt:lpstr>Bookman Old Style</vt:lpstr>
      <vt:lpstr>Calibri</vt:lpstr>
      <vt:lpstr>Century Gothic</vt:lpstr>
      <vt:lpstr>Tempus Sans ITC</vt:lpstr>
      <vt:lpstr>Times New Roman</vt:lpstr>
      <vt:lpstr>Wingdings 3</vt:lpstr>
      <vt:lpstr>Wisp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DOEL</cp:lastModifiedBy>
  <cp:revision>503</cp:revision>
  <dcterms:created xsi:type="dcterms:W3CDTF">2006-08-16T00:00:00Z</dcterms:created>
  <dcterms:modified xsi:type="dcterms:W3CDTF">2021-07-15T06:18:11Z</dcterms:modified>
</cp:coreProperties>
</file>