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notesMasterIdLst>
    <p:notesMasterId r:id="rId22"/>
  </p:notesMasterIdLst>
  <p:handoutMasterIdLst>
    <p:handoutMasterId r:id="rId23"/>
  </p:handoutMasterIdLst>
  <p:sldIdLst>
    <p:sldId id="345" r:id="rId2"/>
    <p:sldId id="257" r:id="rId3"/>
    <p:sldId id="293" r:id="rId4"/>
    <p:sldId id="296" r:id="rId5"/>
    <p:sldId id="262" r:id="rId6"/>
    <p:sldId id="300" r:id="rId7"/>
    <p:sldId id="332" r:id="rId8"/>
    <p:sldId id="318" r:id="rId9"/>
    <p:sldId id="323" r:id="rId10"/>
    <p:sldId id="322" r:id="rId11"/>
    <p:sldId id="336" r:id="rId12"/>
    <p:sldId id="347" r:id="rId13"/>
    <p:sldId id="350" r:id="rId14"/>
    <p:sldId id="351" r:id="rId15"/>
    <p:sldId id="341" r:id="rId16"/>
    <p:sldId id="348" r:id="rId17"/>
    <p:sldId id="349" r:id="rId18"/>
    <p:sldId id="289" r:id="rId19"/>
    <p:sldId id="290" r:id="rId20"/>
    <p:sldId id="291"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atik" id="{6295E52C-01A3-4960-BF5A-3462E3639C54}">
          <p14:sldIdLst/>
        </p14:section>
        <p14:section name="Untitled Section" id="{183907D7-6FB7-436B-A028-43AF2F8D0531}">
          <p14:sldIdLst>
            <p14:sldId id="345"/>
            <p14:sldId id="257"/>
            <p14:sldId id="293"/>
            <p14:sldId id="296"/>
            <p14:sldId id="262"/>
            <p14:sldId id="300"/>
            <p14:sldId id="332"/>
            <p14:sldId id="318"/>
            <p14:sldId id="323"/>
            <p14:sldId id="322"/>
            <p14:sldId id="336"/>
            <p14:sldId id="347"/>
            <p14:sldId id="350"/>
            <p14:sldId id="351"/>
            <p14:sldId id="341"/>
            <p14:sldId id="348"/>
            <p14:sldId id="349"/>
            <p14:sldId id="289"/>
            <p14:sldId id="290"/>
            <p14:sldId id="291"/>
          </p14:sldIdLst>
        </p14:section>
      </p14:sectionLst>
    </p:ex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74" autoAdjust="0"/>
    <p:restoredTop sz="94027" autoAdjust="0"/>
  </p:normalViewPr>
  <p:slideViewPr>
    <p:cSldViewPr snapToGrid="0">
      <p:cViewPr varScale="1">
        <p:scale>
          <a:sx n="64" d="100"/>
          <a:sy n="64" d="100"/>
        </p:scale>
        <p:origin x="1302" y="108"/>
      </p:cViewPr>
      <p:guideLst>
        <p:guide orient="horz" pos="2160"/>
        <p:guide pos="2880"/>
      </p:guideLst>
    </p:cSldViewPr>
  </p:slideViewPr>
  <p:outlineViewPr>
    <p:cViewPr>
      <p:scale>
        <a:sx n="66" d="100"/>
        <a:sy n="66" d="100"/>
      </p:scale>
      <p:origin x="0" y="0"/>
    </p:cViewPr>
  </p:outlineViewPr>
  <p:notesTextViewPr>
    <p:cViewPr>
      <p:scale>
        <a:sx n="1" d="1"/>
        <a:sy n="1" d="1"/>
      </p:scale>
      <p:origin x="0" y="0"/>
    </p:cViewPr>
  </p:notesTextViewPr>
  <p:sorterViewPr>
    <p:cViewPr>
      <p:scale>
        <a:sx n="100" d="100"/>
        <a:sy n="100" d="100"/>
      </p:scale>
      <p:origin x="0" y="-1530"/>
    </p:cViewPr>
  </p:sorterViewPr>
  <p:notesViewPr>
    <p:cSldViewPr snapToGrid="0">
      <p:cViewPr varScale="1">
        <p:scale>
          <a:sx n="58" d="100"/>
          <a:sy n="58" d="100"/>
        </p:scale>
        <p:origin x="1782"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3C8DCE3-A637-48ED-8D8A-4ECC37FF055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1180DE0-CAAC-4087-92D9-CFD883381FC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11096E6-4EBA-42BD-B05A-527DFC05D62C}" type="datetimeFigureOut">
              <a:rPr lang="en-US" smtClean="0"/>
              <a:t>7/15/2021</a:t>
            </a:fld>
            <a:endParaRPr lang="en-US"/>
          </a:p>
        </p:txBody>
      </p:sp>
      <p:sp>
        <p:nvSpPr>
          <p:cNvPr id="4" name="Footer Placeholder 3">
            <a:extLst>
              <a:ext uri="{FF2B5EF4-FFF2-40B4-BE49-F238E27FC236}">
                <a16:creationId xmlns:a16="http://schemas.microsoft.com/office/drawing/2014/main" id="{2C2FB26C-8041-464F-93B1-D3B3B90F3AC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D8926557-C064-4DBC-9556-F070B8C42C5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5649FCA-5008-4080-8579-0961F922B85E}" type="slidenum">
              <a:rPr lang="en-US" smtClean="0"/>
              <a:t>‹#›</a:t>
            </a:fld>
            <a:endParaRPr lang="en-US"/>
          </a:p>
        </p:txBody>
      </p:sp>
    </p:spTree>
    <p:extLst>
      <p:ext uri="{BB962C8B-B14F-4D97-AF65-F5344CB8AC3E}">
        <p14:creationId xmlns:p14="http://schemas.microsoft.com/office/powerpoint/2010/main" val="103016969"/>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C86BD2-F2ED-454B-A833-BC64C2B59D68}" type="datetimeFigureOut">
              <a:rPr lang="en-US" smtClean="0"/>
              <a:t>7/14/2021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7ABD70-AE35-4BF2-B357-6AC0870C4E29}" type="slidenum">
              <a:rPr lang="en-US" smtClean="0"/>
              <a:t>‹#›</a:t>
            </a:fld>
            <a:endParaRPr lang="en-US"/>
          </a:p>
        </p:txBody>
      </p:sp>
    </p:spTree>
    <p:extLst>
      <p:ext uri="{BB962C8B-B14F-4D97-AF65-F5344CB8AC3E}">
        <p14:creationId xmlns:p14="http://schemas.microsoft.com/office/powerpoint/2010/main" val="1037813873"/>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7ABD70-AE35-4BF2-B357-6AC0870C4E29}" type="slidenum">
              <a:rPr lang="en-US" smtClean="0"/>
              <a:t>2</a:t>
            </a:fld>
            <a:endParaRPr lang="en-US"/>
          </a:p>
        </p:txBody>
      </p:sp>
      <p:sp>
        <p:nvSpPr>
          <p:cNvPr id="5" name="Header Placeholder 4">
            <a:extLst>
              <a:ext uri="{FF2B5EF4-FFF2-40B4-BE49-F238E27FC236}">
                <a16:creationId xmlns:a16="http://schemas.microsoft.com/office/drawing/2014/main" id="{6D0C0916-B6AD-4036-9B68-8705A2584C04}"/>
              </a:ext>
            </a:extLst>
          </p:cNvPr>
          <p:cNvSpPr>
            <a:spLocks noGrp="1"/>
          </p:cNvSpPr>
          <p:nvPr>
            <p:ph type="hdr" sz="quarter"/>
          </p:nvPr>
        </p:nvSpPr>
        <p:spPr/>
        <p:txBody>
          <a:bodyPr/>
          <a:lstStyle/>
          <a:p>
            <a:endParaRPr lang="en-US"/>
          </a:p>
        </p:txBody>
      </p:sp>
    </p:spTree>
    <p:extLst>
      <p:ext uri="{BB962C8B-B14F-4D97-AF65-F5344CB8AC3E}">
        <p14:creationId xmlns:p14="http://schemas.microsoft.com/office/powerpoint/2010/main" val="11357652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7ABD70-AE35-4BF2-B357-6AC0870C4E29}" type="slidenum">
              <a:rPr lang="en-US" smtClean="0"/>
              <a:t>5</a:t>
            </a:fld>
            <a:endParaRPr lang="en-US"/>
          </a:p>
        </p:txBody>
      </p:sp>
      <p:sp>
        <p:nvSpPr>
          <p:cNvPr id="5" name="Header Placeholder 4">
            <a:extLst>
              <a:ext uri="{FF2B5EF4-FFF2-40B4-BE49-F238E27FC236}">
                <a16:creationId xmlns:a16="http://schemas.microsoft.com/office/drawing/2014/main" id="{2F573DC0-9F51-436D-A904-29A32D35100B}"/>
              </a:ext>
            </a:extLst>
          </p:cNvPr>
          <p:cNvSpPr>
            <a:spLocks noGrp="1"/>
          </p:cNvSpPr>
          <p:nvPr>
            <p:ph type="hdr" sz="quarter"/>
          </p:nvPr>
        </p:nvSpPr>
        <p:spPr/>
        <p:txBody>
          <a:bodyPr/>
          <a:lstStyle/>
          <a:p>
            <a:endParaRPr lang="en-US"/>
          </a:p>
        </p:txBody>
      </p:sp>
    </p:spTree>
    <p:extLst>
      <p:ext uri="{BB962C8B-B14F-4D97-AF65-F5344CB8AC3E}">
        <p14:creationId xmlns:p14="http://schemas.microsoft.com/office/powerpoint/2010/main" val="36976466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82879" y="182879"/>
            <a:ext cx="8778240" cy="6492240"/>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32485" y="882376"/>
            <a:ext cx="7475220" cy="2926080"/>
          </a:xfrm>
        </p:spPr>
        <p:txBody>
          <a:bodyPr anchor="b">
            <a:normAutofit/>
          </a:bodyPr>
          <a:lstStyle>
            <a:lvl1pPr algn="ctr">
              <a:lnSpc>
                <a:spcPct val="85000"/>
              </a:lnSpc>
              <a:defRPr sz="60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282148" y="3869635"/>
            <a:ext cx="6575895" cy="1388165"/>
          </a:xfrm>
        </p:spPr>
        <p:txBody>
          <a:bodyPr>
            <a:normAutofit/>
          </a:bodyPr>
          <a:lstStyle>
            <a:lvl1pPr marL="0" indent="0" algn="ctr">
              <a:spcBef>
                <a:spcPts val="1000"/>
              </a:spcBef>
              <a:buNone/>
              <a:defRPr sz="1800">
                <a:solidFill>
                  <a:srgbClr val="FFFFFF"/>
                </a:solidFill>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99E78066-68B1-485F-832C-78B84645BDD4}" type="datetime1">
              <a:rPr lang="en-US" smtClean="0"/>
              <a:t>7/15/2021</a:t>
            </a:fld>
            <a:endParaRPr lang="en-US"/>
          </a:p>
        </p:txBody>
      </p:sp>
      <p:sp>
        <p:nvSpPr>
          <p:cNvPr id="5" name="Footer Placeholder 4"/>
          <p:cNvSpPr>
            <a:spLocks noGrp="1"/>
          </p:cNvSpPr>
          <p:nvPr>
            <p:ph type="ftr" sz="quarter" idx="11"/>
          </p:nvPr>
        </p:nvSpPr>
        <p:spPr/>
        <p:txBody>
          <a:bodyPr/>
          <a:lstStyle>
            <a:lvl1pPr>
              <a:defRPr>
                <a:solidFill>
                  <a:srgbClr val="FFFFFF"/>
                </a:solidFill>
              </a:defRPr>
            </a:lvl1pPr>
          </a:lstStyle>
          <a:p>
            <a:r>
              <a:rPr lang="en-US"/>
              <a:t>FBI_I_Cost of Capital_AUC_13.01.2021</a:t>
            </a: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9F44021C-2E8A-4780-83A8-DAE4EBB8DE51}" type="slidenum">
              <a:rPr lang="en-US" smtClean="0"/>
              <a:t>‹#›</a:t>
            </a:fld>
            <a:endParaRPr lang="en-US"/>
          </a:p>
        </p:txBody>
      </p:sp>
      <p:cxnSp>
        <p:nvCxnSpPr>
          <p:cNvPr id="8" name="Straight Connector 7"/>
          <p:cNvCxnSpPr/>
          <p:nvPr/>
        </p:nvCxnSpPr>
        <p:spPr>
          <a:xfrm>
            <a:off x="1483995" y="3733800"/>
            <a:ext cx="61722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76857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6BC0B4A-033C-4FFB-823E-376B9857996A}" type="datetime1">
              <a:rPr lang="en-US" smtClean="0"/>
              <a:t>7/15/2021</a:t>
            </a:fld>
            <a:endParaRPr lang="en-US"/>
          </a:p>
        </p:txBody>
      </p:sp>
      <p:sp>
        <p:nvSpPr>
          <p:cNvPr id="5" name="Footer Placeholder 4"/>
          <p:cNvSpPr>
            <a:spLocks noGrp="1"/>
          </p:cNvSpPr>
          <p:nvPr>
            <p:ph type="ftr" sz="quarter" idx="11"/>
          </p:nvPr>
        </p:nvSpPr>
        <p:spPr/>
        <p:txBody>
          <a:bodyPr/>
          <a:lstStyle/>
          <a:p>
            <a:r>
              <a:rPr lang="en-US"/>
              <a:t>FBI_I_Cost of Capital_AUC_13.01.2021</a:t>
            </a:r>
          </a:p>
        </p:txBody>
      </p:sp>
      <p:sp>
        <p:nvSpPr>
          <p:cNvPr id="6" name="Slide Number Placeholder 5"/>
          <p:cNvSpPr>
            <a:spLocks noGrp="1"/>
          </p:cNvSpPr>
          <p:nvPr>
            <p:ph type="sldNum" sz="quarter" idx="12"/>
          </p:nvPr>
        </p:nvSpPr>
        <p:spPr/>
        <p:txBody>
          <a:bodyPr/>
          <a:lstStyle/>
          <a:p>
            <a:fld id="{9F44021C-2E8A-4780-83A8-DAE4EBB8DE51}" type="slidenum">
              <a:rPr lang="en-US" smtClean="0"/>
              <a:t>‹#›</a:t>
            </a:fld>
            <a:endParaRPr lang="en-US"/>
          </a:p>
        </p:txBody>
      </p:sp>
    </p:spTree>
    <p:extLst>
      <p:ext uri="{BB962C8B-B14F-4D97-AF65-F5344CB8AC3E}">
        <p14:creationId xmlns:p14="http://schemas.microsoft.com/office/powerpoint/2010/main" val="2766275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762000"/>
            <a:ext cx="1743075"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57250" y="762000"/>
            <a:ext cx="5572125"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A2CF13-51FC-4DDF-A3F5-5F98B94A0BA1}" type="datetime1">
              <a:rPr lang="en-US" smtClean="0"/>
              <a:t>7/15/2021</a:t>
            </a:fld>
            <a:endParaRPr lang="en-US"/>
          </a:p>
        </p:txBody>
      </p:sp>
      <p:sp>
        <p:nvSpPr>
          <p:cNvPr id="5" name="Footer Placeholder 4"/>
          <p:cNvSpPr>
            <a:spLocks noGrp="1"/>
          </p:cNvSpPr>
          <p:nvPr>
            <p:ph type="ftr" sz="quarter" idx="11"/>
          </p:nvPr>
        </p:nvSpPr>
        <p:spPr/>
        <p:txBody>
          <a:bodyPr/>
          <a:lstStyle/>
          <a:p>
            <a:r>
              <a:rPr lang="en-US"/>
              <a:t>FBI_I_Cost of Capital_AUC_13.01.2021</a:t>
            </a:r>
          </a:p>
        </p:txBody>
      </p:sp>
      <p:sp>
        <p:nvSpPr>
          <p:cNvPr id="6" name="Slide Number Placeholder 5"/>
          <p:cNvSpPr>
            <a:spLocks noGrp="1"/>
          </p:cNvSpPr>
          <p:nvPr>
            <p:ph type="sldNum" sz="quarter" idx="12"/>
          </p:nvPr>
        </p:nvSpPr>
        <p:spPr/>
        <p:txBody>
          <a:bodyPr/>
          <a:lstStyle/>
          <a:p>
            <a:fld id="{9F44021C-2E8A-4780-83A8-DAE4EBB8DE51}" type="slidenum">
              <a:rPr lang="en-US" smtClean="0"/>
              <a:t>‹#›</a:t>
            </a:fld>
            <a:endParaRPr lang="en-US"/>
          </a:p>
        </p:txBody>
      </p:sp>
    </p:spTree>
    <p:extLst>
      <p:ext uri="{BB962C8B-B14F-4D97-AF65-F5344CB8AC3E}">
        <p14:creationId xmlns:p14="http://schemas.microsoft.com/office/powerpoint/2010/main" val="2204289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spcBef>
                <a:spcPts val="1000"/>
              </a:spcBef>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FE3272F-7614-4758-AF75-F4268CAC272F}" type="datetime1">
              <a:rPr lang="en-US" smtClean="0"/>
              <a:t>7/15/2021</a:t>
            </a:fld>
            <a:endParaRPr lang="en-US"/>
          </a:p>
        </p:txBody>
      </p:sp>
      <p:sp>
        <p:nvSpPr>
          <p:cNvPr id="5" name="Footer Placeholder 4"/>
          <p:cNvSpPr>
            <a:spLocks noGrp="1"/>
          </p:cNvSpPr>
          <p:nvPr>
            <p:ph type="ftr" sz="quarter" idx="11"/>
          </p:nvPr>
        </p:nvSpPr>
        <p:spPr/>
        <p:txBody>
          <a:bodyPr/>
          <a:lstStyle/>
          <a:p>
            <a:r>
              <a:rPr lang="en-US"/>
              <a:t>FBI_I_Cost of Capital_AUC_13.01.2021</a:t>
            </a:r>
          </a:p>
        </p:txBody>
      </p:sp>
      <p:sp>
        <p:nvSpPr>
          <p:cNvPr id="6" name="Slide Number Placeholder 5"/>
          <p:cNvSpPr>
            <a:spLocks noGrp="1"/>
          </p:cNvSpPr>
          <p:nvPr>
            <p:ph type="sldNum" sz="quarter" idx="12"/>
          </p:nvPr>
        </p:nvSpPr>
        <p:spPr/>
        <p:txBody>
          <a:bodyPr/>
          <a:lstStyle/>
          <a:p>
            <a:fld id="{9F44021C-2E8A-4780-83A8-DAE4EBB8DE51}" type="slidenum">
              <a:rPr lang="en-US" smtClean="0"/>
              <a:t>‹#›</a:t>
            </a:fld>
            <a:endParaRPr lang="en-US"/>
          </a:p>
        </p:txBody>
      </p:sp>
    </p:spTree>
    <p:extLst>
      <p:ext uri="{BB962C8B-B14F-4D97-AF65-F5344CB8AC3E}">
        <p14:creationId xmlns:p14="http://schemas.microsoft.com/office/powerpoint/2010/main" val="441522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29818" y="1173575"/>
            <a:ext cx="7475220" cy="2926080"/>
          </a:xfrm>
        </p:spPr>
        <p:txBody>
          <a:bodyPr anchor="b">
            <a:noAutofit/>
          </a:bodyPr>
          <a:lstStyle>
            <a:lvl1pPr algn="ctr">
              <a:lnSpc>
                <a:spcPct val="85000"/>
              </a:lnSpc>
              <a:defRPr sz="60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282446" y="4154520"/>
            <a:ext cx="6576822" cy="1363806"/>
          </a:xfrm>
        </p:spPr>
        <p:txBody>
          <a:bodyPr anchor="t">
            <a:normAutofit/>
          </a:bodyPr>
          <a:lstStyle>
            <a:lvl1pPr marL="0" indent="0" algn="ctr">
              <a:buNone/>
              <a:defRPr sz="1800">
                <a:solidFill>
                  <a:schemeClr val="accent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161E704-67A0-4650-8331-EDD38B1A2FD8}" type="datetime1">
              <a:rPr lang="en-US" smtClean="0"/>
              <a:t>7/15/2021</a:t>
            </a:fld>
            <a:endParaRPr lang="en-US"/>
          </a:p>
        </p:txBody>
      </p:sp>
      <p:sp>
        <p:nvSpPr>
          <p:cNvPr id="5" name="Footer Placeholder 4"/>
          <p:cNvSpPr>
            <a:spLocks noGrp="1"/>
          </p:cNvSpPr>
          <p:nvPr>
            <p:ph type="ftr" sz="quarter" idx="11"/>
          </p:nvPr>
        </p:nvSpPr>
        <p:spPr/>
        <p:txBody>
          <a:bodyPr/>
          <a:lstStyle/>
          <a:p>
            <a:r>
              <a:rPr lang="en-US"/>
              <a:t>FBI_I_Cost of Capital_AUC_13.01.2021</a:t>
            </a:r>
          </a:p>
        </p:txBody>
      </p:sp>
      <p:sp>
        <p:nvSpPr>
          <p:cNvPr id="6" name="Slide Number Placeholder 5"/>
          <p:cNvSpPr>
            <a:spLocks noGrp="1"/>
          </p:cNvSpPr>
          <p:nvPr>
            <p:ph type="sldNum" sz="quarter" idx="12"/>
          </p:nvPr>
        </p:nvSpPr>
        <p:spPr/>
        <p:txBody>
          <a:bodyPr/>
          <a:lstStyle/>
          <a:p>
            <a:fld id="{9F44021C-2E8A-4780-83A8-DAE4EBB8DE51}" type="slidenum">
              <a:rPr lang="en-US" smtClean="0"/>
              <a:t>‹#›</a:t>
            </a:fld>
            <a:endParaRPr lang="en-US"/>
          </a:p>
        </p:txBody>
      </p:sp>
      <p:cxnSp>
        <p:nvCxnSpPr>
          <p:cNvPr id="7" name="Straight Connector 6"/>
          <p:cNvCxnSpPr/>
          <p:nvPr/>
        </p:nvCxnSpPr>
        <p:spPr>
          <a:xfrm>
            <a:off x="1485900" y="4020408"/>
            <a:ext cx="61722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756554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57250" y="2057399"/>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00709" y="2057400"/>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BFB09A2-7CFB-4B7F-8574-0AF66AFE9A37}" type="datetime1">
              <a:rPr lang="en-US" smtClean="0"/>
              <a:t>7/15/2021</a:t>
            </a:fld>
            <a:endParaRPr lang="en-US"/>
          </a:p>
        </p:txBody>
      </p:sp>
      <p:sp>
        <p:nvSpPr>
          <p:cNvPr id="6" name="Footer Placeholder 5"/>
          <p:cNvSpPr>
            <a:spLocks noGrp="1"/>
          </p:cNvSpPr>
          <p:nvPr>
            <p:ph type="ftr" sz="quarter" idx="11"/>
          </p:nvPr>
        </p:nvSpPr>
        <p:spPr/>
        <p:txBody>
          <a:bodyPr/>
          <a:lstStyle/>
          <a:p>
            <a:r>
              <a:rPr lang="en-US"/>
              <a:t>FBI_I_Cost of Capital_AUC_13.01.2021</a:t>
            </a:r>
          </a:p>
        </p:txBody>
      </p:sp>
      <p:sp>
        <p:nvSpPr>
          <p:cNvPr id="7" name="Slide Number Placeholder 6"/>
          <p:cNvSpPr>
            <a:spLocks noGrp="1"/>
          </p:cNvSpPr>
          <p:nvPr>
            <p:ph type="sldNum" sz="quarter" idx="12"/>
          </p:nvPr>
        </p:nvSpPr>
        <p:spPr/>
        <p:txBody>
          <a:bodyPr/>
          <a:lstStyle/>
          <a:p>
            <a:fld id="{9F44021C-2E8A-4780-83A8-DAE4EBB8DE51}" type="slidenum">
              <a:rPr lang="en-US" smtClean="0"/>
              <a:t>‹#›</a:t>
            </a:fld>
            <a:endParaRPr lang="en-US"/>
          </a:p>
        </p:txBody>
      </p:sp>
    </p:spTree>
    <p:extLst>
      <p:ext uri="{BB962C8B-B14F-4D97-AF65-F5344CB8AC3E}">
        <p14:creationId xmlns:p14="http://schemas.microsoft.com/office/powerpoint/2010/main" val="4009894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857250" y="2001511"/>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857250" y="2721483"/>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01880" y="1999032"/>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701880" y="2719322"/>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21882FF-2F79-4F6C-98D8-460ECDFB2B88}" type="datetime1">
              <a:rPr lang="en-US" smtClean="0"/>
              <a:t>7/15/2021</a:t>
            </a:fld>
            <a:endParaRPr lang="en-US"/>
          </a:p>
        </p:txBody>
      </p:sp>
      <p:sp>
        <p:nvSpPr>
          <p:cNvPr id="8" name="Footer Placeholder 7"/>
          <p:cNvSpPr>
            <a:spLocks noGrp="1"/>
          </p:cNvSpPr>
          <p:nvPr>
            <p:ph type="ftr" sz="quarter" idx="11"/>
          </p:nvPr>
        </p:nvSpPr>
        <p:spPr/>
        <p:txBody>
          <a:bodyPr/>
          <a:lstStyle/>
          <a:p>
            <a:r>
              <a:rPr lang="en-US"/>
              <a:t>FBI_I_Cost of Capital_AUC_13.01.2021</a:t>
            </a:r>
          </a:p>
        </p:txBody>
      </p:sp>
      <p:sp>
        <p:nvSpPr>
          <p:cNvPr id="9" name="Slide Number Placeholder 8"/>
          <p:cNvSpPr>
            <a:spLocks noGrp="1"/>
          </p:cNvSpPr>
          <p:nvPr>
            <p:ph type="sldNum" sz="quarter" idx="12"/>
          </p:nvPr>
        </p:nvSpPr>
        <p:spPr/>
        <p:txBody>
          <a:bodyPr/>
          <a:lstStyle/>
          <a:p>
            <a:fld id="{9F44021C-2E8A-4780-83A8-DAE4EBB8DE51}" type="slidenum">
              <a:rPr lang="en-US" smtClean="0"/>
              <a:t>‹#›</a:t>
            </a:fld>
            <a:endParaRPr lang="en-US"/>
          </a:p>
        </p:txBody>
      </p:sp>
    </p:spTree>
    <p:extLst>
      <p:ext uri="{BB962C8B-B14F-4D97-AF65-F5344CB8AC3E}">
        <p14:creationId xmlns:p14="http://schemas.microsoft.com/office/powerpoint/2010/main" val="225148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94AFABF-D173-41AA-A01E-5789F03B43B1}" type="datetime1">
              <a:rPr lang="en-US" smtClean="0"/>
              <a:t>7/15/2021</a:t>
            </a:fld>
            <a:endParaRPr lang="en-US"/>
          </a:p>
        </p:txBody>
      </p:sp>
      <p:sp>
        <p:nvSpPr>
          <p:cNvPr id="4" name="Footer Placeholder 3"/>
          <p:cNvSpPr>
            <a:spLocks noGrp="1"/>
          </p:cNvSpPr>
          <p:nvPr>
            <p:ph type="ftr" sz="quarter" idx="11"/>
          </p:nvPr>
        </p:nvSpPr>
        <p:spPr/>
        <p:txBody>
          <a:bodyPr/>
          <a:lstStyle/>
          <a:p>
            <a:r>
              <a:rPr lang="en-US"/>
              <a:t>FBI_I_Cost of Capital_AUC_13.01.2021</a:t>
            </a:r>
          </a:p>
        </p:txBody>
      </p:sp>
      <p:sp>
        <p:nvSpPr>
          <p:cNvPr id="5" name="Slide Number Placeholder 4"/>
          <p:cNvSpPr>
            <a:spLocks noGrp="1"/>
          </p:cNvSpPr>
          <p:nvPr>
            <p:ph type="sldNum" sz="quarter" idx="12"/>
          </p:nvPr>
        </p:nvSpPr>
        <p:spPr/>
        <p:txBody>
          <a:bodyPr/>
          <a:lstStyle/>
          <a:p>
            <a:fld id="{9F44021C-2E8A-4780-83A8-DAE4EBB8DE51}" type="slidenum">
              <a:rPr lang="en-US" smtClean="0"/>
              <a:t>‹#›</a:t>
            </a:fld>
            <a:endParaRPr lang="en-US"/>
          </a:p>
        </p:txBody>
      </p:sp>
    </p:spTree>
    <p:extLst>
      <p:ext uri="{BB962C8B-B14F-4D97-AF65-F5344CB8AC3E}">
        <p14:creationId xmlns:p14="http://schemas.microsoft.com/office/powerpoint/2010/main" val="830700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F28332-54EC-44CA-8F82-3621BF9B8DE5}" type="datetime1">
              <a:rPr lang="en-US" smtClean="0"/>
              <a:t>7/15/2021</a:t>
            </a:fld>
            <a:endParaRPr lang="en-US"/>
          </a:p>
        </p:txBody>
      </p:sp>
      <p:sp>
        <p:nvSpPr>
          <p:cNvPr id="3" name="Footer Placeholder 2"/>
          <p:cNvSpPr>
            <a:spLocks noGrp="1"/>
          </p:cNvSpPr>
          <p:nvPr>
            <p:ph type="ftr" sz="quarter" idx="11"/>
          </p:nvPr>
        </p:nvSpPr>
        <p:spPr/>
        <p:txBody>
          <a:bodyPr/>
          <a:lstStyle/>
          <a:p>
            <a:r>
              <a:rPr lang="en-US"/>
              <a:t>FBI_I_Cost of Capital_AUC_13.01.2021</a:t>
            </a:r>
          </a:p>
        </p:txBody>
      </p:sp>
      <p:sp>
        <p:nvSpPr>
          <p:cNvPr id="4" name="Slide Number Placeholder 3"/>
          <p:cNvSpPr>
            <a:spLocks noGrp="1"/>
          </p:cNvSpPr>
          <p:nvPr>
            <p:ph type="sldNum" sz="quarter" idx="12"/>
          </p:nvPr>
        </p:nvSpPr>
        <p:spPr/>
        <p:txBody>
          <a:bodyPr/>
          <a:lstStyle/>
          <a:p>
            <a:fld id="{9F44021C-2E8A-4780-83A8-DAE4EBB8DE51}" type="slidenum">
              <a:rPr lang="en-US" smtClean="0"/>
              <a:t>‹#›</a:t>
            </a:fld>
            <a:endParaRPr lang="en-US"/>
          </a:p>
        </p:txBody>
      </p:sp>
    </p:spTree>
    <p:extLst>
      <p:ext uri="{BB962C8B-B14F-4D97-AF65-F5344CB8AC3E}">
        <p14:creationId xmlns:p14="http://schemas.microsoft.com/office/powerpoint/2010/main" val="36564818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a:t>Click to edit Master title style</a:t>
            </a:r>
            <a:endParaRPr lang="en-US" dirty="0"/>
          </a:p>
        </p:txBody>
      </p:sp>
      <p:sp>
        <p:nvSpPr>
          <p:cNvPr id="3" name="Content Placeholder 2"/>
          <p:cNvSpPr>
            <a:spLocks noGrp="1"/>
          </p:cNvSpPr>
          <p:nvPr>
            <p:ph idx="1"/>
          </p:nvPr>
        </p:nvSpPr>
        <p:spPr>
          <a:xfrm>
            <a:off x="4129314" y="1097280"/>
            <a:ext cx="4149638" cy="466344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7250" y="2834640"/>
            <a:ext cx="2834640" cy="292608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Date Placeholder 4"/>
          <p:cNvSpPr>
            <a:spLocks noGrp="1"/>
          </p:cNvSpPr>
          <p:nvPr>
            <p:ph type="dt" sz="half" idx="10"/>
          </p:nvPr>
        </p:nvSpPr>
        <p:spPr/>
        <p:txBody>
          <a:bodyPr/>
          <a:lstStyle/>
          <a:p>
            <a:fld id="{EF5427DF-1441-4903-B16B-C9357C10C9AC}" type="datetime1">
              <a:rPr lang="en-US" smtClean="0"/>
              <a:t>7/15/2021</a:t>
            </a:fld>
            <a:endParaRPr lang="en-US"/>
          </a:p>
        </p:txBody>
      </p:sp>
      <p:sp>
        <p:nvSpPr>
          <p:cNvPr id="6" name="Footer Placeholder 5"/>
          <p:cNvSpPr>
            <a:spLocks noGrp="1"/>
          </p:cNvSpPr>
          <p:nvPr>
            <p:ph type="ftr" sz="quarter" idx="11"/>
          </p:nvPr>
        </p:nvSpPr>
        <p:spPr/>
        <p:txBody>
          <a:bodyPr/>
          <a:lstStyle/>
          <a:p>
            <a:r>
              <a:rPr lang="en-US"/>
              <a:t>FBI_I_Cost of Capital_AUC_13.01.2021</a:t>
            </a:r>
          </a:p>
        </p:txBody>
      </p:sp>
      <p:sp>
        <p:nvSpPr>
          <p:cNvPr id="7" name="Slide Number Placeholder 6"/>
          <p:cNvSpPr>
            <a:spLocks noGrp="1"/>
          </p:cNvSpPr>
          <p:nvPr>
            <p:ph type="sldNum" sz="quarter" idx="12"/>
          </p:nvPr>
        </p:nvSpPr>
        <p:spPr/>
        <p:txBody>
          <a:bodyPr/>
          <a:lstStyle/>
          <a:p>
            <a:fld id="{9F44021C-2E8A-4780-83A8-DAE4EBB8DE51}" type="slidenum">
              <a:rPr lang="en-US" smtClean="0"/>
              <a:t>‹#›</a:t>
            </a:fld>
            <a:endParaRPr lang="en-US"/>
          </a:p>
        </p:txBody>
      </p:sp>
    </p:spTree>
    <p:extLst>
      <p:ext uri="{BB962C8B-B14F-4D97-AF65-F5344CB8AC3E}">
        <p14:creationId xmlns:p14="http://schemas.microsoft.com/office/powerpoint/2010/main" val="1271863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4019107" y="1069847"/>
            <a:ext cx="4257703" cy="4645153"/>
          </a:xfrm>
        </p:spPr>
        <p:txBody>
          <a:bodyPr lIns="274320" tIns="182880" anchor="t">
            <a:normAutofit/>
          </a:bodyPr>
          <a:lstStyle>
            <a:lvl1pPr marL="0" indent="0">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857250" y="2834640"/>
            <a:ext cx="2834640" cy="288036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Date Placeholder 4"/>
          <p:cNvSpPr>
            <a:spLocks noGrp="1"/>
          </p:cNvSpPr>
          <p:nvPr>
            <p:ph type="dt" sz="half" idx="10"/>
          </p:nvPr>
        </p:nvSpPr>
        <p:spPr/>
        <p:txBody>
          <a:bodyPr/>
          <a:lstStyle/>
          <a:p>
            <a:fld id="{87A65DD7-3FEE-43A6-A6E1-3FEC0B313FF1}" type="datetime1">
              <a:rPr lang="en-US" smtClean="0"/>
              <a:t>7/15/2021</a:t>
            </a:fld>
            <a:endParaRPr lang="en-US"/>
          </a:p>
        </p:txBody>
      </p:sp>
      <p:sp>
        <p:nvSpPr>
          <p:cNvPr id="6" name="Footer Placeholder 5"/>
          <p:cNvSpPr>
            <a:spLocks noGrp="1"/>
          </p:cNvSpPr>
          <p:nvPr>
            <p:ph type="ftr" sz="quarter" idx="11"/>
          </p:nvPr>
        </p:nvSpPr>
        <p:spPr/>
        <p:txBody>
          <a:bodyPr/>
          <a:lstStyle/>
          <a:p>
            <a:r>
              <a:rPr lang="en-US"/>
              <a:t>FBI_I_Cost of Capital_AUC_13.01.2021</a:t>
            </a:r>
          </a:p>
        </p:txBody>
      </p:sp>
      <p:sp>
        <p:nvSpPr>
          <p:cNvPr id="7" name="Slide Number Placeholder 6"/>
          <p:cNvSpPr>
            <a:spLocks noGrp="1"/>
          </p:cNvSpPr>
          <p:nvPr>
            <p:ph type="sldNum" sz="quarter" idx="12"/>
          </p:nvPr>
        </p:nvSpPr>
        <p:spPr/>
        <p:txBody>
          <a:bodyPr/>
          <a:lstStyle/>
          <a:p>
            <a:fld id="{9F44021C-2E8A-4780-83A8-DAE4EBB8DE51}" type="slidenum">
              <a:rPr lang="en-US" smtClean="0"/>
              <a:t>‹#›</a:t>
            </a:fld>
            <a:endParaRPr lang="en-US"/>
          </a:p>
        </p:txBody>
      </p:sp>
    </p:spTree>
    <p:extLst>
      <p:ext uri="{BB962C8B-B14F-4D97-AF65-F5344CB8AC3E}">
        <p14:creationId xmlns:p14="http://schemas.microsoft.com/office/powerpoint/2010/main" val="33750935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p:nvPr/>
        </p:nvSpPr>
        <p:spPr>
          <a:xfrm>
            <a:off x="182880" y="182880"/>
            <a:ext cx="8778240" cy="649224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57250" y="609600"/>
            <a:ext cx="740664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57251" y="2057400"/>
            <a:ext cx="7404653" cy="40386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7247" y="6223829"/>
            <a:ext cx="1746806" cy="365125"/>
          </a:xfrm>
          <a:prstGeom prst="rect">
            <a:avLst/>
          </a:prstGeom>
        </p:spPr>
        <p:txBody>
          <a:bodyPr vert="horz" lIns="91440" tIns="45720" rIns="91440" bIns="45720" rtlCol="0" anchor="ctr"/>
          <a:lstStyle>
            <a:lvl1pPr algn="l">
              <a:defRPr sz="1000">
                <a:solidFill>
                  <a:schemeClr val="accent1"/>
                </a:solidFill>
              </a:defRPr>
            </a:lvl1pPr>
          </a:lstStyle>
          <a:p>
            <a:fld id="{1F89F393-3C2F-4A19-A476-A1FBB25CA0E5}" type="datetime1">
              <a:rPr lang="en-US" smtClean="0"/>
              <a:t>7/15/2021</a:t>
            </a:fld>
            <a:endParaRPr lang="en-US"/>
          </a:p>
        </p:txBody>
      </p:sp>
      <p:sp>
        <p:nvSpPr>
          <p:cNvPr id="5" name="Footer Placeholder 4"/>
          <p:cNvSpPr>
            <a:spLocks noGrp="1"/>
          </p:cNvSpPr>
          <p:nvPr>
            <p:ph type="ftr" sz="quarter" idx="3"/>
          </p:nvPr>
        </p:nvSpPr>
        <p:spPr>
          <a:xfrm>
            <a:off x="2961861" y="6223829"/>
            <a:ext cx="3538331" cy="365125"/>
          </a:xfrm>
          <a:prstGeom prst="rect">
            <a:avLst/>
          </a:prstGeom>
        </p:spPr>
        <p:txBody>
          <a:bodyPr vert="horz" lIns="91440" tIns="45720" rIns="91440" bIns="45720" rtlCol="0" anchor="ctr"/>
          <a:lstStyle>
            <a:lvl1pPr algn="ctr">
              <a:defRPr sz="1000">
                <a:solidFill>
                  <a:schemeClr val="accent1"/>
                </a:solidFill>
              </a:defRPr>
            </a:lvl1pPr>
          </a:lstStyle>
          <a:p>
            <a:r>
              <a:rPr lang="en-US"/>
              <a:t>FBI_I_Cost of Capital_AUC_13.01.2021</a:t>
            </a:r>
          </a:p>
        </p:txBody>
      </p:sp>
      <p:sp>
        <p:nvSpPr>
          <p:cNvPr id="6" name="Slide Number Placeholder 5"/>
          <p:cNvSpPr>
            <a:spLocks noGrp="1"/>
          </p:cNvSpPr>
          <p:nvPr>
            <p:ph type="sldNum" sz="quarter" idx="4"/>
          </p:nvPr>
        </p:nvSpPr>
        <p:spPr>
          <a:xfrm>
            <a:off x="6997148" y="6223829"/>
            <a:ext cx="1279663" cy="365125"/>
          </a:xfrm>
          <a:prstGeom prst="rect">
            <a:avLst/>
          </a:prstGeom>
        </p:spPr>
        <p:txBody>
          <a:bodyPr vert="horz" lIns="91440" tIns="45720" rIns="91440" bIns="45720" rtlCol="0" anchor="ctr"/>
          <a:lstStyle>
            <a:lvl1pPr algn="r">
              <a:defRPr sz="1000">
                <a:solidFill>
                  <a:schemeClr val="accent1"/>
                </a:solidFill>
              </a:defRPr>
            </a:lvl1pPr>
          </a:lstStyle>
          <a:p>
            <a:fld id="{9F44021C-2E8A-4780-83A8-DAE4EBB8DE51}" type="slidenum">
              <a:rPr lang="en-US" smtClean="0"/>
              <a:t>‹#›</a:t>
            </a:fld>
            <a:endParaRPr lang="en-US"/>
          </a:p>
        </p:txBody>
      </p:sp>
    </p:spTree>
    <p:extLst>
      <p:ext uri="{BB962C8B-B14F-4D97-AF65-F5344CB8AC3E}">
        <p14:creationId xmlns:p14="http://schemas.microsoft.com/office/powerpoint/2010/main" val="1642829238"/>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hf hdr="0" dt="0"/>
  <p:txStyles>
    <p:titleStyle>
      <a:lvl1pPr algn="l" defTabSz="685800" rtl="0" eaLnBrk="1" latinLnBrk="0" hangingPunct="1">
        <a:lnSpc>
          <a:spcPct val="90000"/>
        </a:lnSpc>
        <a:spcBef>
          <a:spcPct val="0"/>
        </a:spcBef>
        <a:buNone/>
        <a:defRPr sz="4000" kern="1200">
          <a:solidFill>
            <a:schemeClr val="accent1"/>
          </a:solidFill>
          <a:latin typeface="+mj-lt"/>
          <a:ea typeface="+mj-ea"/>
          <a:cs typeface="+mj-cs"/>
        </a:defRPr>
      </a:lvl1pPr>
    </p:titleStyle>
    <p:bodyStyle>
      <a:lvl1pPr marL="171450" indent="-137160" algn="l" defTabSz="685800" rtl="0" eaLnBrk="1" latinLnBrk="0" hangingPunct="1">
        <a:lnSpc>
          <a:spcPct val="90000"/>
        </a:lnSpc>
        <a:spcBef>
          <a:spcPts val="1000"/>
        </a:spcBef>
        <a:buClr>
          <a:schemeClr val="accent1"/>
        </a:buClr>
        <a:buSzPct val="80000"/>
        <a:buFont typeface="Corbel" pitchFamily="34" charset="0"/>
        <a:buChar char="•"/>
        <a:defRPr sz="2000" kern="1200">
          <a:solidFill>
            <a:schemeClr val="accent1"/>
          </a:solidFill>
          <a:latin typeface="+mn-lt"/>
          <a:ea typeface="+mn-ea"/>
          <a:cs typeface="+mn-cs"/>
        </a:defRPr>
      </a:lvl1pPr>
      <a:lvl2pPr marL="34290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800" kern="1200">
          <a:solidFill>
            <a:schemeClr val="accent1"/>
          </a:solidFill>
          <a:latin typeface="+mn-lt"/>
          <a:ea typeface="+mn-ea"/>
          <a:cs typeface="+mn-cs"/>
        </a:defRPr>
      </a:lvl2pPr>
      <a:lvl3pPr marL="54864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600" kern="1200">
          <a:solidFill>
            <a:schemeClr val="accent1"/>
          </a:solidFill>
          <a:latin typeface="+mn-lt"/>
          <a:ea typeface="+mn-ea"/>
          <a:cs typeface="+mn-cs"/>
        </a:defRPr>
      </a:lvl3pPr>
      <a:lvl4pPr marL="75438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4pPr>
      <a:lvl5pPr marL="92012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5pPr>
      <a:lvl6pPr marL="11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6pPr>
      <a:lvl7pPr marL="13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7pPr>
      <a:lvl8pPr marL="15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8pPr>
      <a:lvl9pPr marL="17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image" Target="../media/image4.jpg"/><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7.jpg"/><Relationship Id="rId4" Type="http://schemas.openxmlformats.org/officeDocument/2006/relationships/image" Target="../media/image6.jpg"/></Relationships>
</file>

<file path=ppt/slides/_rels/slide2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11390B9E-0BC9-4053-82CA-21FAC62522A9}"/>
              </a:ext>
            </a:extLst>
          </p:cNvPr>
          <p:cNvGrpSpPr/>
          <p:nvPr/>
        </p:nvGrpSpPr>
        <p:grpSpPr>
          <a:xfrm>
            <a:off x="-1" y="0"/>
            <a:ext cx="9144002" cy="6858000"/>
            <a:chOff x="-1" y="0"/>
            <a:chExt cx="9144002" cy="6858000"/>
          </a:xfrm>
        </p:grpSpPr>
        <p:grpSp>
          <p:nvGrpSpPr>
            <p:cNvPr id="10" name="Group 9">
              <a:extLst>
                <a:ext uri="{FF2B5EF4-FFF2-40B4-BE49-F238E27FC236}">
                  <a16:creationId xmlns:a16="http://schemas.microsoft.com/office/drawing/2014/main" id="{23815959-0239-434F-9E4E-912ED531DA89}"/>
                </a:ext>
              </a:extLst>
            </p:cNvPr>
            <p:cNvGrpSpPr/>
            <p:nvPr/>
          </p:nvGrpSpPr>
          <p:grpSpPr>
            <a:xfrm>
              <a:off x="1" y="3787726"/>
              <a:ext cx="9143999" cy="3070274"/>
              <a:chOff x="1373727" y="358726"/>
              <a:chExt cx="7245299" cy="2513196"/>
            </a:xfrm>
          </p:grpSpPr>
          <p:pic>
            <p:nvPicPr>
              <p:cNvPr id="7" name="Picture 6">
                <a:extLst>
                  <a:ext uri="{FF2B5EF4-FFF2-40B4-BE49-F238E27FC236}">
                    <a16:creationId xmlns:a16="http://schemas.microsoft.com/office/drawing/2014/main" id="{0F91A6CA-C68C-4645-8E1B-A128D845566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42365" y="358726"/>
                <a:ext cx="3776661" cy="2513196"/>
              </a:xfrm>
              <a:prstGeom prst="rect">
                <a:avLst/>
              </a:prstGeom>
            </p:spPr>
          </p:pic>
          <p:pic>
            <p:nvPicPr>
              <p:cNvPr id="9" name="Picture 8">
                <a:extLst>
                  <a:ext uri="{FF2B5EF4-FFF2-40B4-BE49-F238E27FC236}">
                    <a16:creationId xmlns:a16="http://schemas.microsoft.com/office/drawing/2014/main" id="{4E397EB4-ECF0-4C9F-A756-9158E14546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73727" y="358726"/>
                <a:ext cx="3468638" cy="2513196"/>
              </a:xfrm>
              <a:prstGeom prst="rect">
                <a:avLst/>
              </a:prstGeom>
            </p:spPr>
          </p:pic>
        </p:grpSp>
        <p:grpSp>
          <p:nvGrpSpPr>
            <p:cNvPr id="13" name="Group 12">
              <a:extLst>
                <a:ext uri="{FF2B5EF4-FFF2-40B4-BE49-F238E27FC236}">
                  <a16:creationId xmlns:a16="http://schemas.microsoft.com/office/drawing/2014/main" id="{66CAF623-3FF5-4E7B-B5AB-59D4596E09FA}"/>
                </a:ext>
              </a:extLst>
            </p:cNvPr>
            <p:cNvGrpSpPr/>
            <p:nvPr/>
          </p:nvGrpSpPr>
          <p:grpSpPr>
            <a:xfrm>
              <a:off x="-1" y="0"/>
              <a:ext cx="9144002" cy="2931649"/>
              <a:chOff x="-1" y="0"/>
              <a:chExt cx="9144002" cy="2931649"/>
            </a:xfrm>
          </p:grpSpPr>
          <p:pic>
            <p:nvPicPr>
              <p:cNvPr id="5" name="Picture 4">
                <a:extLst>
                  <a:ext uri="{FF2B5EF4-FFF2-40B4-BE49-F238E27FC236}">
                    <a16:creationId xmlns:a16="http://schemas.microsoft.com/office/drawing/2014/main" id="{967A9861-3685-4B3E-A3CC-1984FCDA786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0"/>
                <a:ext cx="4377629" cy="2871862"/>
              </a:xfrm>
              <a:prstGeom prst="rect">
                <a:avLst/>
              </a:prstGeom>
            </p:spPr>
          </p:pic>
          <p:pic>
            <p:nvPicPr>
              <p:cNvPr id="12" name="Picture 11">
                <a:extLst>
                  <a:ext uri="{FF2B5EF4-FFF2-40B4-BE49-F238E27FC236}">
                    <a16:creationId xmlns:a16="http://schemas.microsoft.com/office/drawing/2014/main" id="{272071FD-E234-4D4F-A55C-ADBF8BDE0FE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377629" y="73855"/>
                <a:ext cx="4766372" cy="2857794"/>
              </a:xfrm>
              <a:prstGeom prst="rect">
                <a:avLst/>
              </a:prstGeom>
            </p:spPr>
          </p:pic>
        </p:grpSp>
        <p:sp>
          <p:nvSpPr>
            <p:cNvPr id="16" name="Rectangle 15">
              <a:extLst>
                <a:ext uri="{FF2B5EF4-FFF2-40B4-BE49-F238E27FC236}">
                  <a16:creationId xmlns:a16="http://schemas.microsoft.com/office/drawing/2014/main" id="{097944C7-AD53-4D41-A164-7EEB0B68637A}"/>
                </a:ext>
              </a:extLst>
            </p:cNvPr>
            <p:cNvSpPr/>
            <p:nvPr/>
          </p:nvSpPr>
          <p:spPr>
            <a:xfrm>
              <a:off x="0" y="2931649"/>
              <a:ext cx="9143999" cy="842009"/>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itle 1">
              <a:extLst>
                <a:ext uri="{FF2B5EF4-FFF2-40B4-BE49-F238E27FC236}">
                  <a16:creationId xmlns:a16="http://schemas.microsoft.com/office/drawing/2014/main" id="{5FCFE1AF-328B-4DD0-A65A-5C2858121553}"/>
                </a:ext>
              </a:extLst>
            </p:cNvPr>
            <p:cNvSpPr txBox="1">
              <a:spLocks/>
            </p:cNvSpPr>
            <p:nvPr/>
          </p:nvSpPr>
          <p:spPr>
            <a:xfrm>
              <a:off x="1460268" y="3070274"/>
              <a:ext cx="6364141" cy="1842281"/>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bn-BD" sz="19900" b="1" dirty="0">
                  <a:ln w="6600">
                    <a:solidFill>
                      <a:srgbClr val="FF0000"/>
                    </a:solidFill>
                    <a:prstDash val="solid"/>
                  </a:ln>
                  <a:solidFill>
                    <a:srgbClr val="FFFFFF"/>
                  </a:solidFill>
                  <a:effectLst>
                    <a:outerShdw dist="38100" dir="2700000" algn="tl" rotWithShape="0">
                      <a:schemeClr val="accent2"/>
                    </a:outerShdw>
                  </a:effectLst>
                  <a:latin typeface="NikoshBAN" panose="02000000000000000000" pitchFamily="2" charset="0"/>
                  <a:cs typeface="NikoshBAN" panose="02000000000000000000" pitchFamily="2" charset="0"/>
                </a:rPr>
                <a:t>স্বাগতম</a:t>
              </a:r>
              <a:endParaRPr lang="en-US" sz="19900" b="1" dirty="0">
                <a:ln w="6600">
                  <a:solidFill>
                    <a:srgbClr val="FF0000"/>
                  </a:solidFill>
                  <a:prstDash val="solid"/>
                </a:ln>
                <a:solidFill>
                  <a:srgbClr val="FFFFFF"/>
                </a:solidFill>
                <a:effectLst>
                  <a:outerShdw dist="38100" dir="2700000" algn="tl" rotWithShape="0">
                    <a:schemeClr val="accent2"/>
                  </a:outerShdw>
                </a:effectLst>
                <a:latin typeface="NikoshBAN" panose="02000000000000000000" pitchFamily="2" charset="0"/>
                <a:cs typeface="NikoshBAN" panose="02000000000000000000" pitchFamily="2" charset="0"/>
              </a:endParaRPr>
            </a:p>
          </p:txBody>
        </p:sp>
      </p:grpSp>
      <p:sp>
        <p:nvSpPr>
          <p:cNvPr id="2" name="Footer Placeholder 1">
            <a:extLst>
              <a:ext uri="{FF2B5EF4-FFF2-40B4-BE49-F238E27FC236}">
                <a16:creationId xmlns:a16="http://schemas.microsoft.com/office/drawing/2014/main" id="{8B313264-405F-4776-81F7-6171317748C3}"/>
              </a:ext>
            </a:extLst>
          </p:cNvPr>
          <p:cNvSpPr>
            <a:spLocks noGrp="1"/>
          </p:cNvSpPr>
          <p:nvPr>
            <p:ph type="ftr" sz="quarter" idx="11"/>
          </p:nvPr>
        </p:nvSpPr>
        <p:spPr/>
        <p:txBody>
          <a:bodyPr/>
          <a:lstStyle/>
          <a:p>
            <a:r>
              <a:rPr lang="en-US"/>
              <a:t>FBI_I_Cost of Capital_AUC_13.01.2021</a:t>
            </a:r>
          </a:p>
        </p:txBody>
      </p:sp>
      <p:sp>
        <p:nvSpPr>
          <p:cNvPr id="3" name="Slide Number Placeholder 2">
            <a:extLst>
              <a:ext uri="{FF2B5EF4-FFF2-40B4-BE49-F238E27FC236}">
                <a16:creationId xmlns:a16="http://schemas.microsoft.com/office/drawing/2014/main" id="{C24DFFC9-548A-4754-ABF7-3F844814433C}"/>
              </a:ext>
            </a:extLst>
          </p:cNvPr>
          <p:cNvSpPr>
            <a:spLocks noGrp="1"/>
          </p:cNvSpPr>
          <p:nvPr>
            <p:ph type="sldNum" sz="quarter" idx="12"/>
          </p:nvPr>
        </p:nvSpPr>
        <p:spPr/>
        <p:txBody>
          <a:bodyPr/>
          <a:lstStyle/>
          <a:p>
            <a:fld id="{9F44021C-2E8A-4780-83A8-DAE4EBB8DE51}" type="slidenum">
              <a:rPr lang="en-US" smtClean="0"/>
              <a:t>1</a:t>
            </a:fld>
            <a:endParaRPr lang="en-US"/>
          </a:p>
        </p:txBody>
      </p:sp>
    </p:spTree>
    <p:extLst>
      <p:ext uri="{BB962C8B-B14F-4D97-AF65-F5344CB8AC3E}">
        <p14:creationId xmlns:p14="http://schemas.microsoft.com/office/powerpoint/2010/main" val="1562394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15926" y="341060"/>
            <a:ext cx="7498080" cy="1754326"/>
          </a:xfrm>
          <a:prstGeom prst="rect">
            <a:avLst/>
          </a:prstGeom>
          <a:solidFill>
            <a:srgbClr val="FFFF00"/>
          </a:solidFill>
          <a:ln>
            <a:solidFill>
              <a:schemeClr val="tx2"/>
            </a:solidFill>
          </a:ln>
        </p:spPr>
        <p:txBody>
          <a:bodyPr wrap="square" rtlCol="0">
            <a:spAutoFit/>
          </a:bodyPr>
          <a:lstStyle/>
          <a:p>
            <a:pPr algn="ctr"/>
            <a:r>
              <a:rPr lang="bn-BD" sz="5400" b="1" dirty="0">
                <a:latin typeface="NikoshBAN" panose="02000000000000000000" pitchFamily="2" charset="0"/>
                <a:cs typeface="NikoshBAN" panose="02000000000000000000" pitchFamily="2" charset="0"/>
              </a:rPr>
              <a:t>ভার আরোপিত/গুরুত্ব প্রদত্ত গড় মুলধন ব্যয় নির্ণয়ের সূত্র</a:t>
            </a:r>
            <a:endParaRPr lang="en-US" sz="5400" b="1" dirty="0">
              <a:latin typeface="NikoshBAN" panose="02000000000000000000" pitchFamily="2" charset="0"/>
              <a:cs typeface="NikoshBAN" panose="02000000000000000000" pitchFamily="2" charset="0"/>
            </a:endParaRPr>
          </a:p>
        </p:txBody>
      </p:sp>
      <p:pic>
        <p:nvPicPr>
          <p:cNvPr id="7" name="Picture 6">
            <a:extLst>
              <a:ext uri="{FF2B5EF4-FFF2-40B4-BE49-F238E27FC236}">
                <a16:creationId xmlns:a16="http://schemas.microsoft.com/office/drawing/2014/main" id="{FA62C3F5-116F-4EC0-815A-0E10FF818A76}"/>
              </a:ext>
            </a:extLst>
          </p:cNvPr>
          <p:cNvPicPr>
            <a:picLocks noChangeAspect="1"/>
          </p:cNvPicPr>
          <p:nvPr/>
        </p:nvPicPr>
        <p:blipFill rotWithShape="1">
          <a:blip r:embed="rId2">
            <a:extLst>
              <a:ext uri="{28A0092B-C50C-407E-A947-70E740481C1C}">
                <a14:useLocalDpi xmlns:a14="http://schemas.microsoft.com/office/drawing/2010/main" val="0"/>
              </a:ext>
            </a:extLst>
          </a:blip>
          <a:srcRect l="23593" t="39912" r="22440" b="26891"/>
          <a:stretch/>
        </p:blipFill>
        <p:spPr>
          <a:xfrm>
            <a:off x="1199270" y="2225422"/>
            <a:ext cx="6731391" cy="3105533"/>
          </a:xfrm>
          <a:prstGeom prst="rect">
            <a:avLst/>
          </a:prstGeom>
        </p:spPr>
      </p:pic>
      <p:sp>
        <p:nvSpPr>
          <p:cNvPr id="2" name="Footer Placeholder 1">
            <a:extLst>
              <a:ext uri="{FF2B5EF4-FFF2-40B4-BE49-F238E27FC236}">
                <a16:creationId xmlns:a16="http://schemas.microsoft.com/office/drawing/2014/main" id="{F14205AA-FD49-438D-B98E-5CE4E0C38EEA}"/>
              </a:ext>
            </a:extLst>
          </p:cNvPr>
          <p:cNvSpPr>
            <a:spLocks noGrp="1"/>
          </p:cNvSpPr>
          <p:nvPr>
            <p:ph type="ftr" sz="quarter" idx="11"/>
          </p:nvPr>
        </p:nvSpPr>
        <p:spPr/>
        <p:txBody>
          <a:bodyPr/>
          <a:lstStyle/>
          <a:p>
            <a:r>
              <a:rPr lang="en-US"/>
              <a:t>FBI_I_Cost of Capital_AUC_13.01.2021</a:t>
            </a:r>
          </a:p>
        </p:txBody>
      </p:sp>
      <p:sp>
        <p:nvSpPr>
          <p:cNvPr id="3" name="Slide Number Placeholder 2">
            <a:extLst>
              <a:ext uri="{FF2B5EF4-FFF2-40B4-BE49-F238E27FC236}">
                <a16:creationId xmlns:a16="http://schemas.microsoft.com/office/drawing/2014/main" id="{77189E05-6884-4254-A429-BC4861305737}"/>
              </a:ext>
            </a:extLst>
          </p:cNvPr>
          <p:cNvSpPr>
            <a:spLocks noGrp="1"/>
          </p:cNvSpPr>
          <p:nvPr>
            <p:ph type="sldNum" sz="quarter" idx="12"/>
          </p:nvPr>
        </p:nvSpPr>
        <p:spPr/>
        <p:txBody>
          <a:bodyPr/>
          <a:lstStyle/>
          <a:p>
            <a:fld id="{9F44021C-2E8A-4780-83A8-DAE4EBB8DE51}" type="slidenum">
              <a:rPr lang="en-US" smtClean="0"/>
              <a:t>10</a:t>
            </a:fld>
            <a:endParaRPr lang="en-US"/>
          </a:p>
        </p:txBody>
      </p:sp>
    </p:spTree>
    <p:extLst>
      <p:ext uri="{BB962C8B-B14F-4D97-AF65-F5344CB8AC3E}">
        <p14:creationId xmlns:p14="http://schemas.microsoft.com/office/powerpoint/2010/main" val="27848612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02BEA7F-31A2-4C70-8D39-AD78AA0E512C}"/>
              </a:ext>
            </a:extLst>
          </p:cNvPr>
          <p:cNvSpPr txBox="1"/>
          <p:nvPr/>
        </p:nvSpPr>
        <p:spPr>
          <a:xfrm>
            <a:off x="539644" y="329529"/>
            <a:ext cx="8064708" cy="1200329"/>
          </a:xfrm>
          <a:prstGeom prst="rect">
            <a:avLst/>
          </a:prstGeom>
          <a:noFill/>
          <a:ln>
            <a:noFill/>
          </a:ln>
        </p:spPr>
        <p:txBody>
          <a:bodyPr wrap="square" rtlCol="0">
            <a:spAutoFit/>
          </a:bodyPr>
          <a:lstStyle/>
          <a:p>
            <a:pPr algn="just"/>
            <a:r>
              <a:rPr lang="bn-BD" sz="3600" dirty="0">
                <a:latin typeface="NikoshBAN" panose="02000000000000000000" pitchFamily="2" charset="0"/>
                <a:cs typeface="NikoshBAN" panose="02000000000000000000" pitchFamily="2" charset="0"/>
              </a:rPr>
              <a:t>বিটা লিমিটেড এর মূলধন এর উৎস এবং প্রতিটি উৎসের ব্যয় ও ভার নিম্নরূপঃ-					  </a:t>
            </a:r>
            <a:r>
              <a:rPr lang="bn-BD" sz="3600" b="1" dirty="0">
                <a:solidFill>
                  <a:srgbClr val="0070C0"/>
                </a:solidFill>
                <a:latin typeface="NikoshBAN" panose="02000000000000000000" pitchFamily="2" charset="0"/>
                <a:cs typeface="NikoshBAN" panose="02000000000000000000" pitchFamily="2" charset="0"/>
              </a:rPr>
              <a:t>কুমিল্লা বোর্ড-২০১৭</a:t>
            </a:r>
            <a:endParaRPr lang="as-IN" sz="3600" b="1" dirty="0">
              <a:solidFill>
                <a:srgbClr val="0070C0"/>
              </a:solidFill>
              <a:latin typeface="NikoshBAN" panose="02000000000000000000" pitchFamily="2" charset="0"/>
              <a:cs typeface="NikoshBAN" panose="02000000000000000000" pitchFamily="2" charset="0"/>
            </a:endParaRPr>
          </a:p>
        </p:txBody>
      </p:sp>
      <p:graphicFrame>
        <p:nvGraphicFramePr>
          <p:cNvPr id="2" name="Table 1">
            <a:extLst>
              <a:ext uri="{FF2B5EF4-FFF2-40B4-BE49-F238E27FC236}">
                <a16:creationId xmlns:a16="http://schemas.microsoft.com/office/drawing/2014/main" id="{4C841A49-3F77-41A5-92A4-51E4989D6AF5}"/>
              </a:ext>
            </a:extLst>
          </p:cNvPr>
          <p:cNvGraphicFramePr>
            <a:graphicFrameLocks noGrp="1"/>
          </p:cNvGraphicFramePr>
          <p:nvPr>
            <p:extLst>
              <p:ext uri="{D42A27DB-BD31-4B8C-83A1-F6EECF244321}">
                <p14:modId xmlns:p14="http://schemas.microsoft.com/office/powerpoint/2010/main" val="2421139582"/>
              </p:ext>
            </p:extLst>
          </p:nvPr>
        </p:nvGraphicFramePr>
        <p:xfrm>
          <a:off x="1692637" y="1537987"/>
          <a:ext cx="5758722" cy="2895600"/>
        </p:xfrm>
        <a:graphic>
          <a:graphicData uri="http://schemas.openxmlformats.org/drawingml/2006/table">
            <a:tbl>
              <a:tblPr firstRow="1" bandRow="1">
                <a:tableStyleId>{00A15C55-8517-42AA-B614-E9B94910E393}</a:tableStyleId>
              </a:tblPr>
              <a:tblGrid>
                <a:gridCol w="3019321">
                  <a:extLst>
                    <a:ext uri="{9D8B030D-6E8A-4147-A177-3AD203B41FA5}">
                      <a16:colId xmlns:a16="http://schemas.microsoft.com/office/drawing/2014/main" val="42547849"/>
                    </a:ext>
                  </a:extLst>
                </a:gridCol>
                <a:gridCol w="1330328">
                  <a:extLst>
                    <a:ext uri="{9D8B030D-6E8A-4147-A177-3AD203B41FA5}">
                      <a16:colId xmlns:a16="http://schemas.microsoft.com/office/drawing/2014/main" val="1533421313"/>
                    </a:ext>
                  </a:extLst>
                </a:gridCol>
                <a:gridCol w="1409073">
                  <a:extLst>
                    <a:ext uri="{9D8B030D-6E8A-4147-A177-3AD203B41FA5}">
                      <a16:colId xmlns:a16="http://schemas.microsoft.com/office/drawing/2014/main" val="4029374114"/>
                    </a:ext>
                  </a:extLst>
                </a:gridCol>
              </a:tblGrid>
              <a:tr h="510866">
                <a:tc>
                  <a:txBody>
                    <a:bodyPr/>
                    <a:lstStyle/>
                    <a:p>
                      <a:r>
                        <a:rPr lang="bn-BD" sz="3200" dirty="0">
                          <a:solidFill>
                            <a:schemeClr val="tx1"/>
                          </a:solidFill>
                          <a:latin typeface="NikoshBAN" panose="02000000000000000000" pitchFamily="2" charset="0"/>
                          <a:cs typeface="NikoshBAN" panose="02000000000000000000" pitchFamily="2" charset="0"/>
                        </a:rPr>
                        <a:t>মূলধনের প্রকার</a:t>
                      </a:r>
                      <a:endParaRPr lang="en-US" sz="3200" dirty="0">
                        <a:solidFill>
                          <a:schemeClr val="tx1"/>
                        </a:solidFill>
                        <a:latin typeface="NikoshBAN" panose="02000000000000000000" pitchFamily="2" charset="0"/>
                        <a:cs typeface="NikoshBAN" panose="020000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bn-BD" sz="3200" dirty="0">
                          <a:solidFill>
                            <a:schemeClr val="tx1"/>
                          </a:solidFill>
                          <a:latin typeface="NikoshBAN" panose="02000000000000000000" pitchFamily="2" charset="0"/>
                          <a:cs typeface="NikoshBAN" panose="02000000000000000000" pitchFamily="2" charset="0"/>
                        </a:rPr>
                        <a:t>ভার</a:t>
                      </a:r>
                      <a:endParaRPr lang="en-US" sz="3200" dirty="0">
                        <a:solidFill>
                          <a:schemeClr val="tx1"/>
                        </a:solidFill>
                        <a:latin typeface="NikoshBAN" panose="02000000000000000000" pitchFamily="2" charset="0"/>
                        <a:cs typeface="NikoshBAN" panose="020000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bn-BD" sz="3200" dirty="0">
                          <a:solidFill>
                            <a:schemeClr val="tx1"/>
                          </a:solidFill>
                          <a:latin typeface="NikoshBAN" panose="02000000000000000000" pitchFamily="2" charset="0"/>
                          <a:cs typeface="NikoshBAN" panose="02000000000000000000" pitchFamily="2" charset="0"/>
                        </a:rPr>
                        <a:t>ব্যয়</a:t>
                      </a:r>
                      <a:endParaRPr lang="en-US" sz="3200" dirty="0">
                        <a:solidFill>
                          <a:schemeClr val="tx1"/>
                        </a:solidFill>
                        <a:latin typeface="NikoshBAN" panose="02000000000000000000" pitchFamily="2" charset="0"/>
                        <a:cs typeface="NikoshBAN" panose="020000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81700937"/>
                  </a:ext>
                </a:extLst>
              </a:tr>
              <a:tr h="510866">
                <a:tc>
                  <a:txBody>
                    <a:bodyPr/>
                    <a:lstStyle/>
                    <a:p>
                      <a:r>
                        <a:rPr lang="bn-BD" sz="3200" dirty="0">
                          <a:solidFill>
                            <a:schemeClr val="tx1"/>
                          </a:solidFill>
                          <a:latin typeface="NikoshBAN" panose="02000000000000000000" pitchFamily="2" charset="0"/>
                          <a:cs typeface="NikoshBAN" panose="02000000000000000000" pitchFamily="2" charset="0"/>
                        </a:rPr>
                        <a:t>সাধারণ শেয়ার</a:t>
                      </a:r>
                      <a:endParaRPr lang="en-US" sz="3200" dirty="0">
                        <a:solidFill>
                          <a:schemeClr val="tx1"/>
                        </a:solidFill>
                        <a:latin typeface="NikoshBAN" panose="02000000000000000000" pitchFamily="2" charset="0"/>
                        <a:cs typeface="NikoshBAN" panose="020000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bn-BD" sz="3200" dirty="0">
                          <a:solidFill>
                            <a:schemeClr val="tx1"/>
                          </a:solidFill>
                          <a:latin typeface="NikoshBAN" panose="02000000000000000000" pitchFamily="2" charset="0"/>
                          <a:cs typeface="NikoshBAN" panose="02000000000000000000" pitchFamily="2" charset="0"/>
                        </a:rPr>
                        <a:t>৫০%</a:t>
                      </a:r>
                      <a:endParaRPr lang="en-US" sz="3200" dirty="0">
                        <a:solidFill>
                          <a:schemeClr val="tx1"/>
                        </a:solidFill>
                        <a:latin typeface="NikoshBAN" panose="02000000000000000000" pitchFamily="2" charset="0"/>
                        <a:cs typeface="NikoshBAN" panose="020000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bn-BD" sz="3200" dirty="0">
                          <a:solidFill>
                            <a:schemeClr val="tx1"/>
                          </a:solidFill>
                          <a:latin typeface="NikoshBAN" panose="02000000000000000000" pitchFamily="2" charset="0"/>
                          <a:cs typeface="NikoshBAN" panose="02000000000000000000" pitchFamily="2" charset="0"/>
                        </a:rPr>
                        <a:t>---</a:t>
                      </a:r>
                      <a:endParaRPr lang="en-US" sz="3200" dirty="0">
                        <a:solidFill>
                          <a:schemeClr val="tx1"/>
                        </a:solidFill>
                        <a:latin typeface="NikoshBAN" panose="02000000000000000000" pitchFamily="2" charset="0"/>
                        <a:cs typeface="NikoshBAN" panose="020000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65485487"/>
                  </a:ext>
                </a:extLst>
              </a:tr>
              <a:tr h="510866">
                <a:tc>
                  <a:txBody>
                    <a:bodyPr/>
                    <a:lstStyle/>
                    <a:p>
                      <a:r>
                        <a:rPr lang="bn-BD" sz="3200" dirty="0">
                          <a:solidFill>
                            <a:schemeClr val="tx1"/>
                          </a:solidFill>
                          <a:latin typeface="NikoshBAN" panose="02000000000000000000" pitchFamily="2" charset="0"/>
                          <a:cs typeface="NikoshBAN" panose="02000000000000000000" pitchFamily="2" charset="0"/>
                        </a:rPr>
                        <a:t>অগ্রাধিকার শেয়ার</a:t>
                      </a:r>
                      <a:endParaRPr lang="en-US" sz="3200" dirty="0">
                        <a:solidFill>
                          <a:schemeClr val="tx1"/>
                        </a:solidFill>
                        <a:latin typeface="NikoshBAN" panose="02000000000000000000" pitchFamily="2" charset="0"/>
                        <a:cs typeface="NikoshBAN" panose="020000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bn-BD" sz="3200" dirty="0">
                          <a:solidFill>
                            <a:schemeClr val="tx1"/>
                          </a:solidFill>
                          <a:latin typeface="NikoshBAN" panose="02000000000000000000" pitchFamily="2" charset="0"/>
                          <a:cs typeface="NikoshBAN" panose="02000000000000000000" pitchFamily="2" charset="0"/>
                        </a:rPr>
                        <a:t>২০%</a:t>
                      </a:r>
                      <a:endParaRPr lang="en-US" sz="3200" dirty="0">
                        <a:solidFill>
                          <a:schemeClr val="tx1"/>
                        </a:solidFill>
                        <a:latin typeface="NikoshBAN" panose="02000000000000000000" pitchFamily="2" charset="0"/>
                        <a:cs typeface="NikoshBAN" panose="020000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bn-BD" sz="3200" dirty="0">
                          <a:solidFill>
                            <a:schemeClr val="tx1"/>
                          </a:solidFill>
                          <a:latin typeface="NikoshBAN" panose="02000000000000000000" pitchFamily="2" charset="0"/>
                          <a:cs typeface="NikoshBAN" panose="02000000000000000000" pitchFamily="2" charset="0"/>
                        </a:rPr>
                        <a:t>১০%</a:t>
                      </a:r>
                      <a:endParaRPr lang="en-US" sz="3200" dirty="0">
                        <a:solidFill>
                          <a:schemeClr val="tx1"/>
                        </a:solidFill>
                        <a:latin typeface="NikoshBAN" panose="02000000000000000000" pitchFamily="2" charset="0"/>
                        <a:cs typeface="NikoshBAN" panose="020000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3054563"/>
                  </a:ext>
                </a:extLst>
              </a:tr>
              <a:tr h="510866">
                <a:tc>
                  <a:txBody>
                    <a:bodyPr/>
                    <a:lstStyle/>
                    <a:p>
                      <a:r>
                        <a:rPr lang="bn-BD" sz="3200" dirty="0">
                          <a:solidFill>
                            <a:schemeClr val="tx1"/>
                          </a:solidFill>
                          <a:latin typeface="NikoshBAN" panose="02000000000000000000" pitchFamily="2" charset="0"/>
                          <a:cs typeface="NikoshBAN" panose="02000000000000000000" pitchFamily="2" charset="0"/>
                        </a:rPr>
                        <a:t>ঋণপত্র</a:t>
                      </a:r>
                      <a:endParaRPr lang="en-US" sz="3200" dirty="0">
                        <a:solidFill>
                          <a:schemeClr val="tx1"/>
                        </a:solidFill>
                        <a:latin typeface="NikoshBAN" panose="02000000000000000000" pitchFamily="2" charset="0"/>
                        <a:cs typeface="NikoshBAN" panose="020000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bn-BD" sz="3200" dirty="0">
                          <a:solidFill>
                            <a:schemeClr val="tx1"/>
                          </a:solidFill>
                          <a:latin typeface="NikoshBAN" panose="02000000000000000000" pitchFamily="2" charset="0"/>
                          <a:cs typeface="NikoshBAN" panose="02000000000000000000" pitchFamily="2" charset="0"/>
                        </a:rPr>
                        <a:t>২৫%</a:t>
                      </a:r>
                      <a:endParaRPr lang="en-US" sz="3200" dirty="0">
                        <a:solidFill>
                          <a:schemeClr val="tx1"/>
                        </a:solidFill>
                        <a:latin typeface="NikoshBAN" panose="02000000000000000000" pitchFamily="2" charset="0"/>
                        <a:cs typeface="NikoshBAN" panose="020000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bn-BD" sz="3200" dirty="0">
                          <a:solidFill>
                            <a:schemeClr val="tx1"/>
                          </a:solidFill>
                          <a:latin typeface="NikoshBAN" panose="02000000000000000000" pitchFamily="2" charset="0"/>
                          <a:cs typeface="NikoshBAN" panose="02000000000000000000" pitchFamily="2" charset="0"/>
                        </a:rPr>
                        <a:t>১৫%</a:t>
                      </a:r>
                      <a:endParaRPr lang="en-US" sz="3200" dirty="0">
                        <a:solidFill>
                          <a:schemeClr val="tx1"/>
                        </a:solidFill>
                        <a:latin typeface="NikoshBAN" panose="02000000000000000000" pitchFamily="2" charset="0"/>
                        <a:cs typeface="NikoshBAN" panose="020000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82864853"/>
                  </a:ext>
                </a:extLst>
              </a:tr>
              <a:tr h="510866">
                <a:tc>
                  <a:txBody>
                    <a:bodyPr/>
                    <a:lstStyle/>
                    <a:p>
                      <a:r>
                        <a:rPr lang="bn-BD" sz="3200" dirty="0">
                          <a:solidFill>
                            <a:schemeClr val="tx1"/>
                          </a:solidFill>
                          <a:latin typeface="NikoshBAN" panose="02000000000000000000" pitchFamily="2" charset="0"/>
                          <a:cs typeface="NikoshBAN" panose="02000000000000000000" pitchFamily="2" charset="0"/>
                        </a:rPr>
                        <a:t>সংরক্ষিত আয়</a:t>
                      </a:r>
                      <a:endParaRPr lang="en-US" sz="3200" dirty="0">
                        <a:solidFill>
                          <a:schemeClr val="tx1"/>
                        </a:solidFill>
                        <a:latin typeface="NikoshBAN" panose="02000000000000000000" pitchFamily="2" charset="0"/>
                        <a:cs typeface="NikoshBAN" panose="020000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bn-BD" sz="3200" dirty="0">
                          <a:solidFill>
                            <a:schemeClr val="tx1"/>
                          </a:solidFill>
                          <a:latin typeface="NikoshBAN" panose="02000000000000000000" pitchFamily="2" charset="0"/>
                          <a:cs typeface="NikoshBAN" panose="02000000000000000000" pitchFamily="2" charset="0"/>
                        </a:rPr>
                        <a:t>৫%</a:t>
                      </a:r>
                      <a:endParaRPr lang="en-US" sz="3200" dirty="0">
                        <a:solidFill>
                          <a:schemeClr val="tx1"/>
                        </a:solidFill>
                        <a:latin typeface="NikoshBAN" panose="02000000000000000000" pitchFamily="2" charset="0"/>
                        <a:cs typeface="NikoshBAN" panose="020000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bn-BD" sz="3200" dirty="0">
                          <a:solidFill>
                            <a:schemeClr val="tx1"/>
                          </a:solidFill>
                          <a:latin typeface="NikoshBAN" panose="02000000000000000000" pitchFamily="2" charset="0"/>
                          <a:cs typeface="NikoshBAN" panose="02000000000000000000" pitchFamily="2" charset="0"/>
                        </a:rPr>
                        <a:t>---</a:t>
                      </a:r>
                      <a:endParaRPr lang="en-US" sz="3200" dirty="0">
                        <a:solidFill>
                          <a:schemeClr val="tx1"/>
                        </a:solidFill>
                        <a:latin typeface="NikoshBAN" panose="02000000000000000000" pitchFamily="2" charset="0"/>
                        <a:cs typeface="NikoshBAN" panose="020000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34972682"/>
                  </a:ext>
                </a:extLst>
              </a:tr>
            </a:tbl>
          </a:graphicData>
        </a:graphic>
      </p:graphicFrame>
      <p:sp>
        <p:nvSpPr>
          <p:cNvPr id="6" name="TextBox 5">
            <a:extLst>
              <a:ext uri="{FF2B5EF4-FFF2-40B4-BE49-F238E27FC236}">
                <a16:creationId xmlns:a16="http://schemas.microsoft.com/office/drawing/2014/main" id="{41888E37-5551-4A85-8902-0DEABD411402}"/>
              </a:ext>
            </a:extLst>
          </p:cNvPr>
          <p:cNvSpPr txBox="1"/>
          <p:nvPr/>
        </p:nvSpPr>
        <p:spPr>
          <a:xfrm>
            <a:off x="307296" y="4568497"/>
            <a:ext cx="8529403" cy="1569660"/>
          </a:xfrm>
          <a:prstGeom prst="rect">
            <a:avLst/>
          </a:prstGeom>
          <a:noFill/>
          <a:ln>
            <a:noFill/>
          </a:ln>
        </p:spPr>
        <p:txBody>
          <a:bodyPr wrap="square" rtlCol="0">
            <a:spAutoFit/>
          </a:bodyPr>
          <a:lstStyle/>
          <a:p>
            <a:pPr algn="just"/>
            <a:r>
              <a:rPr lang="bn-BD" sz="3200" b="1" u="sng" dirty="0">
                <a:latin typeface="NikoshBAN" panose="02000000000000000000" pitchFamily="2" charset="0"/>
                <a:cs typeface="NikoshBAN" panose="02000000000000000000" pitchFamily="2" charset="0"/>
              </a:rPr>
              <a:t>অন্যান্য তথ্যসমূহঃ </a:t>
            </a:r>
            <a:r>
              <a:rPr lang="bn-BD" sz="3200" dirty="0">
                <a:latin typeface="NikoshBAN" panose="02000000000000000000" pitchFamily="2" charset="0"/>
                <a:cs typeface="NikoshBAN" panose="02000000000000000000" pitchFamily="2" charset="0"/>
              </a:rPr>
              <a:t>প্রতিষ্ঠানটির অপরিহারযোগ্য ঝুকির পরিমাণ ০.৫০। ঝুকিবিহীন আয়ের হার ১০% এবং বাজার আয়ের হার ১৫%। কোম্পানির কর্পোরেট করহার ৩৭% ও ব্যক্তিগত করহার ২৫%।</a:t>
            </a:r>
            <a:endParaRPr lang="as-IN" sz="3200" dirty="0">
              <a:latin typeface="NikoshBAN" panose="02000000000000000000" pitchFamily="2" charset="0"/>
              <a:cs typeface="NikoshBAN" panose="02000000000000000000" pitchFamily="2" charset="0"/>
            </a:endParaRPr>
          </a:p>
        </p:txBody>
      </p:sp>
      <p:sp>
        <p:nvSpPr>
          <p:cNvPr id="3" name="Footer Placeholder 2">
            <a:extLst>
              <a:ext uri="{FF2B5EF4-FFF2-40B4-BE49-F238E27FC236}">
                <a16:creationId xmlns:a16="http://schemas.microsoft.com/office/drawing/2014/main" id="{D04FB830-2DDB-42A2-8878-B47C96DEB6D1}"/>
              </a:ext>
            </a:extLst>
          </p:cNvPr>
          <p:cNvSpPr>
            <a:spLocks noGrp="1"/>
          </p:cNvSpPr>
          <p:nvPr>
            <p:ph type="ftr" sz="quarter" idx="11"/>
          </p:nvPr>
        </p:nvSpPr>
        <p:spPr/>
        <p:txBody>
          <a:bodyPr/>
          <a:lstStyle/>
          <a:p>
            <a:r>
              <a:rPr lang="en-US" sz="1600" dirty="0" err="1"/>
              <a:t>FBI_I_Cost</a:t>
            </a:r>
            <a:r>
              <a:rPr lang="en-US" sz="1600" dirty="0"/>
              <a:t> of Capital_AUC_13.01.2021</a:t>
            </a:r>
          </a:p>
        </p:txBody>
      </p:sp>
      <p:sp>
        <p:nvSpPr>
          <p:cNvPr id="4" name="Slide Number Placeholder 3">
            <a:extLst>
              <a:ext uri="{FF2B5EF4-FFF2-40B4-BE49-F238E27FC236}">
                <a16:creationId xmlns:a16="http://schemas.microsoft.com/office/drawing/2014/main" id="{F36E80EA-596D-44EE-9FBF-BB9E1460E9A3}"/>
              </a:ext>
            </a:extLst>
          </p:cNvPr>
          <p:cNvSpPr>
            <a:spLocks noGrp="1"/>
          </p:cNvSpPr>
          <p:nvPr>
            <p:ph type="sldNum" sz="quarter" idx="12"/>
          </p:nvPr>
        </p:nvSpPr>
        <p:spPr/>
        <p:txBody>
          <a:bodyPr/>
          <a:lstStyle/>
          <a:p>
            <a:fld id="{9F44021C-2E8A-4780-83A8-DAE4EBB8DE51}" type="slidenum">
              <a:rPr lang="en-US" smtClean="0"/>
              <a:t>11</a:t>
            </a:fld>
            <a:endParaRPr lang="en-US"/>
          </a:p>
        </p:txBody>
      </p:sp>
    </p:spTree>
    <p:extLst>
      <p:ext uri="{BB962C8B-B14F-4D97-AF65-F5344CB8AC3E}">
        <p14:creationId xmlns:p14="http://schemas.microsoft.com/office/powerpoint/2010/main" val="20502079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41888E37-5551-4A85-8902-0DEABD411402}"/>
              </a:ext>
            </a:extLst>
          </p:cNvPr>
          <p:cNvSpPr txBox="1"/>
          <p:nvPr/>
        </p:nvSpPr>
        <p:spPr>
          <a:xfrm>
            <a:off x="659567" y="612844"/>
            <a:ext cx="7824866" cy="5632311"/>
          </a:xfrm>
          <a:prstGeom prst="rect">
            <a:avLst/>
          </a:prstGeom>
          <a:noFill/>
          <a:ln>
            <a:noFill/>
          </a:ln>
        </p:spPr>
        <p:txBody>
          <a:bodyPr wrap="square" rtlCol="0">
            <a:spAutoFit/>
          </a:bodyPr>
          <a:lstStyle/>
          <a:p>
            <a:pPr algn="just"/>
            <a:r>
              <a:rPr lang="bn-BD" sz="4000" b="1" u="sng" dirty="0">
                <a:latin typeface="NikoshBAN" panose="02000000000000000000" pitchFamily="2" charset="0"/>
                <a:cs typeface="NikoshBAN" panose="02000000000000000000" pitchFamily="2" charset="0"/>
              </a:rPr>
              <a:t>প্রশ্নঃ</a:t>
            </a:r>
          </a:p>
          <a:p>
            <a:pPr algn="just"/>
            <a:r>
              <a:rPr lang="bn-BD" sz="4000" dirty="0">
                <a:latin typeface="NikoshBAN" panose="02000000000000000000" pitchFamily="2" charset="0"/>
                <a:cs typeface="NikoshBAN" panose="02000000000000000000" pitchFamily="2" charset="0"/>
              </a:rPr>
              <a:t>ক)	উত্তরণ ব্যয় কি?</a:t>
            </a:r>
          </a:p>
          <a:p>
            <a:pPr algn="just"/>
            <a:r>
              <a:rPr lang="bn-BD" sz="4000" dirty="0">
                <a:latin typeface="NikoshBAN" panose="02000000000000000000" pitchFamily="2" charset="0"/>
                <a:cs typeface="NikoshBAN" panose="02000000000000000000" pitchFamily="2" charset="0"/>
              </a:rPr>
              <a:t>খ)	ঋণ তহবিল সর্বাপেক্ষা কম ব্যয় যুক্ত মূলধনের উৎস কেন?</a:t>
            </a:r>
          </a:p>
          <a:p>
            <a:pPr algn="just"/>
            <a:r>
              <a:rPr lang="bn-BD" sz="4000" dirty="0">
                <a:latin typeface="NikoshBAN" panose="02000000000000000000" pitchFamily="2" charset="0"/>
                <a:cs typeface="NikoshBAN" panose="02000000000000000000" pitchFamily="2" charset="0"/>
              </a:rPr>
              <a:t>গ)	বিটা লিমিটেড এর সাধারণ শেয়ার এর ব্যয় নির্ণয় কর।</a:t>
            </a:r>
          </a:p>
          <a:p>
            <a:pPr algn="just"/>
            <a:r>
              <a:rPr lang="bn-BD" sz="4000" dirty="0">
                <a:latin typeface="NikoshBAN" panose="02000000000000000000" pitchFamily="2" charset="0"/>
                <a:cs typeface="NikoshBAN" panose="02000000000000000000" pitchFamily="2" charset="0"/>
              </a:rPr>
              <a:t>ঘ)	বিটা লিমিটেড তাদের গড় মূলধন ব্যয় ১২% এর মধ্যে ধরে রাখতে সক্ষম হবে কি? তোমার মতামত দাও।</a:t>
            </a:r>
            <a:endParaRPr lang="as-IN" sz="4000" dirty="0">
              <a:latin typeface="NikoshBAN" panose="02000000000000000000" pitchFamily="2" charset="0"/>
              <a:cs typeface="NikoshBAN" panose="02000000000000000000" pitchFamily="2" charset="0"/>
            </a:endParaRPr>
          </a:p>
        </p:txBody>
      </p:sp>
      <p:sp>
        <p:nvSpPr>
          <p:cNvPr id="2" name="Footer Placeholder 1">
            <a:extLst>
              <a:ext uri="{FF2B5EF4-FFF2-40B4-BE49-F238E27FC236}">
                <a16:creationId xmlns:a16="http://schemas.microsoft.com/office/drawing/2014/main" id="{90E50C7B-E713-4F64-A28F-6A0FD8A7D9C1}"/>
              </a:ext>
            </a:extLst>
          </p:cNvPr>
          <p:cNvSpPr>
            <a:spLocks noGrp="1"/>
          </p:cNvSpPr>
          <p:nvPr>
            <p:ph type="ftr" sz="quarter" idx="11"/>
          </p:nvPr>
        </p:nvSpPr>
        <p:spPr/>
        <p:txBody>
          <a:bodyPr/>
          <a:lstStyle/>
          <a:p>
            <a:r>
              <a:rPr lang="en-US"/>
              <a:t>FBI_I_Cost of Capital_AUC_13.01.2021</a:t>
            </a:r>
          </a:p>
        </p:txBody>
      </p:sp>
      <p:sp>
        <p:nvSpPr>
          <p:cNvPr id="3" name="Slide Number Placeholder 2">
            <a:extLst>
              <a:ext uri="{FF2B5EF4-FFF2-40B4-BE49-F238E27FC236}">
                <a16:creationId xmlns:a16="http://schemas.microsoft.com/office/drawing/2014/main" id="{0A06988E-A6C8-4E39-9E05-2DECA87CF7F6}"/>
              </a:ext>
            </a:extLst>
          </p:cNvPr>
          <p:cNvSpPr>
            <a:spLocks noGrp="1"/>
          </p:cNvSpPr>
          <p:nvPr>
            <p:ph type="sldNum" sz="quarter" idx="12"/>
          </p:nvPr>
        </p:nvSpPr>
        <p:spPr/>
        <p:txBody>
          <a:bodyPr/>
          <a:lstStyle/>
          <a:p>
            <a:fld id="{9F44021C-2E8A-4780-83A8-DAE4EBB8DE51}" type="slidenum">
              <a:rPr lang="en-US" smtClean="0"/>
              <a:t>12</a:t>
            </a:fld>
            <a:endParaRPr lang="en-US"/>
          </a:p>
        </p:txBody>
      </p:sp>
    </p:spTree>
    <p:extLst>
      <p:ext uri="{BB962C8B-B14F-4D97-AF65-F5344CB8AC3E}">
        <p14:creationId xmlns:p14="http://schemas.microsoft.com/office/powerpoint/2010/main" val="24868618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51161" y="2108990"/>
            <a:ext cx="7841673" cy="3539430"/>
          </a:xfrm>
          <a:prstGeom prst="rect">
            <a:avLst/>
          </a:prstGeom>
          <a:noFill/>
          <a:ln>
            <a:solidFill>
              <a:schemeClr val="tx2"/>
            </a:solidFill>
          </a:ln>
        </p:spPr>
        <p:txBody>
          <a:bodyPr wrap="square" rtlCol="0">
            <a:spAutoFit/>
          </a:bodyPr>
          <a:lstStyle/>
          <a:p>
            <a:pPr algn="just"/>
            <a:r>
              <a:rPr lang="bn-BD" sz="4800" b="1" dirty="0">
                <a:latin typeface="NikoshBAN" panose="02000000000000000000" pitchFamily="2" charset="0"/>
                <a:cs typeface="NikoshBAN" panose="02000000000000000000" pitchFamily="2" charset="0"/>
              </a:rPr>
              <a:t>ক) উত্তরঃ </a:t>
            </a:r>
            <a:r>
              <a:rPr lang="bn-BD" sz="4400" dirty="0">
                <a:latin typeface="NikoshBAN" panose="02000000000000000000" pitchFamily="2" charset="0"/>
                <a:cs typeface="NikoshBAN" panose="02000000000000000000" pitchFamily="2" charset="0"/>
              </a:rPr>
              <a:t>উত্তরণ ব্যয় বিক্রয়জনিত ব্যয়। মুলধন বাজার হতে শেয়ার, সিকিউরিটিজ, ঋণপত্র বিক্রয়ের মাধ্যমে মুলধন সংগ্রহ করতে গেলে আনুষঙ্গিক কিছু খরচ করতে হয় একে উত্তরণ ব্যয় বা </a:t>
            </a:r>
            <a:r>
              <a:rPr lang="en-US" sz="4000" dirty="0">
                <a:latin typeface="NikoshBAN" panose="02000000000000000000" pitchFamily="2" charset="0"/>
                <a:cs typeface="NikoshBAN" panose="02000000000000000000" pitchFamily="2" charset="0"/>
              </a:rPr>
              <a:t>Flotation Cost </a:t>
            </a:r>
            <a:r>
              <a:rPr lang="bn-BD" sz="4400" dirty="0">
                <a:latin typeface="NikoshBAN" panose="02000000000000000000" pitchFamily="2" charset="0"/>
                <a:cs typeface="NikoshBAN" panose="02000000000000000000" pitchFamily="2" charset="0"/>
              </a:rPr>
              <a:t>বলে।</a:t>
            </a:r>
            <a:endParaRPr lang="en-US" sz="4800" dirty="0">
              <a:latin typeface="NikoshBAN" panose="02000000000000000000" pitchFamily="2" charset="0"/>
              <a:cs typeface="NikoshBAN" panose="02000000000000000000" pitchFamily="2" charset="0"/>
            </a:endParaRPr>
          </a:p>
        </p:txBody>
      </p:sp>
      <p:sp>
        <p:nvSpPr>
          <p:cNvPr id="4" name="TextBox 3">
            <a:extLst>
              <a:ext uri="{FF2B5EF4-FFF2-40B4-BE49-F238E27FC236}">
                <a16:creationId xmlns:a16="http://schemas.microsoft.com/office/drawing/2014/main" id="{1F0CC91F-941D-467A-976E-9B0FEE8C0F54}"/>
              </a:ext>
            </a:extLst>
          </p:cNvPr>
          <p:cNvSpPr txBox="1"/>
          <p:nvPr/>
        </p:nvSpPr>
        <p:spPr>
          <a:xfrm>
            <a:off x="2300748" y="747915"/>
            <a:ext cx="4542497" cy="923330"/>
          </a:xfrm>
          <a:prstGeom prst="rect">
            <a:avLst/>
          </a:prstGeom>
          <a:solidFill>
            <a:srgbClr val="FFFF00"/>
          </a:solidFill>
          <a:ln>
            <a:solidFill>
              <a:schemeClr val="tx2"/>
            </a:solidFill>
          </a:ln>
        </p:spPr>
        <p:txBody>
          <a:bodyPr wrap="square" rtlCol="0">
            <a:spAutoFit/>
          </a:bodyPr>
          <a:lstStyle/>
          <a:p>
            <a:pPr algn="ctr"/>
            <a:r>
              <a:rPr lang="bn-BD" sz="5400" b="1" dirty="0">
                <a:latin typeface="NikoshBAN" panose="02000000000000000000" pitchFamily="2" charset="0"/>
                <a:cs typeface="NikoshBAN" panose="02000000000000000000" pitchFamily="2" charset="0"/>
              </a:rPr>
              <a:t>উত্তরণ ব্যয় কি?</a:t>
            </a:r>
            <a:endParaRPr lang="en-US" sz="5400" b="1" dirty="0">
              <a:latin typeface="NikoshBAN" panose="02000000000000000000" pitchFamily="2" charset="0"/>
              <a:cs typeface="NikoshBAN" panose="02000000000000000000" pitchFamily="2" charset="0"/>
            </a:endParaRPr>
          </a:p>
        </p:txBody>
      </p:sp>
      <p:sp>
        <p:nvSpPr>
          <p:cNvPr id="2" name="Footer Placeholder 1">
            <a:extLst>
              <a:ext uri="{FF2B5EF4-FFF2-40B4-BE49-F238E27FC236}">
                <a16:creationId xmlns:a16="http://schemas.microsoft.com/office/drawing/2014/main" id="{A82ECD30-78CA-4550-AE36-202797600A03}"/>
              </a:ext>
            </a:extLst>
          </p:cNvPr>
          <p:cNvSpPr>
            <a:spLocks noGrp="1"/>
          </p:cNvSpPr>
          <p:nvPr>
            <p:ph type="ftr" sz="quarter" idx="11"/>
          </p:nvPr>
        </p:nvSpPr>
        <p:spPr/>
        <p:txBody>
          <a:bodyPr/>
          <a:lstStyle/>
          <a:p>
            <a:r>
              <a:rPr lang="en-US"/>
              <a:t>FBI_I_Cost of Capital_AUC_13.01.2021</a:t>
            </a:r>
          </a:p>
        </p:txBody>
      </p:sp>
      <p:sp>
        <p:nvSpPr>
          <p:cNvPr id="3" name="Slide Number Placeholder 2">
            <a:extLst>
              <a:ext uri="{FF2B5EF4-FFF2-40B4-BE49-F238E27FC236}">
                <a16:creationId xmlns:a16="http://schemas.microsoft.com/office/drawing/2014/main" id="{6A98E97F-9D53-47A1-B3F1-CD36DA55163A}"/>
              </a:ext>
            </a:extLst>
          </p:cNvPr>
          <p:cNvSpPr>
            <a:spLocks noGrp="1"/>
          </p:cNvSpPr>
          <p:nvPr>
            <p:ph type="sldNum" sz="quarter" idx="12"/>
          </p:nvPr>
        </p:nvSpPr>
        <p:spPr/>
        <p:txBody>
          <a:bodyPr/>
          <a:lstStyle/>
          <a:p>
            <a:fld id="{9F44021C-2E8A-4780-83A8-DAE4EBB8DE51}" type="slidenum">
              <a:rPr lang="en-US" smtClean="0"/>
              <a:t>13</a:t>
            </a:fld>
            <a:endParaRPr lang="en-US"/>
          </a:p>
        </p:txBody>
      </p:sp>
    </p:spTree>
    <p:extLst>
      <p:ext uri="{BB962C8B-B14F-4D97-AF65-F5344CB8AC3E}">
        <p14:creationId xmlns:p14="http://schemas.microsoft.com/office/powerpoint/2010/main" val="33913328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159201" y="269046"/>
            <a:ext cx="6825598" cy="1446550"/>
          </a:xfrm>
          <a:prstGeom prst="rect">
            <a:avLst/>
          </a:prstGeom>
          <a:solidFill>
            <a:srgbClr val="FFFF00"/>
          </a:solidFill>
          <a:ln>
            <a:solidFill>
              <a:schemeClr val="tx2"/>
            </a:solidFill>
          </a:ln>
        </p:spPr>
        <p:txBody>
          <a:bodyPr wrap="square" rtlCol="0">
            <a:spAutoFit/>
          </a:bodyPr>
          <a:lstStyle/>
          <a:p>
            <a:pPr algn="ctr"/>
            <a:r>
              <a:rPr lang="bn-BD" sz="4400" dirty="0">
                <a:latin typeface="NikoshBAN" panose="02000000000000000000" pitchFamily="2" charset="0"/>
                <a:cs typeface="NikoshBAN" panose="02000000000000000000" pitchFamily="2" charset="0"/>
              </a:rPr>
              <a:t>ঋণ তহবিল সর্বাপেক্ষা কম ব্যয় যুক্ত মূলধনের উৎস কেন?</a:t>
            </a:r>
          </a:p>
        </p:txBody>
      </p:sp>
      <p:sp>
        <p:nvSpPr>
          <p:cNvPr id="4" name="TextBox 3">
            <a:extLst>
              <a:ext uri="{FF2B5EF4-FFF2-40B4-BE49-F238E27FC236}">
                <a16:creationId xmlns:a16="http://schemas.microsoft.com/office/drawing/2014/main" id="{76A5EBF7-158C-40A6-98E3-C9E21CFBE422}"/>
              </a:ext>
            </a:extLst>
          </p:cNvPr>
          <p:cNvSpPr txBox="1"/>
          <p:nvPr/>
        </p:nvSpPr>
        <p:spPr>
          <a:xfrm>
            <a:off x="781333" y="1791960"/>
            <a:ext cx="7581334" cy="4524315"/>
          </a:xfrm>
          <a:prstGeom prst="rect">
            <a:avLst/>
          </a:prstGeom>
          <a:noFill/>
        </p:spPr>
        <p:txBody>
          <a:bodyPr wrap="square" rtlCol="0">
            <a:spAutoFit/>
          </a:bodyPr>
          <a:lstStyle/>
          <a:p>
            <a:pPr algn="just"/>
            <a:r>
              <a:rPr lang="bn-BD" sz="3600" b="1" dirty="0">
                <a:latin typeface="NikoshBAN" panose="02000000000000000000" pitchFamily="2" charset="0"/>
                <a:cs typeface="NikoshBAN" panose="02000000000000000000" pitchFamily="2" charset="0"/>
              </a:rPr>
              <a:t>খ) উত্তরঃ </a:t>
            </a:r>
            <a:r>
              <a:rPr lang="bn-BD" sz="3600" dirty="0">
                <a:latin typeface="NikoshBAN" panose="02000000000000000000" pitchFamily="2" charset="0"/>
                <a:cs typeface="NikoshBAN" panose="02000000000000000000" pitchFamily="2" charset="0"/>
              </a:rPr>
              <a:t>ব্যবসায় প্রতিষ্ঠান তার মূলধন সংগ্রহের নিমিত্তে বিভিন্ন ধরণের উৎসের সাহায্য নেয় তার মধ্যে ঋণ হচ্ছে একটি অন্যতম মাধ্যম। ঋণের মাধ্যমে অর্থায়ন হলে মূলধন ব্যয় হয়। ঋণপত্রের উপর প্রদত্ত সুদ একটি অনুমোদনযোগ্য খরচ বলে এটি মুনাফার পরিমাণ কমিয়ে দেয়। আবার মুনাফার পরিমাণ কমলে করের পরিমাণও কম হয়ে থাকে। এভাবে ঋণ তহবিল সর্বাপেক্ষা কম ব্যয়যুক্ত মূলধন উৎস।</a:t>
            </a:r>
          </a:p>
        </p:txBody>
      </p:sp>
      <p:sp>
        <p:nvSpPr>
          <p:cNvPr id="2" name="Footer Placeholder 1">
            <a:extLst>
              <a:ext uri="{FF2B5EF4-FFF2-40B4-BE49-F238E27FC236}">
                <a16:creationId xmlns:a16="http://schemas.microsoft.com/office/drawing/2014/main" id="{0EDF317A-4BB1-4A2E-B843-5E1DB597DAEB}"/>
              </a:ext>
            </a:extLst>
          </p:cNvPr>
          <p:cNvSpPr>
            <a:spLocks noGrp="1"/>
          </p:cNvSpPr>
          <p:nvPr>
            <p:ph type="ftr" sz="quarter" idx="11"/>
          </p:nvPr>
        </p:nvSpPr>
        <p:spPr/>
        <p:txBody>
          <a:bodyPr/>
          <a:lstStyle/>
          <a:p>
            <a:r>
              <a:rPr lang="en-US"/>
              <a:t>FBI_I_Cost of Capital_AUC_13.01.2021</a:t>
            </a:r>
          </a:p>
        </p:txBody>
      </p:sp>
      <p:sp>
        <p:nvSpPr>
          <p:cNvPr id="3" name="Slide Number Placeholder 2">
            <a:extLst>
              <a:ext uri="{FF2B5EF4-FFF2-40B4-BE49-F238E27FC236}">
                <a16:creationId xmlns:a16="http://schemas.microsoft.com/office/drawing/2014/main" id="{F02531BE-C1E8-4BAE-9A17-253B9A320A8A}"/>
              </a:ext>
            </a:extLst>
          </p:cNvPr>
          <p:cNvSpPr>
            <a:spLocks noGrp="1"/>
          </p:cNvSpPr>
          <p:nvPr>
            <p:ph type="sldNum" sz="quarter" idx="12"/>
          </p:nvPr>
        </p:nvSpPr>
        <p:spPr/>
        <p:txBody>
          <a:bodyPr/>
          <a:lstStyle/>
          <a:p>
            <a:fld id="{9F44021C-2E8A-4780-83A8-DAE4EBB8DE51}" type="slidenum">
              <a:rPr lang="en-US" smtClean="0"/>
              <a:t>14</a:t>
            </a:fld>
            <a:endParaRPr lang="en-US"/>
          </a:p>
        </p:txBody>
      </p:sp>
    </p:spTree>
    <p:extLst>
      <p:ext uri="{BB962C8B-B14F-4D97-AF65-F5344CB8AC3E}">
        <p14:creationId xmlns:p14="http://schemas.microsoft.com/office/powerpoint/2010/main" val="37890443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C3025DF8-436C-44E2-AB9A-6647C9B27E3B}"/>
                  </a:ext>
                </a:extLst>
              </p:cNvPr>
              <p:cNvSpPr txBox="1"/>
              <p:nvPr/>
            </p:nvSpPr>
            <p:spPr>
              <a:xfrm>
                <a:off x="659567" y="461192"/>
                <a:ext cx="7824866" cy="3108543"/>
              </a:xfrm>
              <a:prstGeom prst="rect">
                <a:avLst/>
              </a:prstGeom>
              <a:noFill/>
              <a:ln>
                <a:noFill/>
              </a:ln>
            </p:spPr>
            <p:txBody>
              <a:bodyPr wrap="square" rtlCol="0">
                <a:spAutoFit/>
              </a:bodyPr>
              <a:lstStyle/>
              <a:p>
                <a:pPr algn="just"/>
                <a:r>
                  <a:rPr lang="bn-BD" sz="3600" dirty="0">
                    <a:latin typeface="NikoshBAN" panose="02000000000000000000" pitchFamily="2" charset="0"/>
                    <a:cs typeface="NikoshBAN" panose="02000000000000000000" pitchFamily="2" charset="0"/>
                  </a:rPr>
                  <a:t>গ)	বিটা লিমিটেড এর সাধারণ শেয়ার এর ব্যয় নির্ণয়ঃ</a:t>
                </a:r>
              </a:p>
              <a:p>
                <a:pPr algn="just"/>
                <a14:m>
                  <m:oMathPara xmlns:m="http://schemas.openxmlformats.org/officeDocument/2006/math">
                    <m:oMathParaPr>
                      <m:jc m:val="centerGroup"/>
                    </m:oMathParaPr>
                    <m:oMath xmlns:m="http://schemas.openxmlformats.org/officeDocument/2006/math">
                      <m:sSub>
                        <m:sSubPr>
                          <m:ctrlPr>
                            <a:rPr lang="bn-BD" sz="4000" i="1" smtClean="0">
                              <a:latin typeface="Cambria Math" panose="02040503050406030204" pitchFamily="18" charset="0"/>
                              <a:cs typeface="NikoshBAN" panose="02000000000000000000" pitchFamily="2" charset="0"/>
                            </a:rPr>
                          </m:ctrlPr>
                        </m:sSubPr>
                        <m:e>
                          <m:r>
                            <m:rPr>
                              <m:sty m:val="p"/>
                            </m:rPr>
                            <a:rPr lang="en-US" sz="4000" b="0" i="0" smtClean="0">
                              <a:latin typeface="Cambria Math" panose="02040503050406030204" pitchFamily="18" charset="0"/>
                              <a:cs typeface="NikoshBAN" panose="02000000000000000000" pitchFamily="2" charset="0"/>
                            </a:rPr>
                            <m:t>k</m:t>
                          </m:r>
                        </m:e>
                        <m:sub>
                          <m:r>
                            <m:rPr>
                              <m:sty m:val="p"/>
                            </m:rPr>
                            <a:rPr lang="en-US" sz="4000" b="0" i="0" smtClean="0">
                              <a:latin typeface="Cambria Math" panose="02040503050406030204" pitchFamily="18" charset="0"/>
                              <a:cs typeface="NikoshBAN" panose="02000000000000000000" pitchFamily="2" charset="0"/>
                            </a:rPr>
                            <m:t>e</m:t>
                          </m:r>
                        </m:sub>
                      </m:sSub>
                      <m:r>
                        <a:rPr lang="en-US" sz="4000" b="0" i="0" smtClean="0">
                          <a:latin typeface="Cambria Math" panose="02040503050406030204" pitchFamily="18" charset="0"/>
                          <a:cs typeface="NikoshBAN" panose="02000000000000000000" pitchFamily="2" charset="0"/>
                        </a:rPr>
                        <m:t>=</m:t>
                      </m:r>
                      <m:sSub>
                        <m:sSubPr>
                          <m:ctrlPr>
                            <a:rPr lang="en-US" sz="4000" b="0" i="1" smtClean="0">
                              <a:latin typeface="Cambria Math" panose="02040503050406030204" pitchFamily="18" charset="0"/>
                              <a:cs typeface="NikoshBAN" panose="02000000000000000000" pitchFamily="2" charset="0"/>
                            </a:rPr>
                          </m:ctrlPr>
                        </m:sSubPr>
                        <m:e>
                          <m:r>
                            <m:rPr>
                              <m:sty m:val="p"/>
                            </m:rPr>
                            <a:rPr lang="en-US" sz="4000" b="0" i="0" smtClean="0">
                              <a:latin typeface="Cambria Math" panose="02040503050406030204" pitchFamily="18" charset="0"/>
                              <a:cs typeface="NikoshBAN" panose="02000000000000000000" pitchFamily="2" charset="0"/>
                            </a:rPr>
                            <m:t>R</m:t>
                          </m:r>
                        </m:e>
                        <m:sub>
                          <m:r>
                            <m:rPr>
                              <m:sty m:val="p"/>
                            </m:rPr>
                            <a:rPr lang="en-US" sz="4000" b="0" i="0" smtClean="0">
                              <a:latin typeface="Cambria Math" panose="02040503050406030204" pitchFamily="18" charset="0"/>
                              <a:cs typeface="NikoshBAN" panose="02000000000000000000" pitchFamily="2" charset="0"/>
                            </a:rPr>
                            <m:t>f</m:t>
                          </m:r>
                        </m:sub>
                      </m:sSub>
                      <m:r>
                        <a:rPr lang="en-US" sz="4000" b="0" i="0" smtClean="0">
                          <a:latin typeface="Cambria Math" panose="02040503050406030204" pitchFamily="18" charset="0"/>
                          <a:cs typeface="NikoshBAN" panose="02000000000000000000" pitchFamily="2" charset="0"/>
                        </a:rPr>
                        <m:t>+(</m:t>
                      </m:r>
                      <m:sSub>
                        <m:sSubPr>
                          <m:ctrlPr>
                            <a:rPr lang="en-US" sz="4000" b="0" i="1" smtClean="0">
                              <a:latin typeface="Cambria Math" panose="02040503050406030204" pitchFamily="18" charset="0"/>
                              <a:cs typeface="NikoshBAN" panose="02000000000000000000" pitchFamily="2" charset="0"/>
                            </a:rPr>
                          </m:ctrlPr>
                        </m:sSubPr>
                        <m:e>
                          <m:r>
                            <m:rPr>
                              <m:sty m:val="p"/>
                            </m:rPr>
                            <a:rPr lang="en-US" sz="4000" b="0" i="0" smtClean="0">
                              <a:latin typeface="Cambria Math" panose="02040503050406030204" pitchFamily="18" charset="0"/>
                              <a:cs typeface="NikoshBAN" panose="02000000000000000000" pitchFamily="2" charset="0"/>
                            </a:rPr>
                            <m:t>R</m:t>
                          </m:r>
                        </m:e>
                        <m:sub>
                          <m:r>
                            <m:rPr>
                              <m:sty m:val="p"/>
                            </m:rPr>
                            <a:rPr lang="en-US" sz="4000" b="0" i="0" smtClean="0">
                              <a:latin typeface="Cambria Math" panose="02040503050406030204" pitchFamily="18" charset="0"/>
                              <a:cs typeface="NikoshBAN" panose="02000000000000000000" pitchFamily="2" charset="0"/>
                            </a:rPr>
                            <m:t>m</m:t>
                          </m:r>
                        </m:sub>
                      </m:sSub>
                      <m:r>
                        <a:rPr lang="en-US" sz="4000" b="0" i="0" smtClean="0">
                          <a:latin typeface="Cambria Math" panose="02040503050406030204" pitchFamily="18" charset="0"/>
                          <a:cs typeface="NikoshBAN" panose="02000000000000000000" pitchFamily="2" charset="0"/>
                        </a:rPr>
                        <m:t>−</m:t>
                      </m:r>
                      <m:sSub>
                        <m:sSubPr>
                          <m:ctrlPr>
                            <a:rPr lang="en-US" sz="4000" b="0" i="1" smtClean="0">
                              <a:latin typeface="Cambria Math" panose="02040503050406030204" pitchFamily="18" charset="0"/>
                              <a:cs typeface="NikoshBAN" panose="02000000000000000000" pitchFamily="2" charset="0"/>
                            </a:rPr>
                          </m:ctrlPr>
                        </m:sSubPr>
                        <m:e>
                          <m:r>
                            <m:rPr>
                              <m:sty m:val="p"/>
                            </m:rPr>
                            <a:rPr lang="en-US" sz="4000" b="0" i="0" smtClean="0">
                              <a:latin typeface="Cambria Math" panose="02040503050406030204" pitchFamily="18" charset="0"/>
                              <a:cs typeface="NikoshBAN" panose="02000000000000000000" pitchFamily="2" charset="0"/>
                            </a:rPr>
                            <m:t>R</m:t>
                          </m:r>
                        </m:e>
                        <m:sub>
                          <m:r>
                            <m:rPr>
                              <m:sty m:val="p"/>
                            </m:rPr>
                            <a:rPr lang="en-US" sz="4000" b="0" i="0" smtClean="0">
                              <a:latin typeface="Cambria Math" panose="02040503050406030204" pitchFamily="18" charset="0"/>
                              <a:cs typeface="NikoshBAN" panose="02000000000000000000" pitchFamily="2" charset="0"/>
                            </a:rPr>
                            <m:t>f</m:t>
                          </m:r>
                        </m:sub>
                      </m:sSub>
                      <m:r>
                        <a:rPr lang="en-US" sz="4000" b="0" i="0" smtClean="0">
                          <a:latin typeface="Cambria Math" panose="02040503050406030204" pitchFamily="18" charset="0"/>
                          <a:cs typeface="NikoshBAN" panose="02000000000000000000" pitchFamily="2" charset="0"/>
                        </a:rPr>
                        <m:t>)</m:t>
                      </m:r>
                      <m:r>
                        <m:rPr>
                          <m:sty m:val="p"/>
                        </m:rPr>
                        <a:rPr lang="en-US" sz="4000" i="0">
                          <a:latin typeface="Cambria Math" panose="02040503050406030204" pitchFamily="18" charset="0"/>
                          <a:ea typeface="Cambria Math" panose="02040503050406030204" pitchFamily="18" charset="0"/>
                          <a:cs typeface="NikoshBAN" panose="02000000000000000000" pitchFamily="2" charset="0"/>
                        </a:rPr>
                        <m:t>β</m:t>
                      </m:r>
                    </m:oMath>
                  </m:oMathPara>
                </a14:m>
                <a:endParaRPr lang="en-US" sz="4000" dirty="0">
                  <a:latin typeface="NikoshBAN" panose="02000000000000000000" pitchFamily="2" charset="0"/>
                  <a:cs typeface="NikoshBAN" panose="02000000000000000000" pitchFamily="2" charset="0"/>
                </a:endParaRPr>
              </a:p>
              <a:p>
                <a:pPr algn="just"/>
                <a:r>
                  <a:rPr lang="en-US" sz="4000" dirty="0">
                    <a:latin typeface="NikoshBAN" panose="02000000000000000000" pitchFamily="2" charset="0"/>
                    <a:cs typeface="NikoshBAN" panose="02000000000000000000" pitchFamily="2" charset="0"/>
                  </a:rPr>
                  <a:t>				  = 10+(15-10)0.50</a:t>
                </a:r>
              </a:p>
              <a:p>
                <a:pPr algn="just">
                  <a:tabLst>
                    <a:tab pos="2054225" algn="l"/>
                  </a:tabLst>
                </a:pPr>
                <a:r>
                  <a:rPr lang="en-US" sz="4000" dirty="0">
                    <a:latin typeface="NikoshBAN" panose="02000000000000000000" pitchFamily="2" charset="0"/>
                    <a:cs typeface="NikoshBAN" panose="02000000000000000000" pitchFamily="2" charset="0"/>
                  </a:rPr>
                  <a:t>	= 10+5</a:t>
                </a:r>
                <a14:m>
                  <m:oMath xmlns:m="http://schemas.openxmlformats.org/officeDocument/2006/math">
                    <m:r>
                      <a:rPr lang="en-US" sz="4000" i="1" smtClean="0">
                        <a:latin typeface="Cambria Math" panose="02040503050406030204" pitchFamily="18" charset="0"/>
                        <a:ea typeface="Cambria Math" panose="02040503050406030204" pitchFamily="18" charset="0"/>
                        <a:cs typeface="NikoshBAN" panose="02000000000000000000" pitchFamily="2" charset="0"/>
                      </a:rPr>
                      <m:t>×</m:t>
                    </m:r>
                  </m:oMath>
                </a14:m>
                <a:r>
                  <a:rPr lang="en-US" sz="4000" dirty="0">
                    <a:latin typeface="NikoshBAN" panose="02000000000000000000" pitchFamily="2" charset="0"/>
                    <a:cs typeface="NikoshBAN" panose="02000000000000000000" pitchFamily="2" charset="0"/>
                  </a:rPr>
                  <a:t>0.50</a:t>
                </a:r>
              </a:p>
              <a:p>
                <a:pPr algn="just">
                  <a:tabLst>
                    <a:tab pos="2054225" algn="l"/>
                  </a:tabLst>
                </a:pPr>
                <a:r>
                  <a:rPr lang="en-US" sz="4000" dirty="0">
                    <a:latin typeface="NikoshBAN" panose="02000000000000000000" pitchFamily="2" charset="0"/>
                    <a:cs typeface="NikoshBAN" panose="02000000000000000000" pitchFamily="2" charset="0"/>
                  </a:rPr>
                  <a:t>	=12.5%</a:t>
                </a:r>
                <a:endParaRPr lang="bn-BD" sz="4000" dirty="0">
                  <a:latin typeface="NikoshBAN" panose="02000000000000000000" pitchFamily="2" charset="0"/>
                  <a:cs typeface="NikoshBAN" panose="02000000000000000000" pitchFamily="2" charset="0"/>
                </a:endParaRPr>
              </a:p>
            </p:txBody>
          </p:sp>
        </mc:Choice>
        <mc:Fallback xmlns="">
          <p:sp>
            <p:nvSpPr>
              <p:cNvPr id="4" name="TextBox 3">
                <a:extLst>
                  <a:ext uri="{FF2B5EF4-FFF2-40B4-BE49-F238E27FC236}">
                    <a16:creationId xmlns:a16="http://schemas.microsoft.com/office/drawing/2014/main" id="{C3025DF8-436C-44E2-AB9A-6647C9B27E3B}"/>
                  </a:ext>
                </a:extLst>
              </p:cNvPr>
              <p:cNvSpPr txBox="1">
                <a:spLocks noRot="1" noChangeAspect="1" noMove="1" noResize="1" noEditPoints="1" noAdjustHandles="1" noChangeArrowheads="1" noChangeShapeType="1" noTextEdit="1"/>
              </p:cNvSpPr>
              <p:nvPr/>
            </p:nvSpPr>
            <p:spPr>
              <a:xfrm>
                <a:off x="659567" y="461192"/>
                <a:ext cx="7824866" cy="3108543"/>
              </a:xfrm>
              <a:prstGeom prst="rect">
                <a:avLst/>
              </a:prstGeom>
              <a:blipFill>
                <a:blip r:embed="rId2"/>
                <a:stretch>
                  <a:fillRect l="-2336" t="-3137" b="-7647"/>
                </a:stretch>
              </a:blipFill>
              <a:ln>
                <a:no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 name="Rectangle 1">
                <a:extLst>
                  <a:ext uri="{FF2B5EF4-FFF2-40B4-BE49-F238E27FC236}">
                    <a16:creationId xmlns:a16="http://schemas.microsoft.com/office/drawing/2014/main" id="{060F3DF8-58B1-4EA5-B3BF-A856FC651836}"/>
                  </a:ext>
                </a:extLst>
              </p:cNvPr>
              <p:cNvSpPr/>
              <p:nvPr/>
            </p:nvSpPr>
            <p:spPr>
              <a:xfrm>
                <a:off x="2960558" y="3748065"/>
                <a:ext cx="5523875" cy="2062103"/>
              </a:xfrm>
              <a:prstGeom prst="rect">
                <a:avLst/>
              </a:prstGeom>
            </p:spPr>
            <p:txBody>
              <a:bodyPr wrap="square">
                <a:spAutoFit/>
              </a:bodyPr>
              <a:lstStyle/>
              <a:p>
                <a:r>
                  <a:rPr lang="bn-BD" sz="3200" dirty="0">
                    <a:latin typeface="NikoshBAN" panose="02000000000000000000" pitchFamily="2" charset="0"/>
                    <a:cs typeface="NikoshBAN" panose="02000000000000000000" pitchFamily="2" charset="0"/>
                  </a:rPr>
                  <a:t>এখানে,</a:t>
                </a:r>
                <a:endParaRPr lang="en-US" sz="3200" dirty="0">
                  <a:latin typeface="NikoshBAN" panose="02000000000000000000" pitchFamily="2" charset="0"/>
                  <a:cs typeface="NikoshBAN" panose="02000000000000000000" pitchFamily="2" charset="0"/>
                </a:endParaRPr>
              </a:p>
              <a:p>
                <a:r>
                  <a:rPr lang="bn-BD" sz="3200" dirty="0">
                    <a:latin typeface="NikoshBAN" panose="02000000000000000000" pitchFamily="2" charset="0"/>
                    <a:cs typeface="NikoshBAN" panose="02000000000000000000" pitchFamily="2" charset="0"/>
                  </a:rPr>
                  <a:t>অপরিহারযোগ্য ঝুকির পরিমাণ(</a:t>
                </a:r>
                <a14:m>
                  <m:oMath xmlns:m="http://schemas.openxmlformats.org/officeDocument/2006/math">
                    <m:r>
                      <m:rPr>
                        <m:sty m:val="p"/>
                      </m:rPr>
                      <a:rPr lang="en-US" sz="3200">
                        <a:latin typeface="Cambria Math" panose="02040503050406030204" pitchFamily="18" charset="0"/>
                        <a:ea typeface="Cambria Math" panose="02040503050406030204" pitchFamily="18" charset="0"/>
                        <a:cs typeface="NikoshBAN" panose="02000000000000000000" pitchFamily="2" charset="0"/>
                      </a:rPr>
                      <m:t>β</m:t>
                    </m:r>
                  </m:oMath>
                </a14:m>
                <a:r>
                  <a:rPr lang="bn-BD" sz="3200" dirty="0">
                    <a:latin typeface="NikoshBAN" panose="02000000000000000000" pitchFamily="2" charset="0"/>
                    <a:cs typeface="NikoshBAN" panose="02000000000000000000" pitchFamily="2" charset="0"/>
                  </a:rPr>
                  <a:t>)</a:t>
                </a:r>
                <a:r>
                  <a:rPr lang="en-US" sz="3200" dirty="0">
                    <a:latin typeface="NikoshBAN" panose="02000000000000000000" pitchFamily="2" charset="0"/>
                    <a:cs typeface="NikoshBAN" panose="02000000000000000000" pitchFamily="2" charset="0"/>
                  </a:rPr>
                  <a:t>=</a:t>
                </a:r>
                <a:r>
                  <a:rPr lang="bn-BD" sz="3200" dirty="0">
                    <a:latin typeface="NikoshBAN" panose="02000000000000000000" pitchFamily="2" charset="0"/>
                    <a:cs typeface="NikoshBAN" panose="02000000000000000000" pitchFamily="2" charset="0"/>
                  </a:rPr>
                  <a:t> ০.৫০ ঝুকিবিহীন আয়ের হার (</a:t>
                </a:r>
                <a14:m>
                  <m:oMath xmlns:m="http://schemas.openxmlformats.org/officeDocument/2006/math">
                    <m:sSub>
                      <m:sSubPr>
                        <m:ctrlPr>
                          <a:rPr lang="en-US" sz="3200" i="1">
                            <a:latin typeface="Cambria Math" panose="02040503050406030204" pitchFamily="18" charset="0"/>
                            <a:cs typeface="NikoshBAN" panose="02000000000000000000" pitchFamily="2" charset="0"/>
                          </a:rPr>
                        </m:ctrlPr>
                      </m:sSubPr>
                      <m:e>
                        <m:r>
                          <m:rPr>
                            <m:sty m:val="p"/>
                          </m:rPr>
                          <a:rPr lang="en-US" sz="3200">
                            <a:latin typeface="Cambria Math" panose="02040503050406030204" pitchFamily="18" charset="0"/>
                            <a:cs typeface="NikoshBAN" panose="02000000000000000000" pitchFamily="2" charset="0"/>
                          </a:rPr>
                          <m:t>R</m:t>
                        </m:r>
                      </m:e>
                      <m:sub>
                        <m:r>
                          <m:rPr>
                            <m:sty m:val="p"/>
                          </m:rPr>
                          <a:rPr lang="en-US" sz="3200">
                            <a:latin typeface="Cambria Math" panose="02040503050406030204" pitchFamily="18" charset="0"/>
                            <a:cs typeface="NikoshBAN" panose="02000000000000000000" pitchFamily="2" charset="0"/>
                          </a:rPr>
                          <m:t>f</m:t>
                        </m:r>
                      </m:sub>
                    </m:sSub>
                  </m:oMath>
                </a14:m>
                <a:r>
                  <a:rPr lang="bn-BD" sz="3200" dirty="0">
                    <a:latin typeface="NikoshBAN" panose="02000000000000000000" pitchFamily="2" charset="0"/>
                    <a:cs typeface="NikoshBAN" panose="02000000000000000000" pitchFamily="2" charset="0"/>
                  </a:rPr>
                  <a:t>)</a:t>
                </a:r>
                <a:r>
                  <a:rPr lang="en-US" sz="3200" dirty="0">
                    <a:latin typeface="NikoshBAN" panose="02000000000000000000" pitchFamily="2" charset="0"/>
                    <a:cs typeface="NikoshBAN" panose="02000000000000000000" pitchFamily="2" charset="0"/>
                  </a:rPr>
                  <a:t>=</a:t>
                </a:r>
                <a:r>
                  <a:rPr lang="bn-BD" sz="3200" dirty="0">
                    <a:latin typeface="NikoshBAN" panose="02000000000000000000" pitchFamily="2" charset="0"/>
                    <a:cs typeface="NikoshBAN" panose="02000000000000000000" pitchFamily="2" charset="0"/>
                  </a:rPr>
                  <a:t> ১০%</a:t>
                </a:r>
                <a:endParaRPr lang="en-US" sz="3200" dirty="0">
                  <a:latin typeface="NikoshBAN" panose="02000000000000000000" pitchFamily="2" charset="0"/>
                  <a:cs typeface="NikoshBAN" panose="02000000000000000000" pitchFamily="2" charset="0"/>
                </a:endParaRPr>
              </a:p>
              <a:p>
                <a:r>
                  <a:rPr lang="bn-BD" sz="3200" dirty="0">
                    <a:latin typeface="NikoshBAN" panose="02000000000000000000" pitchFamily="2" charset="0"/>
                    <a:cs typeface="NikoshBAN" panose="02000000000000000000" pitchFamily="2" charset="0"/>
                  </a:rPr>
                  <a:t>বাজার আয়ের হার</a:t>
                </a:r>
                <a:r>
                  <a:rPr lang="en-US" sz="3200" dirty="0">
                    <a:cs typeface="NikoshBAN" panose="02000000000000000000" pitchFamily="2" charset="0"/>
                  </a:rPr>
                  <a:t> </a:t>
                </a:r>
                <a:r>
                  <a:rPr lang="bn-BD" sz="3200" dirty="0">
                    <a:cs typeface="NikoshBAN" panose="02000000000000000000" pitchFamily="2" charset="0"/>
                  </a:rPr>
                  <a:t>(</a:t>
                </a:r>
                <a14:m>
                  <m:oMath xmlns:m="http://schemas.openxmlformats.org/officeDocument/2006/math">
                    <m:sSub>
                      <m:sSubPr>
                        <m:ctrlPr>
                          <a:rPr lang="en-US" sz="3200" i="1">
                            <a:latin typeface="Cambria Math" panose="02040503050406030204" pitchFamily="18" charset="0"/>
                            <a:cs typeface="NikoshBAN" panose="02000000000000000000" pitchFamily="2" charset="0"/>
                          </a:rPr>
                        </m:ctrlPr>
                      </m:sSubPr>
                      <m:e>
                        <m:r>
                          <m:rPr>
                            <m:sty m:val="p"/>
                          </m:rPr>
                          <a:rPr lang="en-US" sz="3200">
                            <a:latin typeface="Cambria Math" panose="02040503050406030204" pitchFamily="18" charset="0"/>
                            <a:cs typeface="NikoshBAN" panose="02000000000000000000" pitchFamily="2" charset="0"/>
                          </a:rPr>
                          <m:t>R</m:t>
                        </m:r>
                      </m:e>
                      <m:sub>
                        <m:r>
                          <m:rPr>
                            <m:sty m:val="p"/>
                          </m:rPr>
                          <a:rPr lang="en-US" sz="3200">
                            <a:latin typeface="Cambria Math" panose="02040503050406030204" pitchFamily="18" charset="0"/>
                            <a:cs typeface="NikoshBAN" panose="02000000000000000000" pitchFamily="2" charset="0"/>
                          </a:rPr>
                          <m:t>m</m:t>
                        </m:r>
                      </m:sub>
                    </m:sSub>
                    <m:r>
                      <a:rPr lang="bn-BD" sz="3200" b="0" i="1" smtClean="0">
                        <a:latin typeface="Cambria Math" panose="02040503050406030204" pitchFamily="18" charset="0"/>
                        <a:cs typeface="NikoshBAN" panose="02000000000000000000" pitchFamily="2" charset="0"/>
                      </a:rPr>
                      <m:t>)</m:t>
                    </m:r>
                  </m:oMath>
                </a14:m>
                <a:r>
                  <a:rPr lang="en-US" sz="3200" dirty="0">
                    <a:latin typeface="NikoshBAN" panose="02000000000000000000" pitchFamily="2" charset="0"/>
                    <a:cs typeface="NikoshBAN" panose="02000000000000000000" pitchFamily="2" charset="0"/>
                  </a:rPr>
                  <a:t>=</a:t>
                </a:r>
                <a:r>
                  <a:rPr lang="bn-BD" sz="3200" dirty="0">
                    <a:latin typeface="NikoshBAN" panose="02000000000000000000" pitchFamily="2" charset="0"/>
                    <a:cs typeface="NikoshBAN" panose="02000000000000000000" pitchFamily="2" charset="0"/>
                  </a:rPr>
                  <a:t> ১৫%। </a:t>
                </a:r>
                <a:endParaRPr lang="en-US" sz="3200" dirty="0"/>
              </a:p>
            </p:txBody>
          </p:sp>
        </mc:Choice>
        <mc:Fallback xmlns="">
          <p:sp>
            <p:nvSpPr>
              <p:cNvPr id="2" name="Rectangle 1">
                <a:extLst>
                  <a:ext uri="{FF2B5EF4-FFF2-40B4-BE49-F238E27FC236}">
                    <a16:creationId xmlns:a16="http://schemas.microsoft.com/office/drawing/2014/main" id="{060F3DF8-58B1-4EA5-B3BF-A856FC651836}"/>
                  </a:ext>
                </a:extLst>
              </p:cNvPr>
              <p:cNvSpPr>
                <a:spLocks noRot="1" noChangeAspect="1" noMove="1" noResize="1" noEditPoints="1" noAdjustHandles="1" noChangeArrowheads="1" noChangeShapeType="1" noTextEdit="1"/>
              </p:cNvSpPr>
              <p:nvPr/>
            </p:nvSpPr>
            <p:spPr>
              <a:xfrm>
                <a:off x="2960558" y="3748065"/>
                <a:ext cx="5523875" cy="2062103"/>
              </a:xfrm>
              <a:prstGeom prst="rect">
                <a:avLst/>
              </a:prstGeom>
              <a:blipFill>
                <a:blip r:embed="rId3"/>
                <a:stretch>
                  <a:fillRect l="-2870" t="-3846" r="-2539" b="-9172"/>
                </a:stretch>
              </a:blipFill>
            </p:spPr>
            <p:txBody>
              <a:bodyPr/>
              <a:lstStyle/>
              <a:p>
                <a:r>
                  <a:rPr lang="en-US">
                    <a:noFill/>
                  </a:rPr>
                  <a:t> </a:t>
                </a:r>
              </a:p>
            </p:txBody>
          </p:sp>
        </mc:Fallback>
      </mc:AlternateContent>
      <p:sp>
        <p:nvSpPr>
          <p:cNvPr id="3" name="Footer Placeholder 2">
            <a:extLst>
              <a:ext uri="{FF2B5EF4-FFF2-40B4-BE49-F238E27FC236}">
                <a16:creationId xmlns:a16="http://schemas.microsoft.com/office/drawing/2014/main" id="{C446C742-63B8-447F-88F2-6732DEB18D32}"/>
              </a:ext>
            </a:extLst>
          </p:cNvPr>
          <p:cNvSpPr>
            <a:spLocks noGrp="1"/>
          </p:cNvSpPr>
          <p:nvPr>
            <p:ph type="ftr" sz="quarter" idx="11"/>
          </p:nvPr>
        </p:nvSpPr>
        <p:spPr/>
        <p:txBody>
          <a:bodyPr/>
          <a:lstStyle/>
          <a:p>
            <a:r>
              <a:rPr lang="en-US"/>
              <a:t>FBI_I_Cost of Capital_AUC_13.01.2021</a:t>
            </a:r>
          </a:p>
        </p:txBody>
      </p:sp>
      <p:sp>
        <p:nvSpPr>
          <p:cNvPr id="5" name="Slide Number Placeholder 4">
            <a:extLst>
              <a:ext uri="{FF2B5EF4-FFF2-40B4-BE49-F238E27FC236}">
                <a16:creationId xmlns:a16="http://schemas.microsoft.com/office/drawing/2014/main" id="{0F2F63F3-6F79-412A-A82D-A722BDA7E0A8}"/>
              </a:ext>
            </a:extLst>
          </p:cNvPr>
          <p:cNvSpPr>
            <a:spLocks noGrp="1"/>
          </p:cNvSpPr>
          <p:nvPr>
            <p:ph type="sldNum" sz="quarter" idx="12"/>
          </p:nvPr>
        </p:nvSpPr>
        <p:spPr/>
        <p:txBody>
          <a:bodyPr/>
          <a:lstStyle/>
          <a:p>
            <a:fld id="{9F44021C-2E8A-4780-83A8-DAE4EBB8DE51}" type="slidenum">
              <a:rPr lang="en-US" smtClean="0"/>
              <a:t>15</a:t>
            </a:fld>
            <a:endParaRPr lang="en-US"/>
          </a:p>
        </p:txBody>
      </p:sp>
    </p:spTree>
    <p:extLst>
      <p:ext uri="{BB962C8B-B14F-4D97-AF65-F5344CB8AC3E}">
        <p14:creationId xmlns:p14="http://schemas.microsoft.com/office/powerpoint/2010/main" val="20909696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4" name="TextBox 3">
                <a:extLst>
                  <a:ext uri="{FF2B5EF4-FFF2-40B4-BE49-F238E27FC236}">
                    <a16:creationId xmlns:a16="http://schemas.microsoft.com/office/drawing/2014/main" id="{639778E4-7591-438E-BE32-D615E648A426}"/>
                  </a:ext>
                </a:extLst>
              </p:cNvPr>
              <p:cNvSpPr txBox="1"/>
              <p:nvPr/>
            </p:nvSpPr>
            <p:spPr>
              <a:xfrm>
                <a:off x="839450" y="594153"/>
                <a:ext cx="7465100" cy="5669694"/>
              </a:xfrm>
              <a:prstGeom prst="rect">
                <a:avLst/>
              </a:prstGeom>
              <a:noFill/>
              <a:ln>
                <a:noFill/>
              </a:ln>
            </p:spPr>
            <p:txBody>
              <a:bodyPr wrap="square" rtlCol="0">
                <a:spAutoFit/>
              </a:bodyPr>
              <a:lstStyle/>
              <a:p>
                <a:pPr algn="just"/>
                <a:r>
                  <a:rPr lang="bn-BD" sz="3600" dirty="0">
                    <a:latin typeface="NikoshBAN" panose="02000000000000000000" pitchFamily="2" charset="0"/>
                    <a:cs typeface="NikoshBAN" panose="02000000000000000000" pitchFamily="2" charset="0"/>
                  </a:rPr>
                  <a:t>ঘ)	বিটা লিমিটেড এর গড় মূলধন ব্যয় নির্ণয়ঃ</a:t>
                </a:r>
              </a:p>
              <a:p>
                <a:pPr algn="just"/>
                <a:r>
                  <a:rPr lang="bn-BD" sz="4000" dirty="0">
                    <a:latin typeface="Cambria Math" panose="02040503050406030204" pitchFamily="18" charset="0"/>
                    <a:cs typeface="NikoshBAN" panose="02000000000000000000" pitchFamily="2" charset="0"/>
                  </a:rPr>
                  <a:t>আমরা জানি,</a:t>
                </a:r>
              </a:p>
              <a:p>
                <a:pPr algn="just"/>
                <a:r>
                  <a:rPr lang="bn-BD" sz="4000" dirty="0">
                    <a:latin typeface="Cambria Math" panose="02040503050406030204" pitchFamily="18" charset="0"/>
                    <a:cs typeface="NikoshBAN" panose="02000000000000000000" pitchFamily="2" charset="0"/>
                  </a:rPr>
                  <a:t>কর পরবর্তী ঋণের ব্যয় </a:t>
                </a:r>
                <a14:m>
                  <m:oMath xmlns:m="http://schemas.openxmlformats.org/officeDocument/2006/math">
                    <m:sSub>
                      <m:sSubPr>
                        <m:ctrlPr>
                          <a:rPr lang="bn-BD" sz="4000" i="1">
                            <a:latin typeface="Cambria Math" panose="02040503050406030204" pitchFamily="18" charset="0"/>
                            <a:cs typeface="NikoshBAN" panose="02000000000000000000" pitchFamily="2" charset="0"/>
                          </a:rPr>
                        </m:ctrlPr>
                      </m:sSubPr>
                      <m:e>
                        <m:r>
                          <m:rPr>
                            <m:sty m:val="p"/>
                          </m:rPr>
                          <a:rPr lang="en-US" sz="4000">
                            <a:latin typeface="Cambria Math" panose="02040503050406030204" pitchFamily="18" charset="0"/>
                            <a:cs typeface="NikoshBAN" panose="02000000000000000000" pitchFamily="2" charset="0"/>
                          </a:rPr>
                          <m:t>k</m:t>
                        </m:r>
                      </m:e>
                      <m:sub>
                        <m:r>
                          <m:rPr>
                            <m:sty m:val="p"/>
                          </m:rPr>
                          <a:rPr lang="en-US" sz="4000" b="0" i="0" smtClean="0">
                            <a:latin typeface="Cambria Math" panose="02040503050406030204" pitchFamily="18" charset="0"/>
                            <a:cs typeface="NikoshBAN" panose="02000000000000000000" pitchFamily="2" charset="0"/>
                          </a:rPr>
                          <m:t>d</m:t>
                        </m:r>
                      </m:sub>
                    </m:sSub>
                    <m:r>
                      <a:rPr lang="en-US" sz="4000">
                        <a:latin typeface="Cambria Math" panose="02040503050406030204" pitchFamily="18" charset="0"/>
                        <a:cs typeface="NikoshBAN" panose="02000000000000000000" pitchFamily="2" charset="0"/>
                      </a:rPr>
                      <m:t>=</m:t>
                    </m:r>
                    <m:sSub>
                      <m:sSubPr>
                        <m:ctrlPr>
                          <a:rPr lang="en-US" sz="4000" i="1">
                            <a:latin typeface="Cambria Math" panose="02040503050406030204" pitchFamily="18" charset="0"/>
                            <a:cs typeface="NikoshBAN" panose="02000000000000000000" pitchFamily="2" charset="0"/>
                          </a:rPr>
                        </m:ctrlPr>
                      </m:sSubPr>
                      <m:e>
                        <m:r>
                          <m:rPr>
                            <m:sty m:val="p"/>
                          </m:rPr>
                          <a:rPr lang="en-US" sz="4000" b="0" i="0" smtClean="0">
                            <a:latin typeface="Cambria Math" panose="02040503050406030204" pitchFamily="18" charset="0"/>
                            <a:cs typeface="NikoshBAN" panose="02000000000000000000" pitchFamily="2" charset="0"/>
                          </a:rPr>
                          <m:t>k</m:t>
                        </m:r>
                      </m:e>
                      <m:sub>
                        <m:r>
                          <a:rPr lang="en-US" sz="4000" b="0" i="1" smtClean="0">
                            <a:latin typeface="Cambria Math" panose="02040503050406030204" pitchFamily="18" charset="0"/>
                            <a:cs typeface="NikoshBAN" panose="02000000000000000000" pitchFamily="2" charset="0"/>
                          </a:rPr>
                          <m:t>𝑏</m:t>
                        </m:r>
                      </m:sub>
                    </m:sSub>
                    <m:d>
                      <m:dPr>
                        <m:ctrlPr>
                          <a:rPr lang="en-US" sz="4000" i="1">
                            <a:latin typeface="Cambria Math" panose="02040503050406030204" pitchFamily="18" charset="0"/>
                            <a:cs typeface="NikoshBAN" panose="02000000000000000000" pitchFamily="2" charset="0"/>
                          </a:rPr>
                        </m:ctrlPr>
                      </m:dPr>
                      <m:e>
                        <m:r>
                          <a:rPr lang="en-US" sz="4000" b="0" i="0" smtClean="0">
                            <a:latin typeface="Cambria Math" panose="02040503050406030204" pitchFamily="18" charset="0"/>
                            <a:cs typeface="NikoshBAN" panose="02000000000000000000" pitchFamily="2" charset="0"/>
                          </a:rPr>
                          <m:t>1</m:t>
                        </m:r>
                        <m:r>
                          <a:rPr lang="en-US" sz="4000">
                            <a:latin typeface="Cambria Math" panose="02040503050406030204" pitchFamily="18" charset="0"/>
                            <a:cs typeface="NikoshBAN" panose="02000000000000000000" pitchFamily="2" charset="0"/>
                          </a:rPr>
                          <m:t>−</m:t>
                        </m:r>
                        <m:sSub>
                          <m:sSubPr>
                            <m:ctrlPr>
                              <a:rPr lang="en-US" sz="4000" i="1">
                                <a:latin typeface="Cambria Math" panose="02040503050406030204" pitchFamily="18" charset="0"/>
                                <a:cs typeface="NikoshBAN" panose="02000000000000000000" pitchFamily="2" charset="0"/>
                              </a:rPr>
                            </m:ctrlPr>
                          </m:sSubPr>
                          <m:e>
                            <m:r>
                              <m:rPr>
                                <m:sty m:val="p"/>
                              </m:rPr>
                              <a:rPr lang="en-US" sz="4000" b="0" i="0" smtClean="0">
                                <a:latin typeface="Cambria Math" panose="02040503050406030204" pitchFamily="18" charset="0"/>
                                <a:cs typeface="NikoshBAN" panose="02000000000000000000" pitchFamily="2" charset="0"/>
                              </a:rPr>
                              <m:t>T</m:t>
                            </m:r>
                          </m:e>
                          <m:sub>
                            <m:r>
                              <m:rPr>
                                <m:sty m:val="p"/>
                              </m:rPr>
                              <a:rPr lang="en-US" sz="4000" b="0" i="0" smtClean="0">
                                <a:latin typeface="Cambria Math" panose="02040503050406030204" pitchFamily="18" charset="0"/>
                                <a:cs typeface="NikoshBAN" panose="02000000000000000000" pitchFamily="2" charset="0"/>
                              </a:rPr>
                              <m:t>c</m:t>
                            </m:r>
                          </m:sub>
                        </m:sSub>
                      </m:e>
                    </m:d>
                  </m:oMath>
                </a14:m>
                <a:endParaRPr lang="en-US" sz="4000" dirty="0">
                  <a:latin typeface="Cambria Math" panose="02040503050406030204" pitchFamily="18" charset="0"/>
                  <a:cs typeface="NikoshBAN" panose="02000000000000000000" pitchFamily="2" charset="0"/>
                </a:endParaRPr>
              </a:p>
              <a:p>
                <a:pPr algn="just">
                  <a:tabLst>
                    <a:tab pos="4062413" algn="l"/>
                  </a:tabLst>
                </a:pPr>
                <a:r>
                  <a:rPr lang="en-US" sz="4000" dirty="0">
                    <a:latin typeface="Cambria Math" panose="02040503050406030204" pitchFamily="18" charset="0"/>
                    <a:cs typeface="NikoshBAN" panose="02000000000000000000" pitchFamily="2" charset="0"/>
                  </a:rPr>
                  <a:t>		</a:t>
                </a:r>
                <a:r>
                  <a:rPr lang="bn-BD" sz="4000" dirty="0">
                    <a:latin typeface="Cambria Math" panose="02040503050406030204" pitchFamily="18" charset="0"/>
                    <a:cs typeface="NikoshBAN" panose="02000000000000000000" pitchFamily="2" charset="0"/>
                  </a:rPr>
                  <a:t> </a:t>
                </a:r>
                <a:r>
                  <a:rPr lang="en-US" sz="4000" dirty="0">
                    <a:latin typeface="Cambria Math" panose="02040503050406030204" pitchFamily="18" charset="0"/>
                    <a:cs typeface="NikoshBAN" panose="02000000000000000000" pitchFamily="2" charset="0"/>
                  </a:rPr>
                  <a:t>= </a:t>
                </a:r>
                <a:r>
                  <a:rPr lang="bn-BD" sz="4000" dirty="0">
                    <a:latin typeface="Cambria Math" panose="02040503050406030204" pitchFamily="18" charset="0"/>
                    <a:cs typeface="NikoshBAN" panose="02000000000000000000" pitchFamily="2" charset="0"/>
                  </a:rPr>
                  <a:t>১৫%(১-০.৩৭)</a:t>
                </a:r>
              </a:p>
              <a:p>
                <a:pPr algn="just">
                  <a:tabLst>
                    <a:tab pos="4062413" algn="l"/>
                  </a:tabLst>
                </a:pPr>
                <a:r>
                  <a:rPr lang="bn-BD" sz="4000" dirty="0">
                    <a:latin typeface="Cambria Math" panose="02040503050406030204" pitchFamily="18" charset="0"/>
                    <a:cs typeface="NikoshBAN" panose="02000000000000000000" pitchFamily="2" charset="0"/>
                  </a:rPr>
                  <a:t>	 = ৯.৪৫%</a:t>
                </a:r>
              </a:p>
              <a:p>
                <a:pPr algn="just">
                  <a:tabLst>
                    <a:tab pos="4062413" algn="l"/>
                  </a:tabLst>
                </a:pPr>
                <a:r>
                  <a:rPr lang="bn-BD" sz="4000" dirty="0">
                    <a:latin typeface="Cambria Math" panose="02040503050406030204" pitchFamily="18" charset="0"/>
                    <a:cs typeface="NikoshBAN" panose="02000000000000000000" pitchFamily="2" charset="0"/>
                  </a:rPr>
                  <a:t>সংরক্ষিত আয়ের ব্যয়</a:t>
                </a:r>
                <a:r>
                  <a:rPr lang="bn-BD" sz="4000" dirty="0">
                    <a:cs typeface="NikoshBAN" panose="02000000000000000000" pitchFamily="2" charset="0"/>
                  </a:rPr>
                  <a:t> </a:t>
                </a:r>
                <a14:m>
                  <m:oMath xmlns:m="http://schemas.openxmlformats.org/officeDocument/2006/math">
                    <m:sSub>
                      <m:sSubPr>
                        <m:ctrlPr>
                          <a:rPr lang="bn-BD" sz="4000" i="1">
                            <a:latin typeface="Cambria Math" panose="02040503050406030204" pitchFamily="18" charset="0"/>
                            <a:cs typeface="NikoshBAN" panose="02000000000000000000" pitchFamily="2" charset="0"/>
                          </a:rPr>
                        </m:ctrlPr>
                      </m:sSubPr>
                      <m:e>
                        <m:r>
                          <m:rPr>
                            <m:sty m:val="p"/>
                          </m:rPr>
                          <a:rPr lang="en-US" sz="4000">
                            <a:latin typeface="Cambria Math" panose="02040503050406030204" pitchFamily="18" charset="0"/>
                            <a:cs typeface="NikoshBAN" panose="02000000000000000000" pitchFamily="2" charset="0"/>
                          </a:rPr>
                          <m:t>k</m:t>
                        </m:r>
                      </m:e>
                      <m:sub>
                        <m:r>
                          <m:rPr>
                            <m:sty m:val="p"/>
                          </m:rPr>
                          <a:rPr lang="en-US" sz="4000" b="0" i="0" smtClean="0">
                            <a:latin typeface="Cambria Math" panose="02040503050406030204" pitchFamily="18" charset="0"/>
                            <a:cs typeface="NikoshBAN" panose="02000000000000000000" pitchFamily="2" charset="0"/>
                          </a:rPr>
                          <m:t>r</m:t>
                        </m:r>
                      </m:sub>
                    </m:sSub>
                    <m:r>
                      <a:rPr lang="en-US" sz="4000">
                        <a:latin typeface="Cambria Math" panose="02040503050406030204" pitchFamily="18" charset="0"/>
                        <a:cs typeface="NikoshBAN" panose="02000000000000000000" pitchFamily="2" charset="0"/>
                      </a:rPr>
                      <m:t>=</m:t>
                    </m:r>
                    <m:sSub>
                      <m:sSubPr>
                        <m:ctrlPr>
                          <a:rPr lang="en-US" sz="4000" i="1">
                            <a:latin typeface="Cambria Math" panose="02040503050406030204" pitchFamily="18" charset="0"/>
                            <a:cs typeface="NikoshBAN" panose="02000000000000000000" pitchFamily="2" charset="0"/>
                          </a:rPr>
                        </m:ctrlPr>
                      </m:sSubPr>
                      <m:e>
                        <m:r>
                          <m:rPr>
                            <m:sty m:val="p"/>
                          </m:rPr>
                          <a:rPr lang="en-US" sz="4000">
                            <a:latin typeface="Cambria Math" panose="02040503050406030204" pitchFamily="18" charset="0"/>
                            <a:cs typeface="NikoshBAN" panose="02000000000000000000" pitchFamily="2" charset="0"/>
                          </a:rPr>
                          <m:t>k</m:t>
                        </m:r>
                      </m:e>
                      <m:sub>
                        <m:r>
                          <a:rPr lang="en-US" sz="4000" b="0" i="1" smtClean="0">
                            <a:latin typeface="Cambria Math" panose="02040503050406030204" pitchFamily="18" charset="0"/>
                            <a:cs typeface="NikoshBAN" panose="02000000000000000000" pitchFamily="2" charset="0"/>
                          </a:rPr>
                          <m:t>𝑒</m:t>
                        </m:r>
                      </m:sub>
                    </m:sSub>
                    <m:d>
                      <m:dPr>
                        <m:ctrlPr>
                          <a:rPr lang="en-US" sz="4000" i="1">
                            <a:latin typeface="Cambria Math" panose="02040503050406030204" pitchFamily="18" charset="0"/>
                            <a:cs typeface="NikoshBAN" panose="02000000000000000000" pitchFamily="2" charset="0"/>
                          </a:rPr>
                        </m:ctrlPr>
                      </m:dPr>
                      <m:e>
                        <m:r>
                          <a:rPr lang="en-US" sz="4000">
                            <a:latin typeface="Cambria Math" panose="02040503050406030204" pitchFamily="18" charset="0"/>
                            <a:cs typeface="NikoshBAN" panose="02000000000000000000" pitchFamily="2" charset="0"/>
                          </a:rPr>
                          <m:t>1</m:t>
                        </m:r>
                        <m:r>
                          <a:rPr lang="en-US" sz="4000">
                            <a:latin typeface="Cambria Math" panose="02040503050406030204" pitchFamily="18" charset="0"/>
                            <a:cs typeface="NikoshBAN" panose="02000000000000000000" pitchFamily="2" charset="0"/>
                          </a:rPr>
                          <m:t>−</m:t>
                        </m:r>
                        <m:sSub>
                          <m:sSubPr>
                            <m:ctrlPr>
                              <a:rPr lang="en-US" sz="4000" i="1">
                                <a:latin typeface="Cambria Math" panose="02040503050406030204" pitchFamily="18" charset="0"/>
                                <a:cs typeface="NikoshBAN" panose="02000000000000000000" pitchFamily="2" charset="0"/>
                              </a:rPr>
                            </m:ctrlPr>
                          </m:sSubPr>
                          <m:e>
                            <m:r>
                              <m:rPr>
                                <m:sty m:val="p"/>
                              </m:rPr>
                              <a:rPr lang="en-US" sz="4000">
                                <a:latin typeface="Cambria Math" panose="02040503050406030204" pitchFamily="18" charset="0"/>
                                <a:cs typeface="NikoshBAN" panose="02000000000000000000" pitchFamily="2" charset="0"/>
                              </a:rPr>
                              <m:t>T</m:t>
                            </m:r>
                          </m:e>
                          <m:sub>
                            <m:r>
                              <m:rPr>
                                <m:sty m:val="p"/>
                              </m:rPr>
                              <a:rPr lang="en-US" sz="4000" b="0" i="0" smtClean="0">
                                <a:latin typeface="Cambria Math" panose="02040503050406030204" pitchFamily="18" charset="0"/>
                                <a:cs typeface="NikoshBAN" panose="02000000000000000000" pitchFamily="2" charset="0"/>
                              </a:rPr>
                              <m:t>p</m:t>
                            </m:r>
                          </m:sub>
                        </m:sSub>
                      </m:e>
                    </m:d>
                  </m:oMath>
                </a14:m>
                <a:endParaRPr lang="en-US" sz="4000" dirty="0">
                  <a:latin typeface="Cambria Math" panose="02040503050406030204" pitchFamily="18" charset="0"/>
                  <a:cs typeface="NikoshBAN" panose="02000000000000000000" pitchFamily="2" charset="0"/>
                </a:endParaRPr>
              </a:p>
              <a:p>
                <a:pPr algn="just">
                  <a:tabLst>
                    <a:tab pos="4062413" algn="l"/>
                  </a:tabLst>
                </a:pPr>
                <a:r>
                  <a:rPr lang="en-US" sz="4000" dirty="0">
                    <a:latin typeface="Cambria Math" panose="02040503050406030204" pitchFamily="18" charset="0"/>
                    <a:cs typeface="NikoshBAN" panose="02000000000000000000" pitchFamily="2" charset="0"/>
                  </a:rPr>
                  <a:t>	= </a:t>
                </a:r>
                <a:r>
                  <a:rPr lang="bn-BD" sz="4000" dirty="0">
                    <a:latin typeface="Cambria Math" panose="02040503050406030204" pitchFamily="18" charset="0"/>
                    <a:cs typeface="NikoshBAN" panose="02000000000000000000" pitchFamily="2" charset="0"/>
                  </a:rPr>
                  <a:t>১২.৫(১-০.২৫)</a:t>
                </a:r>
              </a:p>
              <a:p>
                <a:pPr algn="just">
                  <a:tabLst>
                    <a:tab pos="4062413" algn="l"/>
                  </a:tabLst>
                </a:pPr>
                <a:r>
                  <a:rPr lang="bn-BD" sz="4000" dirty="0">
                    <a:latin typeface="Cambria Math" panose="02040503050406030204" pitchFamily="18" charset="0"/>
                    <a:cs typeface="NikoshBAN" panose="02000000000000000000" pitchFamily="2" charset="0"/>
                  </a:rPr>
                  <a:t>	= ৯.৩৭৫%</a:t>
                </a:r>
              </a:p>
              <a:p>
                <a:pPr algn="just">
                  <a:tabLst>
                    <a:tab pos="4062413" algn="l"/>
                  </a:tabLst>
                </a:pPr>
                <a:r>
                  <a:rPr lang="bn-BD" sz="4000" dirty="0">
                    <a:latin typeface="Cambria Math" panose="02040503050406030204" pitchFamily="18" charset="0"/>
                    <a:cs typeface="NikoshBAN" panose="02000000000000000000" pitchFamily="2" charset="0"/>
                  </a:rPr>
                  <a:t>অগ্রাধিকার শেয়ারের ব্যয় </a:t>
                </a:r>
                <a14:m>
                  <m:oMath xmlns:m="http://schemas.openxmlformats.org/officeDocument/2006/math">
                    <m:r>
                      <a:rPr lang="bn-BD" sz="4000" b="0" i="0" smtClean="0">
                        <a:latin typeface="Cambria Math" panose="02040503050406030204" pitchFamily="18" charset="0"/>
                        <a:cs typeface="NikoshBAN" panose="02000000000000000000" pitchFamily="2" charset="0"/>
                      </a:rPr>
                      <m:t>(</m:t>
                    </m:r>
                    <m:sSub>
                      <m:sSubPr>
                        <m:ctrlPr>
                          <a:rPr lang="bn-BD" sz="4000" i="1">
                            <a:latin typeface="Cambria Math" panose="02040503050406030204" pitchFamily="18" charset="0"/>
                            <a:cs typeface="NikoshBAN" panose="02000000000000000000" pitchFamily="2" charset="0"/>
                          </a:rPr>
                        </m:ctrlPr>
                      </m:sSubPr>
                      <m:e>
                        <m:r>
                          <m:rPr>
                            <m:sty m:val="p"/>
                          </m:rPr>
                          <a:rPr lang="en-US" sz="4000">
                            <a:latin typeface="Cambria Math" panose="02040503050406030204" pitchFamily="18" charset="0"/>
                            <a:cs typeface="NikoshBAN" panose="02000000000000000000" pitchFamily="2" charset="0"/>
                          </a:rPr>
                          <m:t>k</m:t>
                        </m:r>
                      </m:e>
                      <m:sub>
                        <m:r>
                          <m:rPr>
                            <m:sty m:val="p"/>
                          </m:rPr>
                          <a:rPr lang="en-US" sz="4000" b="0" i="0" smtClean="0">
                            <a:latin typeface="Cambria Math" panose="02040503050406030204" pitchFamily="18" charset="0"/>
                            <a:cs typeface="NikoshBAN" panose="02000000000000000000" pitchFamily="2" charset="0"/>
                          </a:rPr>
                          <m:t>p</m:t>
                        </m:r>
                      </m:sub>
                    </m:sSub>
                    <m:r>
                      <a:rPr lang="bn-BD" sz="4000" b="0" i="1" smtClean="0">
                        <a:latin typeface="Cambria Math" panose="02040503050406030204" pitchFamily="18" charset="0"/>
                        <a:cs typeface="NikoshBAN" panose="02000000000000000000" pitchFamily="2" charset="0"/>
                      </a:rPr>
                      <m:t>)</m:t>
                    </m:r>
                  </m:oMath>
                </a14:m>
                <a:r>
                  <a:rPr lang="bn-BD" sz="4000" dirty="0">
                    <a:latin typeface="Cambria Math" panose="02040503050406030204" pitchFamily="18" charset="0"/>
                    <a:cs typeface="NikoshBAN" panose="02000000000000000000" pitchFamily="2" charset="0"/>
                  </a:rPr>
                  <a:t>	=১০%</a:t>
                </a:r>
              </a:p>
            </p:txBody>
          </p:sp>
        </mc:Choice>
        <mc:Fallback>
          <p:sp>
            <p:nvSpPr>
              <p:cNvPr id="4" name="TextBox 3">
                <a:extLst>
                  <a:ext uri="{FF2B5EF4-FFF2-40B4-BE49-F238E27FC236}">
                    <a16:creationId xmlns:a16="http://schemas.microsoft.com/office/drawing/2014/main" id="{639778E4-7591-438E-BE32-D615E648A426}"/>
                  </a:ext>
                </a:extLst>
              </p:cNvPr>
              <p:cNvSpPr txBox="1">
                <a:spLocks noRot="1" noChangeAspect="1" noMove="1" noResize="1" noEditPoints="1" noAdjustHandles="1" noChangeArrowheads="1" noChangeShapeType="1" noTextEdit="1"/>
              </p:cNvSpPr>
              <p:nvPr/>
            </p:nvSpPr>
            <p:spPr>
              <a:xfrm>
                <a:off x="839450" y="594153"/>
                <a:ext cx="7465100" cy="5669694"/>
              </a:xfrm>
              <a:prstGeom prst="rect">
                <a:avLst/>
              </a:prstGeom>
              <a:blipFill>
                <a:blip r:embed="rId2"/>
                <a:stretch>
                  <a:fillRect l="-2941" t="-1611" b="-4189"/>
                </a:stretch>
              </a:blipFill>
              <a:ln>
                <a:noFill/>
              </a:ln>
            </p:spPr>
            <p:txBody>
              <a:bodyPr/>
              <a:lstStyle/>
              <a:p>
                <a:r>
                  <a:rPr lang="en-US">
                    <a:noFill/>
                  </a:rPr>
                  <a:t> </a:t>
                </a:r>
              </a:p>
            </p:txBody>
          </p:sp>
        </mc:Fallback>
      </mc:AlternateContent>
      <p:sp>
        <p:nvSpPr>
          <p:cNvPr id="2" name="Footer Placeholder 1">
            <a:extLst>
              <a:ext uri="{FF2B5EF4-FFF2-40B4-BE49-F238E27FC236}">
                <a16:creationId xmlns:a16="http://schemas.microsoft.com/office/drawing/2014/main" id="{69448EAC-AC9B-48EC-B89A-25125513BA72}"/>
              </a:ext>
            </a:extLst>
          </p:cNvPr>
          <p:cNvSpPr>
            <a:spLocks noGrp="1"/>
          </p:cNvSpPr>
          <p:nvPr>
            <p:ph type="ftr" sz="quarter" idx="11"/>
          </p:nvPr>
        </p:nvSpPr>
        <p:spPr/>
        <p:txBody>
          <a:bodyPr/>
          <a:lstStyle/>
          <a:p>
            <a:r>
              <a:rPr lang="en-US"/>
              <a:t>FBI_I_Cost of Capital_AUC_13.01.2021</a:t>
            </a:r>
          </a:p>
        </p:txBody>
      </p:sp>
      <p:sp>
        <p:nvSpPr>
          <p:cNvPr id="3" name="Slide Number Placeholder 2">
            <a:extLst>
              <a:ext uri="{FF2B5EF4-FFF2-40B4-BE49-F238E27FC236}">
                <a16:creationId xmlns:a16="http://schemas.microsoft.com/office/drawing/2014/main" id="{2DB6B930-CFC4-4168-BAA0-7DC97F99E094}"/>
              </a:ext>
            </a:extLst>
          </p:cNvPr>
          <p:cNvSpPr>
            <a:spLocks noGrp="1"/>
          </p:cNvSpPr>
          <p:nvPr>
            <p:ph type="sldNum" sz="quarter" idx="12"/>
          </p:nvPr>
        </p:nvSpPr>
        <p:spPr/>
        <p:txBody>
          <a:bodyPr/>
          <a:lstStyle/>
          <a:p>
            <a:fld id="{9F44021C-2E8A-4780-83A8-DAE4EBB8DE51}" type="slidenum">
              <a:rPr lang="en-US" smtClean="0"/>
              <a:t>16</a:t>
            </a:fld>
            <a:endParaRPr lang="en-US"/>
          </a:p>
        </p:txBody>
      </p:sp>
    </p:spTree>
    <p:extLst>
      <p:ext uri="{BB962C8B-B14F-4D97-AF65-F5344CB8AC3E}">
        <p14:creationId xmlns:p14="http://schemas.microsoft.com/office/powerpoint/2010/main" val="27903045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C3025DF8-436C-44E2-AB9A-6647C9B27E3B}"/>
                  </a:ext>
                </a:extLst>
              </p:cNvPr>
              <p:cNvSpPr txBox="1"/>
              <p:nvPr/>
            </p:nvSpPr>
            <p:spPr>
              <a:xfrm>
                <a:off x="622091" y="840086"/>
                <a:ext cx="7899817" cy="5177828"/>
              </a:xfrm>
              <a:prstGeom prst="rect">
                <a:avLst/>
              </a:prstGeom>
              <a:noFill/>
              <a:ln>
                <a:noFill/>
              </a:ln>
            </p:spPr>
            <p:txBody>
              <a:bodyPr wrap="square" rtlCol="0">
                <a:spAutoFit/>
              </a:bodyPr>
              <a:lstStyle/>
              <a:p>
                <a:pPr algn="just"/>
                <a:r>
                  <a:rPr lang="bn-BD" sz="3600" dirty="0">
                    <a:latin typeface="NikoshBAN" panose="02000000000000000000" pitchFamily="2" charset="0"/>
                    <a:cs typeface="NikoshBAN" panose="02000000000000000000" pitchFamily="2" charset="0"/>
                  </a:rPr>
                  <a:t>ভার আরোপিত গড় মূলধন ব্যয়ঃ</a:t>
                </a:r>
              </a:p>
              <a:p>
                <a:pPr algn="just"/>
                <a14:m>
                  <m:oMathPara xmlns:m="http://schemas.openxmlformats.org/officeDocument/2006/math">
                    <m:oMathParaPr>
                      <m:jc m:val="centerGroup"/>
                    </m:oMathParaPr>
                    <m:oMath xmlns:m="http://schemas.openxmlformats.org/officeDocument/2006/math">
                      <m:r>
                        <m:rPr>
                          <m:sty m:val="p"/>
                        </m:rPr>
                        <a:rPr lang="en-US" sz="3200" i="0">
                          <a:latin typeface="Cambria Math" panose="02040503050406030204" pitchFamily="18" charset="0"/>
                          <a:cs typeface="NikoshBAN" panose="02000000000000000000" pitchFamily="2" charset="0"/>
                        </a:rPr>
                        <m:t>W</m:t>
                      </m:r>
                      <m:r>
                        <m:rPr>
                          <m:sty m:val="p"/>
                        </m:rPr>
                        <a:rPr lang="en-US" sz="3200" b="0" i="0" smtClean="0">
                          <a:latin typeface="Cambria Math" panose="02040503050406030204" pitchFamily="18" charset="0"/>
                          <a:cs typeface="NikoshBAN" panose="02000000000000000000" pitchFamily="2" charset="0"/>
                        </a:rPr>
                        <m:t>ACC</m:t>
                      </m:r>
                      <m:r>
                        <a:rPr lang="en-US" sz="3200" b="0" i="0" smtClean="0">
                          <a:latin typeface="Cambria Math" panose="02040503050406030204" pitchFamily="18" charset="0"/>
                          <a:cs typeface="NikoshBAN" panose="02000000000000000000" pitchFamily="2" charset="0"/>
                        </a:rPr>
                        <m:t>=</m:t>
                      </m:r>
                      <m:sSub>
                        <m:sSubPr>
                          <m:ctrlPr>
                            <a:rPr lang="en-US" sz="3200" b="0" i="1" smtClean="0">
                              <a:latin typeface="Cambria Math" panose="02040503050406030204" pitchFamily="18" charset="0"/>
                              <a:cs typeface="NikoshBAN" panose="02000000000000000000" pitchFamily="2" charset="0"/>
                            </a:rPr>
                          </m:ctrlPr>
                        </m:sSubPr>
                        <m:e>
                          <m:r>
                            <m:rPr>
                              <m:sty m:val="p"/>
                            </m:rPr>
                            <a:rPr lang="en-US" sz="3200" b="0" i="0" smtClean="0">
                              <a:latin typeface="Cambria Math" panose="02040503050406030204" pitchFamily="18" charset="0"/>
                              <a:cs typeface="NikoshBAN" panose="02000000000000000000" pitchFamily="2" charset="0"/>
                            </a:rPr>
                            <m:t>W</m:t>
                          </m:r>
                        </m:e>
                        <m:sub>
                          <m:r>
                            <a:rPr lang="en-US" sz="3200" b="0" i="1" smtClean="0">
                              <a:latin typeface="Cambria Math" panose="02040503050406030204" pitchFamily="18" charset="0"/>
                              <a:cs typeface="NikoshBAN" panose="02000000000000000000" pitchFamily="2" charset="0"/>
                            </a:rPr>
                            <m:t>𝑒</m:t>
                          </m:r>
                        </m:sub>
                      </m:sSub>
                      <m:sSub>
                        <m:sSubPr>
                          <m:ctrlPr>
                            <a:rPr lang="en-US" sz="3200" i="1">
                              <a:latin typeface="Cambria Math" panose="02040503050406030204" pitchFamily="18" charset="0"/>
                              <a:cs typeface="NikoshBAN" panose="02000000000000000000" pitchFamily="2" charset="0"/>
                            </a:rPr>
                          </m:ctrlPr>
                        </m:sSubPr>
                        <m:e>
                          <m:r>
                            <m:rPr>
                              <m:sty m:val="p"/>
                            </m:rPr>
                            <a:rPr lang="en-US" sz="3200" b="0" i="0" smtClean="0">
                              <a:latin typeface="Cambria Math" panose="02040503050406030204" pitchFamily="18" charset="0"/>
                              <a:cs typeface="NikoshBAN" panose="02000000000000000000" pitchFamily="2" charset="0"/>
                            </a:rPr>
                            <m:t>K</m:t>
                          </m:r>
                        </m:e>
                        <m:sub>
                          <m:r>
                            <a:rPr lang="en-US" sz="3200" b="0" i="1" smtClean="0">
                              <a:latin typeface="Cambria Math" panose="02040503050406030204" pitchFamily="18" charset="0"/>
                              <a:cs typeface="NikoshBAN" panose="02000000000000000000" pitchFamily="2" charset="0"/>
                            </a:rPr>
                            <m:t>𝑒</m:t>
                          </m:r>
                        </m:sub>
                      </m:sSub>
                      <m:r>
                        <a:rPr lang="en-US" sz="3200" b="0" i="0" smtClean="0">
                          <a:latin typeface="Cambria Math" panose="02040503050406030204" pitchFamily="18" charset="0"/>
                          <a:cs typeface="NikoshBAN" panose="02000000000000000000" pitchFamily="2" charset="0"/>
                        </a:rPr>
                        <m:t>+</m:t>
                      </m:r>
                      <m:sSub>
                        <m:sSubPr>
                          <m:ctrlPr>
                            <a:rPr lang="en-US" sz="3200" i="1">
                              <a:latin typeface="Cambria Math" panose="02040503050406030204" pitchFamily="18" charset="0"/>
                              <a:cs typeface="NikoshBAN" panose="02000000000000000000" pitchFamily="2" charset="0"/>
                            </a:rPr>
                          </m:ctrlPr>
                        </m:sSubPr>
                        <m:e>
                          <m:r>
                            <m:rPr>
                              <m:sty m:val="p"/>
                            </m:rPr>
                            <a:rPr lang="en-US" sz="3200">
                              <a:latin typeface="Cambria Math" panose="02040503050406030204" pitchFamily="18" charset="0"/>
                              <a:cs typeface="NikoshBAN" panose="02000000000000000000" pitchFamily="2" charset="0"/>
                            </a:rPr>
                            <m:t>W</m:t>
                          </m:r>
                        </m:e>
                        <m:sub>
                          <m:r>
                            <a:rPr lang="en-US" sz="3200" b="0" i="1" smtClean="0">
                              <a:latin typeface="Cambria Math" panose="02040503050406030204" pitchFamily="18" charset="0"/>
                              <a:cs typeface="NikoshBAN" panose="02000000000000000000" pitchFamily="2" charset="0"/>
                            </a:rPr>
                            <m:t>𝑝</m:t>
                          </m:r>
                        </m:sub>
                      </m:sSub>
                      <m:sSub>
                        <m:sSubPr>
                          <m:ctrlPr>
                            <a:rPr lang="en-US" sz="3200" i="1">
                              <a:latin typeface="Cambria Math" panose="02040503050406030204" pitchFamily="18" charset="0"/>
                              <a:cs typeface="NikoshBAN" panose="02000000000000000000" pitchFamily="2" charset="0"/>
                            </a:rPr>
                          </m:ctrlPr>
                        </m:sSubPr>
                        <m:e>
                          <m:r>
                            <m:rPr>
                              <m:sty m:val="p"/>
                            </m:rPr>
                            <a:rPr lang="en-US" sz="3200">
                              <a:latin typeface="Cambria Math" panose="02040503050406030204" pitchFamily="18" charset="0"/>
                              <a:cs typeface="NikoshBAN" panose="02000000000000000000" pitchFamily="2" charset="0"/>
                            </a:rPr>
                            <m:t>K</m:t>
                          </m:r>
                        </m:e>
                        <m:sub>
                          <m:r>
                            <a:rPr lang="en-US" sz="3200" b="0" i="1" smtClean="0">
                              <a:latin typeface="Cambria Math" panose="02040503050406030204" pitchFamily="18" charset="0"/>
                              <a:cs typeface="NikoshBAN" panose="02000000000000000000" pitchFamily="2" charset="0"/>
                            </a:rPr>
                            <m:t>𝑝</m:t>
                          </m:r>
                        </m:sub>
                      </m:sSub>
                      <m:r>
                        <a:rPr lang="en-US" sz="3200" b="0" i="0" smtClean="0">
                          <a:latin typeface="Cambria Math" panose="02040503050406030204" pitchFamily="18" charset="0"/>
                          <a:cs typeface="NikoshBAN" panose="02000000000000000000" pitchFamily="2" charset="0"/>
                        </a:rPr>
                        <m:t>+</m:t>
                      </m:r>
                      <m:sSub>
                        <m:sSubPr>
                          <m:ctrlPr>
                            <a:rPr lang="en-US" sz="3200" i="1">
                              <a:latin typeface="Cambria Math" panose="02040503050406030204" pitchFamily="18" charset="0"/>
                              <a:cs typeface="NikoshBAN" panose="02000000000000000000" pitchFamily="2" charset="0"/>
                            </a:rPr>
                          </m:ctrlPr>
                        </m:sSubPr>
                        <m:e>
                          <m:r>
                            <m:rPr>
                              <m:sty m:val="p"/>
                            </m:rPr>
                            <a:rPr lang="en-US" sz="3200">
                              <a:latin typeface="Cambria Math" panose="02040503050406030204" pitchFamily="18" charset="0"/>
                              <a:cs typeface="NikoshBAN" panose="02000000000000000000" pitchFamily="2" charset="0"/>
                            </a:rPr>
                            <m:t>W</m:t>
                          </m:r>
                        </m:e>
                        <m:sub>
                          <m:r>
                            <a:rPr lang="en-US" sz="3200" i="1">
                              <a:latin typeface="Cambria Math" panose="02040503050406030204" pitchFamily="18" charset="0"/>
                              <a:cs typeface="NikoshBAN" panose="02000000000000000000" pitchFamily="2" charset="0"/>
                            </a:rPr>
                            <m:t>𝑑</m:t>
                          </m:r>
                        </m:sub>
                      </m:sSub>
                      <m:sSub>
                        <m:sSubPr>
                          <m:ctrlPr>
                            <a:rPr lang="en-US" sz="3200" i="1">
                              <a:latin typeface="Cambria Math" panose="02040503050406030204" pitchFamily="18" charset="0"/>
                              <a:cs typeface="NikoshBAN" panose="02000000000000000000" pitchFamily="2" charset="0"/>
                            </a:rPr>
                          </m:ctrlPr>
                        </m:sSubPr>
                        <m:e>
                          <m:r>
                            <m:rPr>
                              <m:sty m:val="p"/>
                            </m:rPr>
                            <a:rPr lang="en-US" sz="3200">
                              <a:latin typeface="Cambria Math" panose="02040503050406030204" pitchFamily="18" charset="0"/>
                              <a:cs typeface="NikoshBAN" panose="02000000000000000000" pitchFamily="2" charset="0"/>
                            </a:rPr>
                            <m:t>K</m:t>
                          </m:r>
                        </m:e>
                        <m:sub>
                          <m:r>
                            <a:rPr lang="en-US" sz="3200" i="1">
                              <a:latin typeface="Cambria Math" panose="02040503050406030204" pitchFamily="18" charset="0"/>
                              <a:cs typeface="NikoshBAN" panose="02000000000000000000" pitchFamily="2" charset="0"/>
                            </a:rPr>
                            <m:t>𝑑</m:t>
                          </m:r>
                        </m:sub>
                      </m:sSub>
                      <m:r>
                        <a:rPr lang="en-US" sz="3200" b="0" i="0" smtClean="0">
                          <a:latin typeface="Cambria Math" panose="02040503050406030204" pitchFamily="18" charset="0"/>
                          <a:cs typeface="NikoshBAN" panose="02000000000000000000" pitchFamily="2" charset="0"/>
                        </a:rPr>
                        <m:t>+</m:t>
                      </m:r>
                      <m:sSub>
                        <m:sSubPr>
                          <m:ctrlPr>
                            <a:rPr lang="en-US" sz="3200" i="1">
                              <a:latin typeface="Cambria Math" panose="02040503050406030204" pitchFamily="18" charset="0"/>
                              <a:cs typeface="NikoshBAN" panose="02000000000000000000" pitchFamily="2" charset="0"/>
                            </a:rPr>
                          </m:ctrlPr>
                        </m:sSubPr>
                        <m:e>
                          <m:r>
                            <m:rPr>
                              <m:sty m:val="p"/>
                            </m:rPr>
                            <a:rPr lang="en-US" sz="3200">
                              <a:latin typeface="Cambria Math" panose="02040503050406030204" pitchFamily="18" charset="0"/>
                              <a:cs typeface="NikoshBAN" panose="02000000000000000000" pitchFamily="2" charset="0"/>
                            </a:rPr>
                            <m:t>W</m:t>
                          </m:r>
                        </m:e>
                        <m:sub>
                          <m:r>
                            <a:rPr lang="en-US" sz="3200" b="0" i="1" smtClean="0">
                              <a:latin typeface="Cambria Math" panose="02040503050406030204" pitchFamily="18" charset="0"/>
                              <a:cs typeface="NikoshBAN" panose="02000000000000000000" pitchFamily="2" charset="0"/>
                            </a:rPr>
                            <m:t>𝑟</m:t>
                          </m:r>
                        </m:sub>
                      </m:sSub>
                      <m:sSub>
                        <m:sSubPr>
                          <m:ctrlPr>
                            <a:rPr lang="en-US" sz="3200" i="1">
                              <a:latin typeface="Cambria Math" panose="02040503050406030204" pitchFamily="18" charset="0"/>
                              <a:cs typeface="NikoshBAN" panose="02000000000000000000" pitchFamily="2" charset="0"/>
                            </a:rPr>
                          </m:ctrlPr>
                        </m:sSubPr>
                        <m:e>
                          <m:r>
                            <m:rPr>
                              <m:sty m:val="p"/>
                            </m:rPr>
                            <a:rPr lang="en-US" sz="3200">
                              <a:latin typeface="Cambria Math" panose="02040503050406030204" pitchFamily="18" charset="0"/>
                              <a:cs typeface="NikoshBAN" panose="02000000000000000000" pitchFamily="2" charset="0"/>
                            </a:rPr>
                            <m:t>K</m:t>
                          </m:r>
                        </m:e>
                        <m:sub>
                          <m:r>
                            <a:rPr lang="en-US" sz="3200" b="0" i="1" smtClean="0">
                              <a:latin typeface="Cambria Math" panose="02040503050406030204" pitchFamily="18" charset="0"/>
                              <a:cs typeface="NikoshBAN" panose="02000000000000000000" pitchFamily="2" charset="0"/>
                            </a:rPr>
                            <m:t>𝑟</m:t>
                          </m:r>
                        </m:sub>
                      </m:sSub>
                    </m:oMath>
                  </m:oMathPara>
                </a14:m>
                <a:endParaRPr lang="en-US" sz="3200" dirty="0">
                  <a:latin typeface="NikoshBAN" panose="02000000000000000000" pitchFamily="2" charset="0"/>
                  <a:cs typeface="NikoshBAN" panose="02000000000000000000" pitchFamily="2" charset="0"/>
                </a:endParaRPr>
              </a:p>
              <a:p>
                <a:pPr algn="just"/>
                <a:r>
                  <a:rPr lang="en-US" sz="3600" dirty="0">
                    <a:latin typeface="NikoshBAN" panose="02000000000000000000" pitchFamily="2" charset="0"/>
                    <a:cs typeface="NikoshBAN" panose="02000000000000000000" pitchFamily="2" charset="0"/>
                  </a:rPr>
                  <a:t>=(0.05</a:t>
                </a:r>
                <a14:m>
                  <m:oMath xmlns:m="http://schemas.openxmlformats.org/officeDocument/2006/math">
                    <m:r>
                      <a:rPr lang="en-US" sz="3600" i="1">
                        <a:latin typeface="Cambria Math" panose="02040503050406030204" pitchFamily="18" charset="0"/>
                        <a:ea typeface="Cambria Math" panose="02040503050406030204" pitchFamily="18" charset="0"/>
                        <a:cs typeface="NikoshBAN" panose="02000000000000000000" pitchFamily="2" charset="0"/>
                      </a:rPr>
                      <m:t>×</m:t>
                    </m:r>
                  </m:oMath>
                </a14:m>
                <a:r>
                  <a:rPr lang="en-US" sz="3600" dirty="0">
                    <a:latin typeface="NikoshBAN" panose="02000000000000000000" pitchFamily="2" charset="0"/>
                    <a:cs typeface="NikoshBAN" panose="02000000000000000000" pitchFamily="2" charset="0"/>
                  </a:rPr>
                  <a:t>12.5)+ (0.20</a:t>
                </a:r>
                <a14:m>
                  <m:oMath xmlns:m="http://schemas.openxmlformats.org/officeDocument/2006/math">
                    <m:r>
                      <a:rPr lang="en-US" sz="3600" i="1">
                        <a:latin typeface="Cambria Math" panose="02040503050406030204" pitchFamily="18" charset="0"/>
                        <a:ea typeface="Cambria Math" panose="02040503050406030204" pitchFamily="18" charset="0"/>
                        <a:cs typeface="NikoshBAN" panose="02000000000000000000" pitchFamily="2" charset="0"/>
                      </a:rPr>
                      <m:t>×</m:t>
                    </m:r>
                  </m:oMath>
                </a14:m>
                <a:r>
                  <a:rPr lang="en-US" sz="3600" dirty="0">
                    <a:latin typeface="NikoshBAN" panose="02000000000000000000" pitchFamily="2" charset="0"/>
                    <a:cs typeface="NikoshBAN" panose="02000000000000000000" pitchFamily="2" charset="0"/>
                  </a:rPr>
                  <a:t>10)+ (0.25</a:t>
                </a:r>
                <a14:m>
                  <m:oMath xmlns:m="http://schemas.openxmlformats.org/officeDocument/2006/math">
                    <m:r>
                      <a:rPr lang="en-US" sz="3600" i="1">
                        <a:latin typeface="Cambria Math" panose="02040503050406030204" pitchFamily="18" charset="0"/>
                        <a:ea typeface="Cambria Math" panose="02040503050406030204" pitchFamily="18" charset="0"/>
                        <a:cs typeface="NikoshBAN" panose="02000000000000000000" pitchFamily="2" charset="0"/>
                      </a:rPr>
                      <m:t>×</m:t>
                    </m:r>
                  </m:oMath>
                </a14:m>
                <a:r>
                  <a:rPr lang="en-US" sz="3600" dirty="0">
                    <a:latin typeface="NikoshBAN" panose="02000000000000000000" pitchFamily="2" charset="0"/>
                    <a:cs typeface="NikoshBAN" panose="02000000000000000000" pitchFamily="2" charset="0"/>
                  </a:rPr>
                  <a:t>9.45)+</a:t>
                </a:r>
                <a:endParaRPr lang="bn-BD" sz="3600" dirty="0">
                  <a:latin typeface="NikoshBAN" panose="02000000000000000000" pitchFamily="2" charset="0"/>
                  <a:cs typeface="NikoshBAN" panose="02000000000000000000" pitchFamily="2" charset="0"/>
                </a:endParaRPr>
              </a:p>
              <a:p>
                <a:pPr algn="just"/>
                <a:r>
                  <a:rPr lang="bn-BD" sz="3600" dirty="0">
                    <a:latin typeface="NikoshBAN" panose="02000000000000000000" pitchFamily="2" charset="0"/>
                    <a:cs typeface="NikoshBAN" panose="02000000000000000000" pitchFamily="2" charset="0"/>
                  </a:rPr>
                  <a:t>											</a:t>
                </a:r>
                <a:r>
                  <a:rPr lang="en-US" sz="3600" dirty="0">
                    <a:latin typeface="NikoshBAN" panose="02000000000000000000" pitchFamily="2" charset="0"/>
                    <a:cs typeface="NikoshBAN" panose="02000000000000000000" pitchFamily="2" charset="0"/>
                  </a:rPr>
                  <a:t>(0.05</a:t>
                </a:r>
                <a14:m>
                  <m:oMath xmlns:m="http://schemas.openxmlformats.org/officeDocument/2006/math">
                    <m:r>
                      <a:rPr lang="en-US" sz="3600" i="1" smtClean="0">
                        <a:latin typeface="Cambria Math" panose="02040503050406030204" pitchFamily="18" charset="0"/>
                        <a:ea typeface="Cambria Math" panose="02040503050406030204" pitchFamily="18" charset="0"/>
                        <a:cs typeface="NikoshBAN" panose="02000000000000000000" pitchFamily="2" charset="0"/>
                      </a:rPr>
                      <m:t>×</m:t>
                    </m:r>
                  </m:oMath>
                </a14:m>
                <a:r>
                  <a:rPr lang="en-US" sz="3600" dirty="0">
                    <a:latin typeface="NikoshBAN" panose="02000000000000000000" pitchFamily="2" charset="0"/>
                    <a:cs typeface="NikoshBAN" panose="02000000000000000000" pitchFamily="2" charset="0"/>
                  </a:rPr>
                  <a:t>9.375)</a:t>
                </a:r>
              </a:p>
              <a:p>
                <a:pPr algn="just"/>
                <a:r>
                  <a:rPr lang="en-US" sz="4000" dirty="0">
                    <a:latin typeface="NikoshBAN" panose="02000000000000000000" pitchFamily="2" charset="0"/>
                    <a:cs typeface="NikoshBAN" panose="02000000000000000000" pitchFamily="2" charset="0"/>
                  </a:rPr>
                  <a:t>=2.36+2+6.25+0.47</a:t>
                </a:r>
              </a:p>
              <a:p>
                <a:pPr algn="just"/>
                <a:r>
                  <a:rPr lang="en-US" sz="4000" dirty="0">
                    <a:latin typeface="NikoshBAN" panose="02000000000000000000" pitchFamily="2" charset="0"/>
                    <a:cs typeface="NikoshBAN" panose="02000000000000000000" pitchFamily="2" charset="0"/>
                  </a:rPr>
                  <a:t>=11.08%</a:t>
                </a:r>
              </a:p>
              <a:p>
                <a:pPr algn="just">
                  <a:tabLst>
                    <a:tab pos="2054225" algn="l"/>
                  </a:tabLst>
                </a:pPr>
                <a:r>
                  <a:rPr lang="bn-BD" sz="3600" dirty="0">
                    <a:latin typeface="NikoshBAN" panose="02000000000000000000" pitchFamily="2" charset="0"/>
                    <a:cs typeface="NikoshBAN" panose="02000000000000000000" pitchFamily="2" charset="0"/>
                  </a:rPr>
                  <a:t>বর্তমানে বিটা লিমিটেড এর গড় মূলধন ব্যয় ১১.০৮% যা ১২% এর কম। সুতরাং বিটা লিমিটেড তাদের গড় মূলধন ব্যয় ১২% এর মধ্যে ধরে রাখতে সক্ষম হবে।</a:t>
                </a:r>
              </a:p>
            </p:txBody>
          </p:sp>
        </mc:Choice>
        <mc:Fallback xmlns="">
          <p:sp>
            <p:nvSpPr>
              <p:cNvPr id="4" name="TextBox 3">
                <a:extLst>
                  <a:ext uri="{FF2B5EF4-FFF2-40B4-BE49-F238E27FC236}">
                    <a16:creationId xmlns:a16="http://schemas.microsoft.com/office/drawing/2014/main" id="{C3025DF8-436C-44E2-AB9A-6647C9B27E3B}"/>
                  </a:ext>
                </a:extLst>
              </p:cNvPr>
              <p:cNvSpPr txBox="1">
                <a:spLocks noRot="1" noChangeAspect="1" noMove="1" noResize="1" noEditPoints="1" noAdjustHandles="1" noChangeArrowheads="1" noChangeShapeType="1" noTextEdit="1"/>
              </p:cNvSpPr>
              <p:nvPr/>
            </p:nvSpPr>
            <p:spPr>
              <a:xfrm>
                <a:off x="622091" y="840086"/>
                <a:ext cx="7899817" cy="5177828"/>
              </a:xfrm>
              <a:prstGeom prst="rect">
                <a:avLst/>
              </a:prstGeom>
              <a:blipFill>
                <a:blip r:embed="rId2"/>
                <a:stretch>
                  <a:fillRect l="-2701" t="-1885" r="-3858" b="-3534"/>
                </a:stretch>
              </a:blipFill>
              <a:ln>
                <a:noFill/>
              </a:ln>
            </p:spPr>
            <p:txBody>
              <a:bodyPr/>
              <a:lstStyle/>
              <a:p>
                <a:r>
                  <a:rPr lang="en-US">
                    <a:noFill/>
                  </a:rPr>
                  <a:t> </a:t>
                </a:r>
              </a:p>
            </p:txBody>
          </p:sp>
        </mc:Fallback>
      </mc:AlternateContent>
      <p:sp>
        <p:nvSpPr>
          <p:cNvPr id="2" name="Footer Placeholder 1">
            <a:extLst>
              <a:ext uri="{FF2B5EF4-FFF2-40B4-BE49-F238E27FC236}">
                <a16:creationId xmlns:a16="http://schemas.microsoft.com/office/drawing/2014/main" id="{010CADD3-5217-46AC-BDA7-74A4C6821EDA}"/>
              </a:ext>
            </a:extLst>
          </p:cNvPr>
          <p:cNvSpPr>
            <a:spLocks noGrp="1"/>
          </p:cNvSpPr>
          <p:nvPr>
            <p:ph type="ftr" sz="quarter" idx="11"/>
          </p:nvPr>
        </p:nvSpPr>
        <p:spPr/>
        <p:txBody>
          <a:bodyPr/>
          <a:lstStyle/>
          <a:p>
            <a:r>
              <a:rPr lang="en-US"/>
              <a:t>FBI_I_Cost of Capital_AUC_13.01.2021</a:t>
            </a:r>
          </a:p>
        </p:txBody>
      </p:sp>
      <p:sp>
        <p:nvSpPr>
          <p:cNvPr id="3" name="Slide Number Placeholder 2">
            <a:extLst>
              <a:ext uri="{FF2B5EF4-FFF2-40B4-BE49-F238E27FC236}">
                <a16:creationId xmlns:a16="http://schemas.microsoft.com/office/drawing/2014/main" id="{F9BAFAE4-0322-46C4-99AF-11CFC8A7CD14}"/>
              </a:ext>
            </a:extLst>
          </p:cNvPr>
          <p:cNvSpPr>
            <a:spLocks noGrp="1"/>
          </p:cNvSpPr>
          <p:nvPr>
            <p:ph type="sldNum" sz="quarter" idx="12"/>
          </p:nvPr>
        </p:nvSpPr>
        <p:spPr/>
        <p:txBody>
          <a:bodyPr/>
          <a:lstStyle/>
          <a:p>
            <a:fld id="{9F44021C-2E8A-4780-83A8-DAE4EBB8DE51}" type="slidenum">
              <a:rPr lang="en-US" smtClean="0"/>
              <a:t>17</a:t>
            </a:fld>
            <a:endParaRPr lang="en-US"/>
          </a:p>
        </p:txBody>
      </p:sp>
    </p:spTree>
    <p:extLst>
      <p:ext uri="{BB962C8B-B14F-4D97-AF65-F5344CB8AC3E}">
        <p14:creationId xmlns:p14="http://schemas.microsoft.com/office/powerpoint/2010/main" val="26540357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106886" y="1103610"/>
            <a:ext cx="4572001" cy="1015663"/>
          </a:xfrm>
          <a:prstGeom prst="rect">
            <a:avLst/>
          </a:prstGeom>
          <a:solidFill>
            <a:srgbClr val="FFFF00"/>
          </a:solidFill>
          <a:ln>
            <a:solidFill>
              <a:schemeClr val="tx2"/>
            </a:solidFill>
          </a:ln>
        </p:spPr>
        <p:txBody>
          <a:bodyPr wrap="square" rtlCol="0">
            <a:spAutoFit/>
          </a:bodyPr>
          <a:lstStyle/>
          <a:p>
            <a:pPr algn="ctr"/>
            <a:r>
              <a:rPr lang="en-SG" sz="6000" dirty="0" err="1">
                <a:latin typeface="NikoshBAN" panose="02000000000000000000" pitchFamily="2" charset="0"/>
                <a:cs typeface="NikoshBAN" panose="02000000000000000000" pitchFamily="2" charset="0"/>
              </a:rPr>
              <a:t>অর্জন</a:t>
            </a:r>
            <a:r>
              <a:rPr lang="en-SG" sz="6000" dirty="0">
                <a:latin typeface="NikoshBAN" panose="02000000000000000000" pitchFamily="2" charset="0"/>
                <a:cs typeface="NikoshBAN" panose="02000000000000000000" pitchFamily="2" charset="0"/>
              </a:rPr>
              <a:t> </a:t>
            </a:r>
            <a:r>
              <a:rPr lang="en-SG" sz="6000" dirty="0" err="1">
                <a:latin typeface="NikoshBAN" panose="02000000000000000000" pitchFamily="2" charset="0"/>
                <a:cs typeface="NikoshBAN" panose="02000000000000000000" pitchFamily="2" charset="0"/>
              </a:rPr>
              <a:t>যাচাই</a:t>
            </a:r>
            <a:endParaRPr lang="en-US" sz="6000" dirty="0">
              <a:latin typeface="NikoshBAN" panose="02000000000000000000" pitchFamily="2" charset="0"/>
              <a:cs typeface="NikoshBAN" panose="02000000000000000000" pitchFamily="2" charset="0"/>
            </a:endParaRPr>
          </a:p>
        </p:txBody>
      </p:sp>
      <p:sp>
        <p:nvSpPr>
          <p:cNvPr id="3" name="Rectangle 2">
            <a:extLst>
              <a:ext uri="{FF2B5EF4-FFF2-40B4-BE49-F238E27FC236}">
                <a16:creationId xmlns:a16="http://schemas.microsoft.com/office/drawing/2014/main" id="{4BC0F6B9-869E-41DD-9490-BBE97A7BACEA}"/>
              </a:ext>
            </a:extLst>
          </p:cNvPr>
          <p:cNvSpPr/>
          <p:nvPr/>
        </p:nvSpPr>
        <p:spPr>
          <a:xfrm>
            <a:off x="862319" y="2897946"/>
            <a:ext cx="7419362" cy="2348612"/>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BD" sz="4400" dirty="0">
                <a:solidFill>
                  <a:schemeClr val="tx1"/>
                </a:solidFill>
                <a:latin typeface="NikoshBAN" panose="02000000000000000000" pitchFamily="2" charset="0"/>
                <a:cs typeface="NikoshBAN" panose="02000000000000000000" pitchFamily="2" charset="0"/>
              </a:rPr>
              <a:t>১। মূলধনের উৎস গুলো কি কি?</a:t>
            </a:r>
          </a:p>
          <a:p>
            <a:r>
              <a:rPr lang="bn-BD" sz="4400" dirty="0">
                <a:solidFill>
                  <a:schemeClr val="tx1"/>
                </a:solidFill>
                <a:latin typeface="NikoshBAN" panose="02000000000000000000" pitchFamily="2" charset="0"/>
                <a:cs typeface="NikoshBAN" panose="02000000000000000000" pitchFamily="2" charset="0"/>
              </a:rPr>
              <a:t>২। গড় মূলধন ব্যয় বের করার সূত্রটি বল।</a:t>
            </a:r>
          </a:p>
          <a:p>
            <a:r>
              <a:rPr lang="bn-BD" sz="4400" dirty="0">
                <a:solidFill>
                  <a:schemeClr val="tx1"/>
                </a:solidFill>
                <a:latin typeface="NikoshBAN" panose="02000000000000000000" pitchFamily="2" charset="0"/>
                <a:cs typeface="NikoshBAN" panose="02000000000000000000" pitchFamily="2" charset="0"/>
              </a:rPr>
              <a:t>৩। ভার বা অনুপাত কিভাবে বের করা হয়?</a:t>
            </a:r>
          </a:p>
        </p:txBody>
      </p:sp>
      <p:sp>
        <p:nvSpPr>
          <p:cNvPr id="2" name="Footer Placeholder 1">
            <a:extLst>
              <a:ext uri="{FF2B5EF4-FFF2-40B4-BE49-F238E27FC236}">
                <a16:creationId xmlns:a16="http://schemas.microsoft.com/office/drawing/2014/main" id="{A552B053-C064-4AE1-88EF-E570C70F3C96}"/>
              </a:ext>
            </a:extLst>
          </p:cNvPr>
          <p:cNvSpPr>
            <a:spLocks noGrp="1"/>
          </p:cNvSpPr>
          <p:nvPr>
            <p:ph type="ftr" sz="quarter" idx="11"/>
          </p:nvPr>
        </p:nvSpPr>
        <p:spPr/>
        <p:txBody>
          <a:bodyPr/>
          <a:lstStyle/>
          <a:p>
            <a:r>
              <a:rPr lang="en-US"/>
              <a:t>FBI_I_Cost of Capital_AUC_13.01.2021</a:t>
            </a:r>
          </a:p>
        </p:txBody>
      </p:sp>
      <p:sp>
        <p:nvSpPr>
          <p:cNvPr id="4" name="Slide Number Placeholder 3">
            <a:extLst>
              <a:ext uri="{FF2B5EF4-FFF2-40B4-BE49-F238E27FC236}">
                <a16:creationId xmlns:a16="http://schemas.microsoft.com/office/drawing/2014/main" id="{1113B6D8-39C1-4E9A-A167-796573B837F5}"/>
              </a:ext>
            </a:extLst>
          </p:cNvPr>
          <p:cNvSpPr>
            <a:spLocks noGrp="1"/>
          </p:cNvSpPr>
          <p:nvPr>
            <p:ph type="sldNum" sz="quarter" idx="12"/>
          </p:nvPr>
        </p:nvSpPr>
        <p:spPr/>
        <p:txBody>
          <a:bodyPr/>
          <a:lstStyle/>
          <a:p>
            <a:fld id="{9F44021C-2E8A-4780-83A8-DAE4EBB8DE51}" type="slidenum">
              <a:rPr lang="en-US" smtClean="0"/>
              <a:t>18</a:t>
            </a:fld>
            <a:endParaRPr lang="en-US"/>
          </a:p>
        </p:txBody>
      </p:sp>
    </p:spTree>
    <p:extLst>
      <p:ext uri="{BB962C8B-B14F-4D97-AF65-F5344CB8AC3E}">
        <p14:creationId xmlns:p14="http://schemas.microsoft.com/office/powerpoint/2010/main" val="20036613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961536" y="1120880"/>
            <a:ext cx="4734232" cy="1107996"/>
          </a:xfrm>
          <a:prstGeom prst="rect">
            <a:avLst/>
          </a:prstGeom>
          <a:solidFill>
            <a:schemeClr val="accent6">
              <a:lumMod val="20000"/>
              <a:lumOff val="80000"/>
            </a:schemeClr>
          </a:solidFill>
          <a:ln>
            <a:solidFill>
              <a:schemeClr val="tx2"/>
            </a:solidFill>
          </a:ln>
        </p:spPr>
        <p:txBody>
          <a:bodyPr wrap="square" rtlCol="0">
            <a:spAutoFit/>
          </a:bodyPr>
          <a:lstStyle/>
          <a:p>
            <a:pPr algn="ctr"/>
            <a:r>
              <a:rPr lang="bn-BD" sz="6600" dirty="0">
                <a:latin typeface="NikoshBAN" panose="02000000000000000000" pitchFamily="2" charset="0"/>
                <a:cs typeface="NikoshBAN" panose="02000000000000000000" pitchFamily="2" charset="0"/>
              </a:rPr>
              <a:t>বাড়ির কাজ</a:t>
            </a:r>
            <a:endParaRPr lang="en-US" sz="6600" dirty="0">
              <a:latin typeface="NikoshBAN" panose="02000000000000000000" pitchFamily="2" charset="0"/>
              <a:cs typeface="NikoshBAN" panose="02000000000000000000" pitchFamily="2" charset="0"/>
            </a:endParaRPr>
          </a:p>
        </p:txBody>
      </p:sp>
      <p:sp>
        <p:nvSpPr>
          <p:cNvPr id="3" name="TextBox 2"/>
          <p:cNvSpPr txBox="1"/>
          <p:nvPr/>
        </p:nvSpPr>
        <p:spPr>
          <a:xfrm>
            <a:off x="864334" y="2892136"/>
            <a:ext cx="6928636" cy="1569660"/>
          </a:xfrm>
          <a:prstGeom prst="rect">
            <a:avLst/>
          </a:prstGeom>
          <a:noFill/>
          <a:ln>
            <a:solidFill>
              <a:schemeClr val="tx2"/>
            </a:solidFill>
          </a:ln>
        </p:spPr>
        <p:txBody>
          <a:bodyPr wrap="square" rtlCol="0">
            <a:spAutoFit/>
          </a:bodyPr>
          <a:lstStyle/>
          <a:p>
            <a:pPr algn="ctr"/>
            <a:r>
              <a:rPr lang="bn-BD" sz="4800" b="1" dirty="0">
                <a:solidFill>
                  <a:srgbClr val="7030A0"/>
                </a:solidFill>
                <a:latin typeface="NikoshBAN" panose="02000000000000000000" pitchFamily="2" charset="0"/>
                <a:cs typeface="NikoshBAN" panose="02000000000000000000" pitchFamily="2" charset="0"/>
              </a:rPr>
              <a:t>বোর্ড প্রশ্নঃ</a:t>
            </a:r>
          </a:p>
          <a:p>
            <a:pPr algn="ctr"/>
            <a:r>
              <a:rPr lang="bn-BD" sz="4800" b="1" dirty="0">
                <a:solidFill>
                  <a:srgbClr val="7030A0"/>
                </a:solidFill>
                <a:latin typeface="NikoshBAN" panose="02000000000000000000" pitchFamily="2" charset="0"/>
                <a:cs typeface="NikoshBAN" panose="02000000000000000000" pitchFamily="2" charset="0"/>
              </a:rPr>
              <a:t> রাজশাহী-২০১৭ এর সমাধান করা</a:t>
            </a:r>
            <a:endParaRPr lang="en-US" sz="4800" b="1" dirty="0">
              <a:solidFill>
                <a:srgbClr val="7030A0"/>
              </a:solidFill>
              <a:latin typeface="NikoshBAN" panose="02000000000000000000" pitchFamily="2" charset="0"/>
              <a:cs typeface="NikoshBAN" panose="02000000000000000000" pitchFamily="2" charset="0"/>
            </a:endParaRPr>
          </a:p>
        </p:txBody>
      </p:sp>
      <p:sp>
        <p:nvSpPr>
          <p:cNvPr id="2" name="Footer Placeholder 1">
            <a:extLst>
              <a:ext uri="{FF2B5EF4-FFF2-40B4-BE49-F238E27FC236}">
                <a16:creationId xmlns:a16="http://schemas.microsoft.com/office/drawing/2014/main" id="{6D783AA1-0EDE-40A9-8179-DFD8D7722D40}"/>
              </a:ext>
            </a:extLst>
          </p:cNvPr>
          <p:cNvSpPr>
            <a:spLocks noGrp="1"/>
          </p:cNvSpPr>
          <p:nvPr>
            <p:ph type="ftr" sz="quarter" idx="11"/>
          </p:nvPr>
        </p:nvSpPr>
        <p:spPr/>
        <p:txBody>
          <a:bodyPr/>
          <a:lstStyle/>
          <a:p>
            <a:r>
              <a:rPr lang="en-US"/>
              <a:t>FBI_I_Cost of Capital_AUC_13.01.2021</a:t>
            </a:r>
          </a:p>
        </p:txBody>
      </p:sp>
      <p:sp>
        <p:nvSpPr>
          <p:cNvPr id="4" name="Slide Number Placeholder 3">
            <a:extLst>
              <a:ext uri="{FF2B5EF4-FFF2-40B4-BE49-F238E27FC236}">
                <a16:creationId xmlns:a16="http://schemas.microsoft.com/office/drawing/2014/main" id="{5A9D94AB-34DD-4831-AB29-72F195150CE9}"/>
              </a:ext>
            </a:extLst>
          </p:cNvPr>
          <p:cNvSpPr>
            <a:spLocks noGrp="1"/>
          </p:cNvSpPr>
          <p:nvPr>
            <p:ph type="sldNum" sz="quarter" idx="12"/>
          </p:nvPr>
        </p:nvSpPr>
        <p:spPr/>
        <p:txBody>
          <a:bodyPr/>
          <a:lstStyle/>
          <a:p>
            <a:fld id="{9F44021C-2E8A-4780-83A8-DAE4EBB8DE51}" type="slidenum">
              <a:rPr lang="en-US" smtClean="0"/>
              <a:t>19</a:t>
            </a:fld>
            <a:endParaRPr lang="en-US"/>
          </a:p>
        </p:txBody>
      </p:sp>
    </p:spTree>
    <p:extLst>
      <p:ext uri="{BB962C8B-B14F-4D97-AF65-F5344CB8AC3E}">
        <p14:creationId xmlns:p14="http://schemas.microsoft.com/office/powerpoint/2010/main" val="12389900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L-Shape 4"/>
          <p:cNvSpPr/>
          <p:nvPr/>
        </p:nvSpPr>
        <p:spPr>
          <a:xfrm rot="16200000">
            <a:off x="6083713" y="3841948"/>
            <a:ext cx="1873044" cy="3421629"/>
          </a:xfrm>
          <a:prstGeom prst="corner">
            <a:avLst/>
          </a:prstGeom>
          <a:solidFill>
            <a:schemeClr val="accent4">
              <a:lumMod val="20000"/>
              <a:lumOff val="80000"/>
            </a:schemeClr>
          </a:solidFill>
          <a:ln>
            <a:solidFill>
              <a:srgbClr val="FF0000"/>
            </a:solidFill>
          </a:ln>
        </p:spPr>
        <p:style>
          <a:lnRef idx="1">
            <a:schemeClr val="dk1"/>
          </a:lnRef>
          <a:fillRef idx="2">
            <a:schemeClr val="dk1"/>
          </a:fillRef>
          <a:effectRef idx="1">
            <a:schemeClr val="dk1"/>
          </a:effectRef>
          <a:fontRef idx="minor">
            <a:schemeClr val="dk1"/>
          </a:fontRef>
        </p:style>
        <p:txBody>
          <a:bodyPr rtlCol="0" anchor="ctr"/>
          <a:lstStyle/>
          <a:p>
            <a:pPr algn="ctr"/>
            <a:endParaRPr lang="en-US" dirty="0"/>
          </a:p>
        </p:txBody>
      </p:sp>
      <p:sp>
        <p:nvSpPr>
          <p:cNvPr id="7" name="Flowchart: Process 6"/>
          <p:cNvSpPr/>
          <p:nvPr/>
        </p:nvSpPr>
        <p:spPr>
          <a:xfrm>
            <a:off x="3851564" y="595745"/>
            <a:ext cx="4585854" cy="2493819"/>
          </a:xfrm>
          <a:prstGeom prst="flowChartProcess">
            <a:avLst/>
          </a:prstGeom>
          <a:solidFill>
            <a:schemeClr val="bg1"/>
          </a:solidFill>
          <a:ln w="28575"/>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4000" dirty="0" err="1">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মোঃ</a:t>
            </a:r>
            <a:r>
              <a:rPr lang="en-US" sz="40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4000" dirty="0" err="1">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আতিক</a:t>
            </a:r>
            <a:r>
              <a:rPr lang="en-US" sz="40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4000" dirty="0" err="1">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উল্লাহ</a:t>
            </a:r>
            <a:r>
              <a:rPr lang="en-US" sz="40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4000" dirty="0" err="1">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চৌধুরী</a:t>
            </a:r>
            <a:endParaRPr lang="en-US" sz="40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a:p>
            <a:pPr algn="ctr"/>
            <a:r>
              <a:rPr lang="en-US" sz="3200" dirty="0" err="1">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প্রভাষক</a:t>
            </a:r>
            <a:r>
              <a:rPr lang="en-US" sz="32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200" dirty="0" err="1">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ব্যবস্থাপনা</a:t>
            </a:r>
            <a:r>
              <a:rPr lang="en-US" sz="32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200" dirty="0" err="1">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বিভাগ</a:t>
            </a:r>
            <a:r>
              <a:rPr lang="en-US" sz="32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a:t>
            </a:r>
          </a:p>
          <a:p>
            <a:pPr algn="ctr"/>
            <a:r>
              <a:rPr lang="en-US" sz="3200" dirty="0" err="1">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কো-অর্ডিনেটর</a:t>
            </a:r>
            <a:r>
              <a:rPr lang="en-US" sz="32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200" dirty="0" err="1">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অনার্স</a:t>
            </a:r>
            <a:r>
              <a:rPr lang="en-US" sz="32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200" dirty="0" err="1">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কোর্স</a:t>
            </a:r>
            <a:endParaRPr lang="en-US" sz="32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a:p>
            <a:pPr algn="ctr"/>
            <a:r>
              <a:rPr lang="en-US" sz="3200" dirty="0" err="1">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রাউজান</a:t>
            </a:r>
            <a:r>
              <a:rPr lang="en-US" sz="32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200" dirty="0" err="1">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সরকারি</a:t>
            </a:r>
            <a:r>
              <a:rPr lang="en-US" sz="32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200" dirty="0" err="1">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কলেজ</a:t>
            </a:r>
            <a:r>
              <a:rPr lang="en-US" sz="32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200" dirty="0" err="1">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চট্টগ্রাম</a:t>
            </a:r>
            <a:r>
              <a:rPr lang="en-US" sz="32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a:t>
            </a:r>
          </a:p>
          <a:p>
            <a:pPr algn="ctr"/>
            <a:r>
              <a:rPr lang="en-SG" sz="2400" dirty="0" err="1">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ইমেইল</a:t>
            </a:r>
            <a:r>
              <a:rPr lang="en-SG" sz="24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atikucctg@gmail.com</a:t>
            </a:r>
            <a:endParaRPr lang="en-US" sz="24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90202" y="3446692"/>
            <a:ext cx="2308577" cy="1826077"/>
          </a:xfrm>
          <a:prstGeom prst="rect">
            <a:avLst/>
          </a:prstGeom>
        </p:spPr>
      </p:pic>
      <p:pic>
        <p:nvPicPr>
          <p:cNvPr id="10" name="Content Placeholder 9"/>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463052" y="3109857"/>
            <a:ext cx="3333093" cy="3482742"/>
          </a:xfrm>
        </p:spPr>
      </p:pic>
      <p:pic>
        <p:nvPicPr>
          <p:cNvPr id="11" name="Picture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31719" y="647700"/>
            <a:ext cx="1905000" cy="1905000"/>
          </a:xfrm>
          <a:prstGeom prst="rect">
            <a:avLst/>
          </a:prstGeom>
        </p:spPr>
      </p:pic>
      <p:sp>
        <p:nvSpPr>
          <p:cNvPr id="2" name="Footer Placeholder 1">
            <a:extLst>
              <a:ext uri="{FF2B5EF4-FFF2-40B4-BE49-F238E27FC236}">
                <a16:creationId xmlns:a16="http://schemas.microsoft.com/office/drawing/2014/main" id="{672BCB3D-BB61-43A3-9435-F3F7703BCD8C}"/>
              </a:ext>
            </a:extLst>
          </p:cNvPr>
          <p:cNvSpPr>
            <a:spLocks noGrp="1"/>
          </p:cNvSpPr>
          <p:nvPr>
            <p:ph type="ftr" sz="quarter" idx="11"/>
          </p:nvPr>
        </p:nvSpPr>
        <p:spPr/>
        <p:txBody>
          <a:bodyPr/>
          <a:lstStyle/>
          <a:p>
            <a:r>
              <a:rPr lang="en-US"/>
              <a:t>FBI_I_Cost of Capital_AUC_13.01.2021</a:t>
            </a:r>
          </a:p>
        </p:txBody>
      </p:sp>
      <p:sp>
        <p:nvSpPr>
          <p:cNvPr id="3" name="Slide Number Placeholder 2">
            <a:extLst>
              <a:ext uri="{FF2B5EF4-FFF2-40B4-BE49-F238E27FC236}">
                <a16:creationId xmlns:a16="http://schemas.microsoft.com/office/drawing/2014/main" id="{FA8268A8-57FB-42D7-A072-37BB5FAA8AD4}"/>
              </a:ext>
            </a:extLst>
          </p:cNvPr>
          <p:cNvSpPr>
            <a:spLocks noGrp="1"/>
          </p:cNvSpPr>
          <p:nvPr>
            <p:ph type="sldNum" sz="quarter" idx="12"/>
          </p:nvPr>
        </p:nvSpPr>
        <p:spPr/>
        <p:txBody>
          <a:bodyPr/>
          <a:lstStyle/>
          <a:p>
            <a:fld id="{9F44021C-2E8A-4780-83A8-DAE4EBB8DE51}" type="slidenum">
              <a:rPr lang="en-US" smtClean="0"/>
              <a:t>2</a:t>
            </a:fld>
            <a:endParaRPr lang="en-US"/>
          </a:p>
        </p:txBody>
      </p:sp>
    </p:spTree>
    <p:extLst>
      <p:ext uri="{BB962C8B-B14F-4D97-AF65-F5344CB8AC3E}">
        <p14:creationId xmlns:p14="http://schemas.microsoft.com/office/powerpoint/2010/main" val="13951783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descr="thankyou.jpg"/>
          <p:cNvPicPr>
            <a:picLocks noGrp="1" noChangeAspect="1"/>
          </p:cNvPicPr>
          <p:nvPr>
            <p:ph idx="1"/>
          </p:nvPr>
        </p:nvPicPr>
        <p:blipFill>
          <a:blip r:embed="rId2"/>
          <a:stretch>
            <a:fillRect/>
          </a:stretch>
        </p:blipFill>
        <p:spPr>
          <a:xfrm>
            <a:off x="737418" y="983632"/>
            <a:ext cx="7654413" cy="4416007"/>
          </a:xfrm>
        </p:spPr>
      </p:pic>
      <p:sp>
        <p:nvSpPr>
          <p:cNvPr id="5" name="Footer Placeholder 4"/>
          <p:cNvSpPr>
            <a:spLocks noGrp="1"/>
          </p:cNvSpPr>
          <p:nvPr>
            <p:ph type="ftr" sz="quarter" idx="11"/>
          </p:nvPr>
        </p:nvSpPr>
        <p:spPr>
          <a:xfrm>
            <a:off x="1747804" y="6026046"/>
            <a:ext cx="5648392" cy="562908"/>
          </a:xfrm>
        </p:spPr>
        <p:txBody>
          <a:bodyPr/>
          <a:lstStyle/>
          <a:p>
            <a:r>
              <a:rPr lang="en-US" sz="2400" b="1" dirty="0" err="1">
                <a:solidFill>
                  <a:srgbClr val="0070C0"/>
                </a:solidFill>
              </a:rPr>
              <a:t>FBI_I_Cost</a:t>
            </a:r>
            <a:r>
              <a:rPr lang="en-US" sz="2400" b="1" dirty="0">
                <a:solidFill>
                  <a:srgbClr val="0070C0"/>
                </a:solidFill>
              </a:rPr>
              <a:t> of Capital_AUC_13.01.2021</a:t>
            </a:r>
          </a:p>
        </p:txBody>
      </p:sp>
      <p:sp>
        <p:nvSpPr>
          <p:cNvPr id="6" name="Slide Number Placeholder 5"/>
          <p:cNvSpPr>
            <a:spLocks noGrp="1"/>
          </p:cNvSpPr>
          <p:nvPr>
            <p:ph type="sldNum" sz="quarter" idx="12"/>
          </p:nvPr>
        </p:nvSpPr>
        <p:spPr/>
        <p:txBody>
          <a:bodyPr/>
          <a:lstStyle/>
          <a:p>
            <a:fld id="{02E2C8E3-2ACC-435A-99A7-6B78584471E3}" type="slidenum">
              <a:rPr lang="en-US" smtClean="0"/>
              <a:pPr/>
              <a:t>20</a:t>
            </a:fld>
            <a:endParaRPr lang="en-US"/>
          </a:p>
        </p:txBody>
      </p:sp>
    </p:spTree>
    <p:extLst>
      <p:ext uri="{BB962C8B-B14F-4D97-AF65-F5344CB8AC3E}">
        <p14:creationId xmlns:p14="http://schemas.microsoft.com/office/powerpoint/2010/main" val="2641296479"/>
      </p:ext>
    </p:extLst>
  </p:cSld>
  <p:clrMapOvr>
    <a:masterClrMapping/>
  </p:clrMapOvr>
  <mc:AlternateContent xmlns:mc="http://schemas.openxmlformats.org/markup-compatibility/2006" xmlns:p14="http://schemas.microsoft.com/office/powerpoint/2010/main">
    <mc:Choice Requires="p14">
      <p:transition p14:dur="0" advTm="12044"/>
    </mc:Choice>
    <mc:Fallback xmlns="">
      <p:transition advTm="12044"/>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55673" y="3865418"/>
            <a:ext cx="2826327" cy="1849581"/>
          </a:xfrm>
          <a:solidFill>
            <a:schemeClr val="accent4">
              <a:lumMod val="20000"/>
              <a:lumOff val="80000"/>
            </a:schemeClr>
          </a:solidFill>
        </p:spPr>
        <p:txBody>
          <a:bodyPr>
            <a:noAutofit/>
          </a:bodyPr>
          <a:lstStyle/>
          <a:p>
            <a:pPr algn="ctr">
              <a:buNone/>
            </a:pPr>
            <a:r>
              <a:rPr lang="en-US" sz="3600" b="1" dirty="0" err="1">
                <a:solidFill>
                  <a:schemeClr val="tx1"/>
                </a:solidFill>
                <a:latin typeface="NikoshBAN" pitchFamily="2" charset="0"/>
                <a:cs typeface="NikoshBAN" pitchFamily="2" charset="0"/>
              </a:rPr>
              <a:t>সময়</a:t>
            </a:r>
            <a:r>
              <a:rPr lang="en-US" sz="3600" b="1" dirty="0">
                <a:solidFill>
                  <a:schemeClr val="tx1"/>
                </a:solidFill>
                <a:latin typeface="NikoshBAN" pitchFamily="2" charset="0"/>
                <a:cs typeface="NikoshBAN" pitchFamily="2" charset="0"/>
              </a:rPr>
              <a:t>: 3০ </a:t>
            </a:r>
            <a:r>
              <a:rPr lang="en-US" sz="3600" b="1" dirty="0" err="1">
                <a:solidFill>
                  <a:schemeClr val="tx1"/>
                </a:solidFill>
                <a:latin typeface="NikoshBAN" pitchFamily="2" charset="0"/>
                <a:cs typeface="NikoshBAN" pitchFamily="2" charset="0"/>
              </a:rPr>
              <a:t>মিনিট</a:t>
            </a:r>
            <a:endParaRPr lang="en-US" sz="3600" b="1" dirty="0">
              <a:solidFill>
                <a:schemeClr val="tx1"/>
              </a:solidFill>
              <a:latin typeface="NikoshBAN" pitchFamily="2" charset="0"/>
              <a:cs typeface="NikoshBAN" pitchFamily="2" charset="0"/>
            </a:endParaRPr>
          </a:p>
          <a:p>
            <a:pPr algn="ctr">
              <a:buNone/>
            </a:pPr>
            <a:r>
              <a:rPr lang="en-SG" sz="3600" b="1" dirty="0" err="1">
                <a:solidFill>
                  <a:schemeClr val="tx1"/>
                </a:solidFill>
                <a:latin typeface="NikoshBAN" pitchFamily="2" charset="0"/>
                <a:cs typeface="NikoshBAN" pitchFamily="2" charset="0"/>
              </a:rPr>
              <a:t>তারিখ</a:t>
            </a:r>
            <a:r>
              <a:rPr lang="en-SG" sz="3600" b="1" dirty="0">
                <a:solidFill>
                  <a:schemeClr val="tx1"/>
                </a:solidFill>
                <a:latin typeface="NikoshBAN" pitchFamily="2" charset="0"/>
                <a:cs typeface="NikoshBAN" pitchFamily="2" charset="0"/>
              </a:rPr>
              <a:t> : </a:t>
            </a:r>
          </a:p>
          <a:p>
            <a:pPr algn="ctr">
              <a:buNone/>
            </a:pPr>
            <a:r>
              <a:rPr lang="en-SG" sz="3600" b="1" dirty="0">
                <a:solidFill>
                  <a:schemeClr val="tx1"/>
                </a:solidFill>
                <a:latin typeface="NikoshBAN" pitchFamily="2" charset="0"/>
                <a:cs typeface="NikoshBAN" pitchFamily="2" charset="0"/>
              </a:rPr>
              <a:t>1</a:t>
            </a:r>
            <a:r>
              <a:rPr lang="bn-BD" sz="3600" b="1" dirty="0">
                <a:solidFill>
                  <a:schemeClr val="tx1"/>
                </a:solidFill>
                <a:latin typeface="NikoshBAN" pitchFamily="2" charset="0"/>
                <a:cs typeface="NikoshBAN" pitchFamily="2" charset="0"/>
              </a:rPr>
              <a:t>৩</a:t>
            </a:r>
            <a:r>
              <a:rPr lang="en-SG" sz="3600" b="1" dirty="0">
                <a:solidFill>
                  <a:schemeClr val="tx1"/>
                </a:solidFill>
                <a:latin typeface="NikoshBAN" pitchFamily="2" charset="0"/>
                <a:cs typeface="NikoshBAN" pitchFamily="2" charset="0"/>
              </a:rPr>
              <a:t>/01/২০21</a:t>
            </a:r>
            <a:endParaRPr lang="en-US" sz="3600" b="1" dirty="0">
              <a:solidFill>
                <a:schemeClr val="tx1"/>
              </a:solidFill>
              <a:latin typeface="NikoshBAN" pitchFamily="2" charset="0"/>
              <a:cs typeface="NikoshBAN" pitchFamily="2"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6827" y="512617"/>
            <a:ext cx="4888846" cy="5202381"/>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37592" y="512617"/>
            <a:ext cx="2644408" cy="3060236"/>
          </a:xfrm>
          <a:prstGeom prst="rect">
            <a:avLst/>
          </a:prstGeom>
        </p:spPr>
      </p:pic>
      <p:sp>
        <p:nvSpPr>
          <p:cNvPr id="4" name="Footer Placeholder 3">
            <a:extLst>
              <a:ext uri="{FF2B5EF4-FFF2-40B4-BE49-F238E27FC236}">
                <a16:creationId xmlns:a16="http://schemas.microsoft.com/office/drawing/2014/main" id="{8E317C81-0167-4792-A8BA-0F7BF72FE0AC}"/>
              </a:ext>
            </a:extLst>
          </p:cNvPr>
          <p:cNvSpPr>
            <a:spLocks noGrp="1"/>
          </p:cNvSpPr>
          <p:nvPr>
            <p:ph type="ftr" sz="quarter" idx="11"/>
          </p:nvPr>
        </p:nvSpPr>
        <p:spPr/>
        <p:txBody>
          <a:bodyPr/>
          <a:lstStyle/>
          <a:p>
            <a:r>
              <a:rPr lang="en-US"/>
              <a:t>FBI_I_Cost of Capital_AUC_13.01.2021</a:t>
            </a:r>
          </a:p>
        </p:txBody>
      </p:sp>
      <p:sp>
        <p:nvSpPr>
          <p:cNvPr id="6" name="Slide Number Placeholder 5">
            <a:extLst>
              <a:ext uri="{FF2B5EF4-FFF2-40B4-BE49-F238E27FC236}">
                <a16:creationId xmlns:a16="http://schemas.microsoft.com/office/drawing/2014/main" id="{1C8D8DE9-9D71-43C6-9251-9912EEEB95DE}"/>
              </a:ext>
            </a:extLst>
          </p:cNvPr>
          <p:cNvSpPr>
            <a:spLocks noGrp="1"/>
          </p:cNvSpPr>
          <p:nvPr>
            <p:ph type="sldNum" sz="quarter" idx="12"/>
          </p:nvPr>
        </p:nvSpPr>
        <p:spPr/>
        <p:txBody>
          <a:bodyPr/>
          <a:lstStyle/>
          <a:p>
            <a:fld id="{9F44021C-2E8A-4780-83A8-DAE4EBB8DE51}" type="slidenum">
              <a:rPr lang="en-US" smtClean="0"/>
              <a:t>3</a:t>
            </a:fld>
            <a:endParaRPr lang="en-US"/>
          </a:p>
        </p:txBody>
      </p:sp>
    </p:spTree>
    <p:extLst>
      <p:ext uri="{BB962C8B-B14F-4D97-AF65-F5344CB8AC3E}">
        <p14:creationId xmlns:p14="http://schemas.microsoft.com/office/powerpoint/2010/main" val="35607994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963636" y="1674673"/>
            <a:ext cx="7216727" cy="3508653"/>
          </a:xfrm>
          <a:prstGeom prst="rect">
            <a:avLst/>
          </a:prstGeom>
          <a:solidFill>
            <a:schemeClr val="accent1">
              <a:lumMod val="20000"/>
              <a:lumOff val="80000"/>
            </a:schemeClr>
          </a:solidFill>
          <a:ln>
            <a:solidFill>
              <a:schemeClr val="accent1"/>
            </a:solidFill>
          </a:ln>
        </p:spPr>
        <p:txBody>
          <a:bodyPr wrap="square" rtlCol="0">
            <a:spAutoFit/>
          </a:bodyPr>
          <a:lstStyle/>
          <a:p>
            <a:pPr algn="ctr"/>
            <a:r>
              <a:rPr lang="bn-BD" sz="5400" dirty="0">
                <a:solidFill>
                  <a:srgbClr val="002060"/>
                </a:solidFill>
                <a:latin typeface="NikoshBAN" panose="02000000000000000000" pitchFamily="2" charset="0"/>
                <a:cs typeface="NikoshBAN" panose="02000000000000000000" pitchFamily="2" charset="0"/>
              </a:rPr>
              <a:t>ফিন্যান্স, ব্যাংকিং ও বিমা-১ম পত্র</a:t>
            </a:r>
          </a:p>
          <a:p>
            <a:pPr algn="ctr"/>
            <a:r>
              <a:rPr lang="en-SG" sz="6600" dirty="0" err="1">
                <a:solidFill>
                  <a:srgbClr val="002060"/>
                </a:solidFill>
                <a:latin typeface="NikoshBAN" panose="02000000000000000000" pitchFamily="2" charset="0"/>
                <a:cs typeface="NikoshBAN" panose="02000000000000000000" pitchFamily="2" charset="0"/>
              </a:rPr>
              <a:t>মুলধন</a:t>
            </a:r>
            <a:r>
              <a:rPr lang="en-SG" sz="6600" dirty="0">
                <a:solidFill>
                  <a:srgbClr val="002060"/>
                </a:solidFill>
                <a:latin typeface="NikoshBAN" panose="02000000000000000000" pitchFamily="2" charset="0"/>
                <a:cs typeface="NikoshBAN" panose="02000000000000000000" pitchFamily="2" charset="0"/>
              </a:rPr>
              <a:t> </a:t>
            </a:r>
            <a:r>
              <a:rPr lang="en-SG" sz="6600" dirty="0" err="1">
                <a:solidFill>
                  <a:srgbClr val="002060"/>
                </a:solidFill>
                <a:latin typeface="NikoshBAN" panose="02000000000000000000" pitchFamily="2" charset="0"/>
                <a:cs typeface="NikoshBAN" panose="02000000000000000000" pitchFamily="2" charset="0"/>
              </a:rPr>
              <a:t>ব্যয়</a:t>
            </a:r>
            <a:endParaRPr lang="en-SG" sz="6600" dirty="0">
              <a:solidFill>
                <a:srgbClr val="002060"/>
              </a:solidFill>
              <a:latin typeface="NikoshBAN" panose="02000000000000000000" pitchFamily="2" charset="0"/>
              <a:cs typeface="NikoshBAN" panose="02000000000000000000" pitchFamily="2" charset="0"/>
            </a:endParaRPr>
          </a:p>
          <a:p>
            <a:pPr algn="ctr"/>
            <a:r>
              <a:rPr lang="en-US" sz="5400" b="1" dirty="0" err="1">
                <a:latin typeface="NikoshBAN" pitchFamily="2" charset="0"/>
                <a:cs typeface="NikoshBAN" pitchFamily="2" charset="0"/>
              </a:rPr>
              <a:t>সপ্তম</a:t>
            </a:r>
            <a:r>
              <a:rPr lang="en-US" sz="5400" b="1" dirty="0">
                <a:latin typeface="NikoshBAN" pitchFamily="2" charset="0"/>
                <a:cs typeface="NikoshBAN" pitchFamily="2" charset="0"/>
              </a:rPr>
              <a:t> </a:t>
            </a:r>
            <a:r>
              <a:rPr lang="en-US" sz="5400" b="1" dirty="0" err="1">
                <a:latin typeface="NikoshBAN" pitchFamily="2" charset="0"/>
                <a:cs typeface="NikoshBAN" pitchFamily="2" charset="0"/>
              </a:rPr>
              <a:t>অধ্যায়</a:t>
            </a:r>
            <a:endParaRPr lang="en-US" sz="5400" b="1" dirty="0">
              <a:latin typeface="NikoshBAN" pitchFamily="2" charset="0"/>
              <a:cs typeface="NikoshBAN" pitchFamily="2" charset="0"/>
            </a:endParaRPr>
          </a:p>
          <a:p>
            <a:pPr algn="ctr"/>
            <a:r>
              <a:rPr lang="bn-BD" sz="4800" b="1" dirty="0">
                <a:solidFill>
                  <a:srgbClr val="0070C0"/>
                </a:solidFill>
                <a:latin typeface="NikoshBAN" pitchFamily="2" charset="0"/>
                <a:cs typeface="NikoshBAN" pitchFamily="2" charset="0"/>
              </a:rPr>
              <a:t> </a:t>
            </a:r>
            <a:r>
              <a:rPr lang="en-US" sz="4800" b="1" dirty="0">
                <a:solidFill>
                  <a:srgbClr val="0070C0"/>
                </a:solidFill>
                <a:latin typeface="NikoshBAN" pitchFamily="2" charset="0"/>
                <a:cs typeface="NikoshBAN" pitchFamily="2" charset="0"/>
              </a:rPr>
              <a:t>(</a:t>
            </a:r>
            <a:r>
              <a:rPr lang="bn-BD" sz="4800" b="1" dirty="0">
                <a:solidFill>
                  <a:srgbClr val="0070C0"/>
                </a:solidFill>
                <a:latin typeface="NikoshBAN" pitchFamily="2" charset="0"/>
                <a:cs typeface="NikoshBAN" pitchFamily="2" charset="0"/>
              </a:rPr>
              <a:t>লেকচার-০৫</a:t>
            </a:r>
            <a:r>
              <a:rPr lang="en-US" sz="4800" b="1" dirty="0">
                <a:solidFill>
                  <a:srgbClr val="0070C0"/>
                </a:solidFill>
                <a:latin typeface="NikoshBAN" pitchFamily="2" charset="0"/>
                <a:cs typeface="NikoshBAN" pitchFamily="2" charset="0"/>
              </a:rPr>
              <a:t>)</a:t>
            </a:r>
            <a:endParaRPr lang="en-US" sz="4400" b="1" dirty="0">
              <a:solidFill>
                <a:srgbClr val="0070C0"/>
              </a:solidFill>
              <a:latin typeface="NikoshBAN" pitchFamily="2" charset="0"/>
              <a:cs typeface="NikoshBAN" pitchFamily="2" charset="0"/>
            </a:endParaRPr>
          </a:p>
        </p:txBody>
      </p:sp>
      <p:sp>
        <p:nvSpPr>
          <p:cNvPr id="2" name="Footer Placeholder 1">
            <a:extLst>
              <a:ext uri="{FF2B5EF4-FFF2-40B4-BE49-F238E27FC236}">
                <a16:creationId xmlns:a16="http://schemas.microsoft.com/office/drawing/2014/main" id="{88ED7B61-A2F7-4E8E-9DAC-C53F5A0FE0ED}"/>
              </a:ext>
            </a:extLst>
          </p:cNvPr>
          <p:cNvSpPr>
            <a:spLocks noGrp="1"/>
          </p:cNvSpPr>
          <p:nvPr>
            <p:ph type="ftr" sz="quarter" idx="11"/>
          </p:nvPr>
        </p:nvSpPr>
        <p:spPr/>
        <p:txBody>
          <a:bodyPr/>
          <a:lstStyle/>
          <a:p>
            <a:r>
              <a:rPr lang="en-US"/>
              <a:t>FBI_I_Cost of Capital_AUC_13.01.2021</a:t>
            </a:r>
          </a:p>
        </p:txBody>
      </p:sp>
      <p:sp>
        <p:nvSpPr>
          <p:cNvPr id="3" name="Slide Number Placeholder 2">
            <a:extLst>
              <a:ext uri="{FF2B5EF4-FFF2-40B4-BE49-F238E27FC236}">
                <a16:creationId xmlns:a16="http://schemas.microsoft.com/office/drawing/2014/main" id="{E1E6261D-1551-4A5A-BC2B-45F87C40DBC3}"/>
              </a:ext>
            </a:extLst>
          </p:cNvPr>
          <p:cNvSpPr>
            <a:spLocks noGrp="1"/>
          </p:cNvSpPr>
          <p:nvPr>
            <p:ph type="sldNum" sz="quarter" idx="12"/>
          </p:nvPr>
        </p:nvSpPr>
        <p:spPr/>
        <p:txBody>
          <a:bodyPr/>
          <a:lstStyle/>
          <a:p>
            <a:fld id="{9F44021C-2E8A-4780-83A8-DAE4EBB8DE51}" type="slidenum">
              <a:rPr lang="en-US" smtClean="0"/>
              <a:t>4</a:t>
            </a:fld>
            <a:endParaRPr lang="en-US"/>
          </a:p>
        </p:txBody>
      </p:sp>
    </p:spTree>
    <p:extLst>
      <p:ext uri="{BB962C8B-B14F-4D97-AF65-F5344CB8AC3E}">
        <p14:creationId xmlns:p14="http://schemas.microsoft.com/office/powerpoint/2010/main" val="2707340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459036" y="602942"/>
            <a:ext cx="4225925" cy="834952"/>
          </a:xfrm>
          <a:solidFill>
            <a:schemeClr val="bg2"/>
          </a:solidFill>
          <a:ln w="19050">
            <a:solidFill>
              <a:srgbClr val="FF0000"/>
            </a:solidFill>
          </a:ln>
        </p:spPr>
        <p:txBody>
          <a:bodyPr>
            <a:normAutofit fontScale="90000"/>
          </a:bodyPr>
          <a:lstStyle/>
          <a:p>
            <a:pPr algn="ctr"/>
            <a:r>
              <a:rPr lang="bn-BD" sz="6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NikoshBAN" panose="02000000000000000000" pitchFamily="2" charset="0"/>
                <a:cs typeface="NikoshBAN" panose="02000000000000000000" pitchFamily="2" charset="0"/>
              </a:rPr>
              <a:t>আলোচ্য বিষয়</a:t>
            </a:r>
            <a:endParaRPr lang="en-US" sz="6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NikoshBAN" panose="02000000000000000000" pitchFamily="2" charset="0"/>
              <a:cs typeface="NikoshBAN" panose="02000000000000000000" pitchFamily="2" charset="0"/>
            </a:endParaRPr>
          </a:p>
        </p:txBody>
      </p:sp>
      <p:sp>
        <p:nvSpPr>
          <p:cNvPr id="3" name="Minus 2"/>
          <p:cNvSpPr/>
          <p:nvPr/>
        </p:nvSpPr>
        <p:spPr>
          <a:xfrm>
            <a:off x="2146852" y="5837582"/>
            <a:ext cx="4546048" cy="954156"/>
          </a:xfrm>
          <a:prstGeom prst="mathMinus">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lowchart: Connector 3"/>
          <p:cNvSpPr/>
          <p:nvPr/>
        </p:nvSpPr>
        <p:spPr>
          <a:xfrm>
            <a:off x="1205947" y="5899023"/>
            <a:ext cx="755375" cy="78187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lowchart: Connector 8"/>
          <p:cNvSpPr/>
          <p:nvPr/>
        </p:nvSpPr>
        <p:spPr>
          <a:xfrm>
            <a:off x="6977820" y="5907455"/>
            <a:ext cx="755375" cy="78187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499403" y="1806630"/>
            <a:ext cx="8145193" cy="403095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rgbClr val="0070C0"/>
                </a:solidFill>
                <a:latin typeface="NikoshBAN" panose="02000000000000000000" pitchFamily="2" charset="0"/>
                <a:cs typeface="NikoshBAN" panose="02000000000000000000" pitchFamily="2" charset="0"/>
              </a:rPr>
              <a:t>এ </a:t>
            </a:r>
            <a:r>
              <a:rPr lang="en-US" sz="4000" b="1" dirty="0" err="1">
                <a:solidFill>
                  <a:srgbClr val="0070C0"/>
                </a:solidFill>
                <a:latin typeface="NikoshBAN" panose="02000000000000000000" pitchFamily="2" charset="0"/>
                <a:cs typeface="NikoshBAN" panose="02000000000000000000" pitchFamily="2" charset="0"/>
              </a:rPr>
              <a:t>পাঠ</a:t>
            </a:r>
            <a:r>
              <a:rPr lang="en-US" sz="4000" b="1" dirty="0">
                <a:solidFill>
                  <a:srgbClr val="0070C0"/>
                </a:solidFill>
                <a:latin typeface="NikoshBAN" panose="02000000000000000000" pitchFamily="2" charset="0"/>
                <a:cs typeface="NikoshBAN" panose="02000000000000000000" pitchFamily="2" charset="0"/>
              </a:rPr>
              <a:t> </a:t>
            </a:r>
            <a:r>
              <a:rPr lang="en-US" sz="4000" b="1" dirty="0" err="1">
                <a:solidFill>
                  <a:srgbClr val="0070C0"/>
                </a:solidFill>
                <a:latin typeface="NikoshBAN" panose="02000000000000000000" pitchFamily="2" charset="0"/>
                <a:cs typeface="NikoshBAN" panose="02000000000000000000" pitchFamily="2" charset="0"/>
              </a:rPr>
              <a:t>শেষে</a:t>
            </a:r>
            <a:r>
              <a:rPr lang="en-US" sz="4000" b="1" dirty="0">
                <a:solidFill>
                  <a:srgbClr val="0070C0"/>
                </a:solidFill>
                <a:latin typeface="NikoshBAN" panose="02000000000000000000" pitchFamily="2" charset="0"/>
                <a:cs typeface="NikoshBAN" panose="02000000000000000000" pitchFamily="2" charset="0"/>
              </a:rPr>
              <a:t> </a:t>
            </a:r>
            <a:r>
              <a:rPr lang="en-US" sz="4000" b="1" dirty="0" err="1">
                <a:solidFill>
                  <a:srgbClr val="0070C0"/>
                </a:solidFill>
                <a:latin typeface="NikoshBAN" panose="02000000000000000000" pitchFamily="2" charset="0"/>
                <a:cs typeface="NikoshBAN" panose="02000000000000000000" pitchFamily="2" charset="0"/>
              </a:rPr>
              <a:t>শিক্ষার্থীরা</a:t>
            </a:r>
            <a:r>
              <a:rPr lang="en-US" sz="4000" b="1" dirty="0">
                <a:solidFill>
                  <a:srgbClr val="0070C0"/>
                </a:solidFill>
                <a:latin typeface="NikoshBAN" panose="02000000000000000000" pitchFamily="2" charset="0"/>
                <a:cs typeface="NikoshBAN" panose="02000000000000000000" pitchFamily="2" charset="0"/>
              </a:rPr>
              <a:t>-</a:t>
            </a:r>
          </a:p>
          <a:p>
            <a:pPr marL="514350" indent="-514350" algn="just">
              <a:buFont typeface="+mj-lt"/>
              <a:buAutoNum type="arabicPeriod"/>
            </a:pPr>
            <a:r>
              <a:rPr lang="bn-BD" sz="4000" b="1" dirty="0">
                <a:solidFill>
                  <a:schemeClr val="tx1"/>
                </a:solidFill>
                <a:latin typeface="NikoshBAN" panose="02000000000000000000" pitchFamily="2" charset="0"/>
                <a:cs typeface="NikoshBAN" panose="02000000000000000000" pitchFamily="2" charset="0"/>
              </a:rPr>
              <a:t>উত্তরণ ব্যয় কি তা বলতে পারবে</a:t>
            </a:r>
            <a:endParaRPr lang="en-US" sz="4000" b="1" dirty="0">
              <a:solidFill>
                <a:schemeClr val="tx1"/>
              </a:solidFill>
              <a:latin typeface="NikoshBAN" panose="02000000000000000000" pitchFamily="2" charset="0"/>
              <a:cs typeface="NikoshBAN" panose="02000000000000000000" pitchFamily="2" charset="0"/>
            </a:endParaRPr>
          </a:p>
          <a:p>
            <a:pPr marL="514350" indent="-514350" algn="just">
              <a:buFont typeface="+mj-lt"/>
              <a:buAutoNum type="arabicPeriod"/>
            </a:pPr>
            <a:r>
              <a:rPr lang="bn-BD" sz="4000" b="1" dirty="0">
                <a:solidFill>
                  <a:schemeClr val="tx1"/>
                </a:solidFill>
                <a:latin typeface="NikoshBAN" panose="02000000000000000000" pitchFamily="2" charset="0"/>
                <a:cs typeface="NikoshBAN" panose="02000000000000000000" pitchFamily="2" charset="0"/>
              </a:rPr>
              <a:t>উত্তরণ ব্যয় সাধারণ শেয়ার মূলধন ব্যয়ের উপর কি প্রভাব ফেলে তা ব্যাখ্যা করতে পারবে</a:t>
            </a:r>
          </a:p>
          <a:p>
            <a:pPr marL="514350" indent="-514350" algn="just">
              <a:buFont typeface="+mj-lt"/>
              <a:buAutoNum type="arabicPeriod"/>
            </a:pPr>
            <a:r>
              <a:rPr lang="bn-BD" sz="4000" b="1" dirty="0">
                <a:solidFill>
                  <a:schemeClr val="tx1"/>
                </a:solidFill>
                <a:latin typeface="NikoshBAN" panose="02000000000000000000" pitchFamily="2" charset="0"/>
                <a:cs typeface="NikoshBAN" panose="02000000000000000000" pitchFamily="2" charset="0"/>
              </a:rPr>
              <a:t>বোর্ড প্রশ্নঃ কুমিল্লা-২০১৭</a:t>
            </a:r>
            <a:r>
              <a:rPr lang="en-US" sz="4000" b="1" dirty="0">
                <a:solidFill>
                  <a:schemeClr val="tx1"/>
                </a:solidFill>
                <a:latin typeface="NikoshBAN" panose="02000000000000000000" pitchFamily="2" charset="0"/>
                <a:cs typeface="NikoshBAN" panose="02000000000000000000" pitchFamily="2" charset="0"/>
              </a:rPr>
              <a:t> </a:t>
            </a:r>
            <a:r>
              <a:rPr lang="bn-BD" sz="4000" b="1" dirty="0">
                <a:solidFill>
                  <a:schemeClr val="tx1"/>
                </a:solidFill>
                <a:latin typeface="NikoshBAN" panose="02000000000000000000" pitchFamily="2" charset="0"/>
                <a:cs typeface="NikoshBAN" panose="02000000000000000000" pitchFamily="2" charset="0"/>
              </a:rPr>
              <a:t>এর সমাধান করতে পারবে</a:t>
            </a:r>
            <a:endParaRPr lang="en-US" sz="4000" b="1" dirty="0">
              <a:solidFill>
                <a:schemeClr val="tx1"/>
              </a:solidFill>
              <a:latin typeface="NikoshBAN" panose="02000000000000000000" pitchFamily="2" charset="0"/>
              <a:cs typeface="NikoshBAN" panose="02000000000000000000" pitchFamily="2" charset="0"/>
            </a:endParaRPr>
          </a:p>
        </p:txBody>
      </p:sp>
      <p:sp>
        <p:nvSpPr>
          <p:cNvPr id="2" name="Footer Placeholder 1">
            <a:extLst>
              <a:ext uri="{FF2B5EF4-FFF2-40B4-BE49-F238E27FC236}">
                <a16:creationId xmlns:a16="http://schemas.microsoft.com/office/drawing/2014/main" id="{3635B248-233F-4BBF-BEDE-E22CAD2F3795}"/>
              </a:ext>
            </a:extLst>
          </p:cNvPr>
          <p:cNvSpPr>
            <a:spLocks noGrp="1"/>
          </p:cNvSpPr>
          <p:nvPr>
            <p:ph type="ftr" sz="quarter" idx="11"/>
          </p:nvPr>
        </p:nvSpPr>
        <p:spPr/>
        <p:txBody>
          <a:bodyPr/>
          <a:lstStyle/>
          <a:p>
            <a:r>
              <a:rPr lang="en-US"/>
              <a:t>FBI_I_Cost of Capital_AUC_13.01.2021</a:t>
            </a:r>
          </a:p>
        </p:txBody>
      </p:sp>
      <p:sp>
        <p:nvSpPr>
          <p:cNvPr id="6" name="Slide Number Placeholder 5">
            <a:extLst>
              <a:ext uri="{FF2B5EF4-FFF2-40B4-BE49-F238E27FC236}">
                <a16:creationId xmlns:a16="http://schemas.microsoft.com/office/drawing/2014/main" id="{899BE0BC-C11D-40A2-B0FC-71C6AB1CDC58}"/>
              </a:ext>
            </a:extLst>
          </p:cNvPr>
          <p:cNvSpPr>
            <a:spLocks noGrp="1"/>
          </p:cNvSpPr>
          <p:nvPr>
            <p:ph type="sldNum" sz="quarter" idx="12"/>
          </p:nvPr>
        </p:nvSpPr>
        <p:spPr/>
        <p:txBody>
          <a:bodyPr/>
          <a:lstStyle/>
          <a:p>
            <a:fld id="{9F44021C-2E8A-4780-83A8-DAE4EBB8DE51}" type="slidenum">
              <a:rPr lang="en-US" smtClean="0"/>
              <a:t>5</a:t>
            </a:fld>
            <a:endParaRPr lang="en-US"/>
          </a:p>
        </p:txBody>
      </p:sp>
    </p:spTree>
    <p:extLst>
      <p:ext uri="{BB962C8B-B14F-4D97-AF65-F5344CB8AC3E}">
        <p14:creationId xmlns:p14="http://schemas.microsoft.com/office/powerpoint/2010/main" val="1115811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300750" y="688179"/>
            <a:ext cx="4542497" cy="923330"/>
          </a:xfrm>
          <a:prstGeom prst="rect">
            <a:avLst/>
          </a:prstGeom>
          <a:solidFill>
            <a:srgbClr val="FFFF00"/>
          </a:solidFill>
          <a:ln>
            <a:solidFill>
              <a:schemeClr val="tx2"/>
            </a:solidFill>
          </a:ln>
        </p:spPr>
        <p:txBody>
          <a:bodyPr wrap="square" rtlCol="0">
            <a:spAutoFit/>
          </a:bodyPr>
          <a:lstStyle/>
          <a:p>
            <a:pPr algn="ctr"/>
            <a:r>
              <a:rPr lang="bn-BD" sz="5400" b="1" dirty="0">
                <a:latin typeface="NikoshBAN" panose="02000000000000000000" pitchFamily="2" charset="0"/>
                <a:cs typeface="NikoshBAN" panose="02000000000000000000" pitchFamily="2" charset="0"/>
              </a:rPr>
              <a:t>উত্তরণ ব্যয়</a:t>
            </a:r>
            <a:endParaRPr lang="en-US" sz="5400" b="1" dirty="0">
              <a:latin typeface="NikoshBAN" panose="02000000000000000000" pitchFamily="2" charset="0"/>
              <a:cs typeface="NikoshBAN" panose="02000000000000000000" pitchFamily="2" charset="0"/>
            </a:endParaRPr>
          </a:p>
        </p:txBody>
      </p:sp>
      <p:sp>
        <p:nvSpPr>
          <p:cNvPr id="5" name="TextBox 4"/>
          <p:cNvSpPr txBox="1"/>
          <p:nvPr/>
        </p:nvSpPr>
        <p:spPr>
          <a:xfrm>
            <a:off x="651163" y="2110201"/>
            <a:ext cx="7841673" cy="3477875"/>
          </a:xfrm>
          <a:prstGeom prst="rect">
            <a:avLst/>
          </a:prstGeom>
          <a:noFill/>
          <a:ln>
            <a:solidFill>
              <a:schemeClr val="tx2"/>
            </a:solidFill>
          </a:ln>
        </p:spPr>
        <p:txBody>
          <a:bodyPr wrap="square" rtlCol="0">
            <a:spAutoFit/>
          </a:bodyPr>
          <a:lstStyle/>
          <a:p>
            <a:pPr algn="just"/>
            <a:r>
              <a:rPr lang="bn-BD" sz="4400" dirty="0">
                <a:latin typeface="NikoshBAN" panose="02000000000000000000" pitchFamily="2" charset="0"/>
                <a:cs typeface="NikoshBAN" panose="02000000000000000000" pitchFamily="2" charset="0"/>
              </a:rPr>
              <a:t>উত্তরণ ব্যয় বিক্রয়জনিত ব্যয়। মুলধন বাজার হতে শেয়ার, সিকিউরিটিজ, ঋণপত্র বিক্রয়ের মাধ্যমে মুলধন সংগ্রহ করতে গেলে আনুষঙ্গিক কিছু খরচ করতে হয় একে উত্তরণ ব্যয় বা </a:t>
            </a:r>
            <a:r>
              <a:rPr lang="en-US" sz="4000" dirty="0">
                <a:latin typeface="NikoshBAN" panose="02000000000000000000" pitchFamily="2" charset="0"/>
                <a:cs typeface="NikoshBAN" panose="02000000000000000000" pitchFamily="2" charset="0"/>
              </a:rPr>
              <a:t>Flotation Cost </a:t>
            </a:r>
            <a:r>
              <a:rPr lang="bn-BD" sz="4400" dirty="0">
                <a:latin typeface="NikoshBAN" panose="02000000000000000000" pitchFamily="2" charset="0"/>
                <a:cs typeface="NikoshBAN" panose="02000000000000000000" pitchFamily="2" charset="0"/>
              </a:rPr>
              <a:t>বলে।</a:t>
            </a:r>
            <a:endParaRPr lang="en-US" sz="4400" dirty="0">
              <a:latin typeface="NikoshBAN" panose="02000000000000000000" pitchFamily="2" charset="0"/>
              <a:cs typeface="NikoshBAN" panose="02000000000000000000" pitchFamily="2" charset="0"/>
            </a:endParaRPr>
          </a:p>
        </p:txBody>
      </p:sp>
      <p:sp>
        <p:nvSpPr>
          <p:cNvPr id="2" name="Footer Placeholder 1">
            <a:extLst>
              <a:ext uri="{FF2B5EF4-FFF2-40B4-BE49-F238E27FC236}">
                <a16:creationId xmlns:a16="http://schemas.microsoft.com/office/drawing/2014/main" id="{0D6DEA45-E83A-4914-B363-B6EC1CC3CA08}"/>
              </a:ext>
            </a:extLst>
          </p:cNvPr>
          <p:cNvSpPr>
            <a:spLocks noGrp="1"/>
          </p:cNvSpPr>
          <p:nvPr>
            <p:ph type="ftr" sz="quarter" idx="11"/>
          </p:nvPr>
        </p:nvSpPr>
        <p:spPr/>
        <p:txBody>
          <a:bodyPr/>
          <a:lstStyle/>
          <a:p>
            <a:r>
              <a:rPr lang="en-US"/>
              <a:t>FBI_I_Cost of Capital_AUC_13.01.2021</a:t>
            </a:r>
          </a:p>
        </p:txBody>
      </p:sp>
      <p:sp>
        <p:nvSpPr>
          <p:cNvPr id="3" name="Slide Number Placeholder 2">
            <a:extLst>
              <a:ext uri="{FF2B5EF4-FFF2-40B4-BE49-F238E27FC236}">
                <a16:creationId xmlns:a16="http://schemas.microsoft.com/office/drawing/2014/main" id="{FBF96847-CFCF-434E-A706-62EA17DAB6E3}"/>
              </a:ext>
            </a:extLst>
          </p:cNvPr>
          <p:cNvSpPr>
            <a:spLocks noGrp="1"/>
          </p:cNvSpPr>
          <p:nvPr>
            <p:ph type="sldNum" sz="quarter" idx="12"/>
          </p:nvPr>
        </p:nvSpPr>
        <p:spPr/>
        <p:txBody>
          <a:bodyPr/>
          <a:lstStyle/>
          <a:p>
            <a:fld id="{9F44021C-2E8A-4780-83A8-DAE4EBB8DE51}" type="slidenum">
              <a:rPr lang="en-US" smtClean="0"/>
              <a:t>6</a:t>
            </a:fld>
            <a:endParaRPr lang="en-US"/>
          </a:p>
        </p:txBody>
      </p:sp>
    </p:spTree>
    <p:extLst>
      <p:ext uri="{BB962C8B-B14F-4D97-AF65-F5344CB8AC3E}">
        <p14:creationId xmlns:p14="http://schemas.microsoft.com/office/powerpoint/2010/main" val="23944217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76178" y="354491"/>
            <a:ext cx="6991643" cy="1569660"/>
          </a:xfrm>
          <a:prstGeom prst="rect">
            <a:avLst/>
          </a:prstGeom>
          <a:solidFill>
            <a:srgbClr val="FFFF00"/>
          </a:solidFill>
          <a:ln>
            <a:solidFill>
              <a:schemeClr val="tx2"/>
            </a:solidFill>
          </a:ln>
        </p:spPr>
        <p:txBody>
          <a:bodyPr wrap="square" rtlCol="0">
            <a:spAutoFit/>
          </a:bodyPr>
          <a:lstStyle/>
          <a:p>
            <a:pPr algn="ctr"/>
            <a:r>
              <a:rPr lang="bn-BD" sz="4800" b="1" dirty="0">
                <a:latin typeface="NikoshBAN" panose="02000000000000000000" pitchFamily="2" charset="0"/>
                <a:cs typeface="NikoshBAN" panose="02000000000000000000" pitchFamily="2" charset="0"/>
              </a:rPr>
              <a:t>উত্তরণ ব্যয় সাধারণ শেয়ার মূলধন ব্যয়ের উপর কি প্রভাব ফেলে</a:t>
            </a:r>
            <a:endParaRPr lang="en-US" sz="4800" b="1" dirty="0">
              <a:latin typeface="NikoshBAN" panose="02000000000000000000" pitchFamily="2" charset="0"/>
              <a:cs typeface="NikoshBAN" panose="02000000000000000000" pitchFamily="2" charset="0"/>
            </a:endParaRPr>
          </a:p>
        </p:txBody>
      </p:sp>
      <p:sp>
        <p:nvSpPr>
          <p:cNvPr id="4" name="TextBox 3">
            <a:extLst>
              <a:ext uri="{FF2B5EF4-FFF2-40B4-BE49-F238E27FC236}">
                <a16:creationId xmlns:a16="http://schemas.microsoft.com/office/drawing/2014/main" id="{A6B9BE0D-EFCE-4D90-A1BD-73CA814A4B61}"/>
              </a:ext>
            </a:extLst>
          </p:cNvPr>
          <p:cNvSpPr txBox="1"/>
          <p:nvPr/>
        </p:nvSpPr>
        <p:spPr>
          <a:xfrm>
            <a:off x="434715" y="2138288"/>
            <a:ext cx="8244590" cy="3785652"/>
          </a:xfrm>
          <a:prstGeom prst="rect">
            <a:avLst/>
          </a:prstGeom>
          <a:noFill/>
        </p:spPr>
        <p:txBody>
          <a:bodyPr wrap="square" rtlCol="0">
            <a:spAutoFit/>
          </a:bodyPr>
          <a:lstStyle/>
          <a:p>
            <a:pPr algn="just"/>
            <a:r>
              <a:rPr lang="bn-BD" sz="4000" dirty="0">
                <a:latin typeface="NikoshBAN" panose="02000000000000000000" pitchFamily="2" charset="0"/>
                <a:cs typeface="NikoshBAN" panose="02000000000000000000" pitchFamily="2" charset="0"/>
              </a:rPr>
              <a:t>উত্তরণ ব্যয় হ্রাস-বৃদ্ধির ফলে সাধারণ শেয়ার মূলধনের ব্যয়েরও হ্রাস-বৃদ্ধি ঘটে।</a:t>
            </a:r>
          </a:p>
          <a:p>
            <a:pPr algn="just"/>
            <a:r>
              <a:rPr lang="bn-BD" sz="4000" dirty="0">
                <a:latin typeface="NikoshBAN" panose="02000000000000000000" pitchFamily="2" charset="0"/>
                <a:cs typeface="NikoshBAN" panose="02000000000000000000" pitchFamily="2" charset="0"/>
              </a:rPr>
              <a:t>উত্তরণ ব্যয় বলতে নতুন শেয়ার ইস্যু বাবদ যে খরচ হয় তাকে বোঝায়। এ ব্যয় বৃদ্ধি পেলে নতুন ইস্যুকৃত সাধারণ শেয়ারের ব্যয় বৃদ্ধি পায়। আবার, এ ব্যয় হ্রাস পেলে নতুন ইস্যুকৃত সাধারণ শেয়ারের ব্যয় হ্রাস পায়।</a:t>
            </a:r>
          </a:p>
        </p:txBody>
      </p:sp>
      <p:sp>
        <p:nvSpPr>
          <p:cNvPr id="2" name="Footer Placeholder 1">
            <a:extLst>
              <a:ext uri="{FF2B5EF4-FFF2-40B4-BE49-F238E27FC236}">
                <a16:creationId xmlns:a16="http://schemas.microsoft.com/office/drawing/2014/main" id="{8A2EF35E-62B6-4EDE-A6AF-CB8626648CCA}"/>
              </a:ext>
            </a:extLst>
          </p:cNvPr>
          <p:cNvSpPr>
            <a:spLocks noGrp="1"/>
          </p:cNvSpPr>
          <p:nvPr>
            <p:ph type="ftr" sz="quarter" idx="11"/>
          </p:nvPr>
        </p:nvSpPr>
        <p:spPr/>
        <p:txBody>
          <a:bodyPr/>
          <a:lstStyle/>
          <a:p>
            <a:r>
              <a:rPr lang="en-US"/>
              <a:t>FBI_I_Cost of Capital_AUC_13.01.2021</a:t>
            </a:r>
          </a:p>
        </p:txBody>
      </p:sp>
      <p:sp>
        <p:nvSpPr>
          <p:cNvPr id="3" name="Slide Number Placeholder 2">
            <a:extLst>
              <a:ext uri="{FF2B5EF4-FFF2-40B4-BE49-F238E27FC236}">
                <a16:creationId xmlns:a16="http://schemas.microsoft.com/office/drawing/2014/main" id="{157CD134-E0F2-4BA0-AEFB-87B46AC210E4}"/>
              </a:ext>
            </a:extLst>
          </p:cNvPr>
          <p:cNvSpPr>
            <a:spLocks noGrp="1"/>
          </p:cNvSpPr>
          <p:nvPr>
            <p:ph type="sldNum" sz="quarter" idx="12"/>
          </p:nvPr>
        </p:nvSpPr>
        <p:spPr/>
        <p:txBody>
          <a:bodyPr/>
          <a:lstStyle/>
          <a:p>
            <a:fld id="{9F44021C-2E8A-4780-83A8-DAE4EBB8DE51}" type="slidenum">
              <a:rPr lang="en-US" smtClean="0"/>
              <a:t>7</a:t>
            </a:fld>
            <a:endParaRPr lang="en-US"/>
          </a:p>
        </p:txBody>
      </p:sp>
    </p:spTree>
    <p:extLst>
      <p:ext uri="{BB962C8B-B14F-4D97-AF65-F5344CB8AC3E}">
        <p14:creationId xmlns:p14="http://schemas.microsoft.com/office/powerpoint/2010/main" val="42801775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37026" y="594278"/>
            <a:ext cx="7469945" cy="1261884"/>
          </a:xfrm>
          <a:prstGeom prst="rect">
            <a:avLst/>
          </a:prstGeom>
          <a:solidFill>
            <a:srgbClr val="FFFF00"/>
          </a:solidFill>
          <a:ln>
            <a:solidFill>
              <a:schemeClr val="tx2"/>
            </a:solidFill>
          </a:ln>
        </p:spPr>
        <p:txBody>
          <a:bodyPr wrap="square" rtlCol="0">
            <a:spAutoFit/>
          </a:bodyPr>
          <a:lstStyle/>
          <a:p>
            <a:pPr algn="ctr"/>
            <a:r>
              <a:rPr lang="bn-BD" sz="4400" b="1" dirty="0">
                <a:latin typeface="NikoshBAN" panose="02000000000000000000" pitchFamily="2" charset="0"/>
                <a:cs typeface="NikoshBAN" panose="02000000000000000000" pitchFamily="2" charset="0"/>
              </a:rPr>
              <a:t>ভার আরোপিত/গুরুত্ব প্রদত্ত গড় মুলধন ব্যয়</a:t>
            </a:r>
            <a:endParaRPr lang="en-US" sz="4400" b="1" dirty="0">
              <a:latin typeface="NikoshBAN" panose="02000000000000000000" pitchFamily="2" charset="0"/>
              <a:cs typeface="NikoshBAN" panose="02000000000000000000" pitchFamily="2" charset="0"/>
            </a:endParaRPr>
          </a:p>
          <a:p>
            <a:pPr algn="ctr"/>
            <a:r>
              <a:rPr lang="en-US" sz="3200" b="1" dirty="0">
                <a:latin typeface="NikoshBAN" panose="02000000000000000000" pitchFamily="2" charset="0"/>
                <a:cs typeface="NikoshBAN" panose="02000000000000000000" pitchFamily="2" charset="0"/>
              </a:rPr>
              <a:t>Weighted Average Cost of Capital</a:t>
            </a:r>
          </a:p>
        </p:txBody>
      </p:sp>
      <p:sp>
        <p:nvSpPr>
          <p:cNvPr id="5" name="TextBox 4"/>
          <p:cNvSpPr txBox="1"/>
          <p:nvPr/>
        </p:nvSpPr>
        <p:spPr>
          <a:xfrm>
            <a:off x="664429" y="2201072"/>
            <a:ext cx="7815137" cy="2800767"/>
          </a:xfrm>
          <a:prstGeom prst="rect">
            <a:avLst/>
          </a:prstGeom>
          <a:noFill/>
          <a:ln>
            <a:solidFill>
              <a:schemeClr val="tx2"/>
            </a:solidFill>
          </a:ln>
        </p:spPr>
        <p:txBody>
          <a:bodyPr wrap="square" rtlCol="0">
            <a:spAutoFit/>
          </a:bodyPr>
          <a:lstStyle/>
          <a:p>
            <a:pPr algn="just"/>
            <a:r>
              <a:rPr lang="bn-BD" sz="4400" b="1" dirty="0">
                <a:latin typeface="NikoshBAN" panose="02000000000000000000" pitchFamily="2" charset="0"/>
                <a:cs typeface="NikoshBAN" panose="02000000000000000000" pitchFamily="2" charset="0"/>
              </a:rPr>
              <a:t>মূলধনের প্রতিটি উৎসের শতকরা হারকে, উহার সুনির্দিষ্ট কর পরবর্তী ব্যয় দ্বারা গুণ করে যে সার্বিক ব্যয় নির্ধারণ করা হয় তাকে ভার আরোপিত/গুরুত্ব প্রদত্ত গড় মূলধন ব্যয় বলে।</a:t>
            </a:r>
            <a:endParaRPr lang="as-IN" sz="4400" dirty="0">
              <a:latin typeface="NikoshBAN" panose="02000000000000000000" pitchFamily="2" charset="0"/>
              <a:cs typeface="NikoshBAN" panose="02000000000000000000" pitchFamily="2" charset="0"/>
            </a:endParaRPr>
          </a:p>
        </p:txBody>
      </p:sp>
      <p:sp>
        <p:nvSpPr>
          <p:cNvPr id="2" name="Footer Placeholder 1">
            <a:extLst>
              <a:ext uri="{FF2B5EF4-FFF2-40B4-BE49-F238E27FC236}">
                <a16:creationId xmlns:a16="http://schemas.microsoft.com/office/drawing/2014/main" id="{95CEEDE0-6DBB-4D12-BB73-AA9FC736A04A}"/>
              </a:ext>
            </a:extLst>
          </p:cNvPr>
          <p:cNvSpPr>
            <a:spLocks noGrp="1"/>
          </p:cNvSpPr>
          <p:nvPr>
            <p:ph type="ftr" sz="quarter" idx="11"/>
          </p:nvPr>
        </p:nvSpPr>
        <p:spPr/>
        <p:txBody>
          <a:bodyPr/>
          <a:lstStyle/>
          <a:p>
            <a:r>
              <a:rPr lang="en-US"/>
              <a:t>FBI_I_Cost of Capital_AUC_13.01.2021</a:t>
            </a:r>
          </a:p>
        </p:txBody>
      </p:sp>
      <p:sp>
        <p:nvSpPr>
          <p:cNvPr id="3" name="Slide Number Placeholder 2">
            <a:extLst>
              <a:ext uri="{FF2B5EF4-FFF2-40B4-BE49-F238E27FC236}">
                <a16:creationId xmlns:a16="http://schemas.microsoft.com/office/drawing/2014/main" id="{CCB42BA5-62C2-47F8-B4A3-71257B699DCD}"/>
              </a:ext>
            </a:extLst>
          </p:cNvPr>
          <p:cNvSpPr>
            <a:spLocks noGrp="1"/>
          </p:cNvSpPr>
          <p:nvPr>
            <p:ph type="sldNum" sz="quarter" idx="12"/>
          </p:nvPr>
        </p:nvSpPr>
        <p:spPr/>
        <p:txBody>
          <a:bodyPr/>
          <a:lstStyle/>
          <a:p>
            <a:fld id="{9F44021C-2E8A-4780-83A8-DAE4EBB8DE51}" type="slidenum">
              <a:rPr lang="en-US" smtClean="0"/>
              <a:t>8</a:t>
            </a:fld>
            <a:endParaRPr lang="en-US"/>
          </a:p>
        </p:txBody>
      </p:sp>
    </p:spTree>
    <p:extLst>
      <p:ext uri="{BB962C8B-B14F-4D97-AF65-F5344CB8AC3E}">
        <p14:creationId xmlns:p14="http://schemas.microsoft.com/office/powerpoint/2010/main" val="17493058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22960" y="556455"/>
            <a:ext cx="7498080" cy="1569660"/>
          </a:xfrm>
          <a:prstGeom prst="rect">
            <a:avLst/>
          </a:prstGeom>
          <a:solidFill>
            <a:srgbClr val="FFFF00"/>
          </a:solidFill>
          <a:ln>
            <a:solidFill>
              <a:schemeClr val="tx2"/>
            </a:solidFill>
          </a:ln>
        </p:spPr>
        <p:txBody>
          <a:bodyPr wrap="square" rtlCol="0">
            <a:spAutoFit/>
          </a:bodyPr>
          <a:lstStyle/>
          <a:p>
            <a:pPr algn="ctr"/>
            <a:r>
              <a:rPr lang="bn-BD" sz="4800" b="1" dirty="0">
                <a:latin typeface="NikoshBAN" panose="02000000000000000000" pitchFamily="2" charset="0"/>
                <a:cs typeface="NikoshBAN" panose="02000000000000000000" pitchFamily="2" charset="0"/>
              </a:rPr>
              <a:t>ভার আরোপিত/গুরুত্ব প্রদত্ত গড় মুলধন ব্যয় বের করার নিয়ম</a:t>
            </a:r>
            <a:endParaRPr lang="en-US" sz="4800" b="1" dirty="0">
              <a:latin typeface="NikoshBAN" panose="02000000000000000000" pitchFamily="2" charset="0"/>
              <a:cs typeface="NikoshBAN" panose="02000000000000000000" pitchFamily="2" charset="0"/>
            </a:endParaRPr>
          </a:p>
        </p:txBody>
      </p:sp>
      <p:sp>
        <p:nvSpPr>
          <p:cNvPr id="2" name="TextBox 1">
            <a:extLst>
              <a:ext uri="{FF2B5EF4-FFF2-40B4-BE49-F238E27FC236}">
                <a16:creationId xmlns:a16="http://schemas.microsoft.com/office/drawing/2014/main" id="{72BB7BBD-4501-45EC-8495-6AE272DC1420}"/>
              </a:ext>
            </a:extLst>
          </p:cNvPr>
          <p:cNvSpPr txBox="1"/>
          <p:nvPr/>
        </p:nvSpPr>
        <p:spPr>
          <a:xfrm>
            <a:off x="689317" y="2277579"/>
            <a:ext cx="7765366" cy="3708708"/>
          </a:xfrm>
          <a:prstGeom prst="rect">
            <a:avLst/>
          </a:prstGeom>
          <a:noFill/>
        </p:spPr>
        <p:txBody>
          <a:bodyPr wrap="square" rtlCol="0">
            <a:spAutoFit/>
          </a:bodyPr>
          <a:lstStyle/>
          <a:p>
            <a:pPr marL="285750" indent="-285750">
              <a:lnSpc>
                <a:spcPct val="150000"/>
              </a:lnSpc>
              <a:buFont typeface="Wingdings" panose="05000000000000000000" pitchFamily="2" charset="2"/>
              <a:buChar char="Ø"/>
            </a:pPr>
            <a:r>
              <a:rPr lang="bn-BD" sz="4000" b="1" dirty="0">
                <a:latin typeface="NikoshBAN" panose="02000000000000000000" pitchFamily="2" charset="0"/>
                <a:cs typeface="NikoshBAN" panose="02000000000000000000" pitchFamily="2" charset="0"/>
              </a:rPr>
              <a:t>মুলধনের প্রতিটি উৎসের ব্যয় নির্ণয় করতে হবে</a:t>
            </a:r>
          </a:p>
          <a:p>
            <a:pPr marL="285750" indent="-285750">
              <a:lnSpc>
                <a:spcPct val="150000"/>
              </a:lnSpc>
              <a:buFont typeface="Wingdings" panose="05000000000000000000" pitchFamily="2" charset="2"/>
              <a:buChar char="Ø"/>
            </a:pPr>
            <a:r>
              <a:rPr lang="bn-BD" sz="4000" dirty="0">
                <a:latin typeface="NikoshBAN" panose="02000000000000000000" pitchFamily="2" charset="0"/>
                <a:cs typeface="NikoshBAN" panose="02000000000000000000" pitchFamily="2" charset="0"/>
              </a:rPr>
              <a:t> </a:t>
            </a:r>
            <a:r>
              <a:rPr lang="bn-BD" sz="3600" b="1" dirty="0">
                <a:latin typeface="NikoshBAN" panose="02000000000000000000" pitchFamily="2" charset="0"/>
                <a:cs typeface="NikoshBAN" panose="02000000000000000000" pitchFamily="2" charset="0"/>
              </a:rPr>
              <a:t>প্রতিটি উৎসের ভার(</a:t>
            </a:r>
            <a:r>
              <a:rPr lang="en-US" sz="3600" b="1" dirty="0">
                <a:latin typeface="NikoshBAN" panose="02000000000000000000" pitchFamily="2" charset="0"/>
                <a:cs typeface="NikoshBAN" panose="02000000000000000000" pitchFamily="2" charset="0"/>
              </a:rPr>
              <a:t>weight</a:t>
            </a:r>
            <a:r>
              <a:rPr lang="bn-BD" sz="3600" b="1" dirty="0">
                <a:latin typeface="NikoshBAN" panose="02000000000000000000" pitchFamily="2" charset="0"/>
                <a:cs typeface="NikoshBAN" panose="02000000000000000000" pitchFamily="2" charset="0"/>
              </a:rPr>
              <a:t>) নির্ণয় করতে হবে</a:t>
            </a:r>
            <a:endParaRPr lang="en-US" sz="4000" b="1" dirty="0">
              <a:latin typeface="NikoshBAN" panose="02000000000000000000" pitchFamily="2" charset="0"/>
              <a:cs typeface="NikoshBAN" panose="02000000000000000000" pitchFamily="2" charset="0"/>
            </a:endParaRPr>
          </a:p>
          <a:p>
            <a:pPr marL="285750" indent="-285750">
              <a:lnSpc>
                <a:spcPct val="150000"/>
              </a:lnSpc>
              <a:buFont typeface="Wingdings" panose="05000000000000000000" pitchFamily="2" charset="2"/>
              <a:buChar char="Ø"/>
            </a:pPr>
            <a:r>
              <a:rPr lang="bn-BD" sz="4000" b="1" dirty="0">
                <a:latin typeface="NikoshBAN" panose="02000000000000000000" pitchFamily="2" charset="0"/>
                <a:cs typeface="NikoshBAN" panose="02000000000000000000" pitchFamily="2" charset="0"/>
              </a:rPr>
              <a:t>নির্দিষ্ট ব্যয়কে এর ভার দ্বারা গুণ করতে হবে</a:t>
            </a:r>
          </a:p>
          <a:p>
            <a:pPr marL="285750" indent="-285750">
              <a:lnSpc>
                <a:spcPct val="150000"/>
              </a:lnSpc>
              <a:buFont typeface="Wingdings" panose="05000000000000000000" pitchFamily="2" charset="2"/>
              <a:buChar char="Ø"/>
            </a:pPr>
            <a:r>
              <a:rPr lang="bn-BD" sz="4000" b="1" dirty="0">
                <a:latin typeface="NikoshBAN" panose="02000000000000000000" pitchFamily="2" charset="0"/>
                <a:cs typeface="NikoshBAN" panose="02000000000000000000" pitchFamily="2" charset="0"/>
              </a:rPr>
              <a:t>প্রাপ্ত ভারযুক্ত ব্যয়ের সমষ্টি নির্ণয় করতে হবে</a:t>
            </a:r>
            <a:endParaRPr lang="en-US" sz="4000" b="1" dirty="0">
              <a:latin typeface="NikoshBAN" panose="02000000000000000000" pitchFamily="2" charset="0"/>
              <a:cs typeface="NikoshBAN" panose="02000000000000000000" pitchFamily="2" charset="0"/>
            </a:endParaRPr>
          </a:p>
        </p:txBody>
      </p:sp>
      <p:sp>
        <p:nvSpPr>
          <p:cNvPr id="3" name="Footer Placeholder 2">
            <a:extLst>
              <a:ext uri="{FF2B5EF4-FFF2-40B4-BE49-F238E27FC236}">
                <a16:creationId xmlns:a16="http://schemas.microsoft.com/office/drawing/2014/main" id="{ABE443FC-3AF4-4D17-AC59-4B6387D14BA8}"/>
              </a:ext>
            </a:extLst>
          </p:cNvPr>
          <p:cNvSpPr>
            <a:spLocks noGrp="1"/>
          </p:cNvSpPr>
          <p:nvPr>
            <p:ph type="ftr" sz="quarter" idx="11"/>
          </p:nvPr>
        </p:nvSpPr>
        <p:spPr/>
        <p:txBody>
          <a:bodyPr/>
          <a:lstStyle/>
          <a:p>
            <a:r>
              <a:rPr lang="en-US"/>
              <a:t>FBI_I_Cost of Capital_AUC_13.01.2021</a:t>
            </a:r>
          </a:p>
        </p:txBody>
      </p:sp>
      <p:sp>
        <p:nvSpPr>
          <p:cNvPr id="4" name="Slide Number Placeholder 3">
            <a:extLst>
              <a:ext uri="{FF2B5EF4-FFF2-40B4-BE49-F238E27FC236}">
                <a16:creationId xmlns:a16="http://schemas.microsoft.com/office/drawing/2014/main" id="{C6F3CB19-13E0-4D0B-A21F-643D53D520ED}"/>
              </a:ext>
            </a:extLst>
          </p:cNvPr>
          <p:cNvSpPr>
            <a:spLocks noGrp="1"/>
          </p:cNvSpPr>
          <p:nvPr>
            <p:ph type="sldNum" sz="quarter" idx="12"/>
          </p:nvPr>
        </p:nvSpPr>
        <p:spPr/>
        <p:txBody>
          <a:bodyPr/>
          <a:lstStyle/>
          <a:p>
            <a:fld id="{9F44021C-2E8A-4780-83A8-DAE4EBB8DE51}" type="slidenum">
              <a:rPr lang="en-US" smtClean="0"/>
              <a:t>9</a:t>
            </a:fld>
            <a:endParaRPr lang="en-US"/>
          </a:p>
        </p:txBody>
      </p:sp>
    </p:spTree>
    <p:extLst>
      <p:ext uri="{BB962C8B-B14F-4D97-AF65-F5344CB8AC3E}">
        <p14:creationId xmlns:p14="http://schemas.microsoft.com/office/powerpoint/2010/main" val="3874257404"/>
      </p:ext>
    </p:extLst>
  </p:cSld>
  <p:clrMapOvr>
    <a:masterClrMapping/>
  </p:clrMapOvr>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Basis</Template>
  <TotalTime>3539</TotalTime>
  <Words>796</Words>
  <Application>Microsoft Office PowerPoint</Application>
  <PresentationFormat>On-screen Show (4:3)</PresentationFormat>
  <Paragraphs>131</Paragraphs>
  <Slides>20</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Calibri</vt:lpstr>
      <vt:lpstr>Cambria Math</vt:lpstr>
      <vt:lpstr>Corbel</vt:lpstr>
      <vt:lpstr>NikoshBAN</vt:lpstr>
      <vt:lpstr>Wingdings</vt:lpstr>
      <vt:lpstr>Basis</vt:lpstr>
      <vt:lpstr>PowerPoint Presentation</vt:lpstr>
      <vt:lpstr>PowerPoint Presentation</vt:lpstr>
      <vt:lpstr>PowerPoint Presentation</vt:lpstr>
      <vt:lpstr>PowerPoint Presentation</vt:lpstr>
      <vt:lpstr>আলোচ্য বিষয়</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dc:title>
  <dc:creator>Raozan College</dc:creator>
  <cp:lastModifiedBy>Raozan College</cp:lastModifiedBy>
  <cp:revision>370</cp:revision>
  <dcterms:created xsi:type="dcterms:W3CDTF">2019-06-11T16:39:17Z</dcterms:created>
  <dcterms:modified xsi:type="dcterms:W3CDTF">2021-07-14T18:31:07Z</dcterms:modified>
</cp:coreProperties>
</file>