
<file path=[Content_Types].xml><?xml version="1.0" encoding="utf-8"?>
<Types xmlns="http://schemas.openxmlformats.org/package/2006/content-types">
  <Default Extension="mp3" ContentType="audio/mpeg"/>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4.jpg" ContentType="image/pn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3" r:id="rId2"/>
    <p:sldId id="258" r:id="rId3"/>
    <p:sldId id="259" r:id="rId4"/>
    <p:sldId id="260" r:id="rId5"/>
    <p:sldId id="262" r:id="rId6"/>
    <p:sldId id="263" r:id="rId7"/>
    <p:sldId id="264" r:id="rId8"/>
    <p:sldId id="286" r:id="rId9"/>
    <p:sldId id="265" r:id="rId10"/>
    <p:sldId id="266" r:id="rId11"/>
    <p:sldId id="285" r:id="rId12"/>
    <p:sldId id="284" r:id="rId13"/>
    <p:sldId id="268" r:id="rId14"/>
    <p:sldId id="287" r:id="rId15"/>
    <p:sldId id="288" r:id="rId16"/>
    <p:sldId id="289" r:id="rId17"/>
    <p:sldId id="271" r:id="rId18"/>
    <p:sldId id="272" r:id="rId19"/>
    <p:sldId id="291" r:id="rId20"/>
    <p:sldId id="292" r:id="rId21"/>
    <p:sldId id="274" r:id="rId22"/>
    <p:sldId id="293" r:id="rId23"/>
    <p:sldId id="276" r:id="rId24"/>
    <p:sldId id="277" r:id="rId25"/>
    <p:sldId id="278" r:id="rId26"/>
    <p:sldId id="279" r:id="rId27"/>
    <p:sldId id="282" r:id="rId28"/>
    <p:sldId id="2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757" autoAdjust="0"/>
  </p:normalViewPr>
  <p:slideViewPr>
    <p:cSldViewPr snapToGrid="0">
      <p:cViewPr varScale="1">
        <p:scale>
          <a:sx n="68" d="100"/>
          <a:sy n="68" d="100"/>
        </p:scale>
        <p:origin x="792" y="90"/>
      </p:cViewPr>
      <p:guideLst/>
    </p:cSldViewPr>
  </p:slideViewPr>
  <p:notesTextViewPr>
    <p:cViewPr>
      <p:scale>
        <a:sx n="1" d="1"/>
        <a:sy n="1" d="1"/>
      </p:scale>
      <p:origin x="0" y="0"/>
    </p:cViewPr>
  </p:notesTextViewPr>
  <p:sorterViewPr>
    <p:cViewPr>
      <p:scale>
        <a:sx n="100" d="100"/>
        <a:sy n="100" d="100"/>
      </p:scale>
      <p:origin x="0" y="-84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A8F390-A8F6-4F29-9B55-3A21B302DBD6}" type="datetimeFigureOut">
              <a:rPr lang="en-US" smtClean="0"/>
              <a:t>7/15/2021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B8E6E-20EF-4687-A688-BEC0047F760D}" type="slidenum">
              <a:rPr lang="en-US" smtClean="0"/>
              <a:t>‹#›</a:t>
            </a:fld>
            <a:endParaRPr lang="en-US"/>
          </a:p>
        </p:txBody>
      </p:sp>
    </p:spTree>
    <p:extLst>
      <p:ext uri="{BB962C8B-B14F-4D97-AF65-F5344CB8AC3E}">
        <p14:creationId xmlns:p14="http://schemas.microsoft.com/office/powerpoint/2010/main" val="423133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zh-CN" altLang="en-US" sz="1200" smtClean="0"/>
              <a:pPr lvl="0" algn="r" eaLnBrk="1" latinLnBrk="1" hangingPunct="1"/>
              <a:t>2</a:t>
            </a:fld>
            <a:endParaRPr lang="zh-CN" altLang="en-US" sz="1200"/>
          </a:p>
        </p:txBody>
      </p:sp>
    </p:spTree>
    <p:extLst>
      <p:ext uri="{BB962C8B-B14F-4D97-AF65-F5344CB8AC3E}">
        <p14:creationId xmlns:p14="http://schemas.microsoft.com/office/powerpoint/2010/main" val="1923395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A65B8E6E-20EF-4687-A688-BEC0047F760D}" type="slidenum">
              <a:rPr lang="en-US" smtClean="0"/>
              <a:t>16</a:t>
            </a:fld>
            <a:endParaRPr lang="en-US"/>
          </a:p>
        </p:txBody>
      </p:sp>
    </p:spTree>
    <p:extLst>
      <p:ext uri="{BB962C8B-B14F-4D97-AF65-F5344CB8AC3E}">
        <p14:creationId xmlns:p14="http://schemas.microsoft.com/office/powerpoint/2010/main" val="1179918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A65B8E6E-20EF-4687-A688-BEC0047F760D}" type="slidenum">
              <a:rPr lang="en-US" smtClean="0"/>
              <a:t>17</a:t>
            </a:fld>
            <a:endParaRPr lang="en-US"/>
          </a:p>
        </p:txBody>
      </p:sp>
    </p:spTree>
    <p:extLst>
      <p:ext uri="{BB962C8B-B14F-4D97-AF65-F5344CB8AC3E}">
        <p14:creationId xmlns:p14="http://schemas.microsoft.com/office/powerpoint/2010/main" val="1827066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A65B8E6E-20EF-4687-A688-BEC0047F760D}" type="slidenum">
              <a:rPr lang="en-US" smtClean="0"/>
              <a:t>18</a:t>
            </a:fld>
            <a:endParaRPr lang="en-US"/>
          </a:p>
        </p:txBody>
      </p:sp>
    </p:spTree>
    <p:extLst>
      <p:ext uri="{BB962C8B-B14F-4D97-AF65-F5344CB8AC3E}">
        <p14:creationId xmlns:p14="http://schemas.microsoft.com/office/powerpoint/2010/main" val="3171077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A65B8E6E-20EF-4687-A688-BEC0047F760D}" type="slidenum">
              <a:rPr lang="en-US" smtClean="0"/>
              <a:t>19</a:t>
            </a:fld>
            <a:endParaRPr lang="en-US"/>
          </a:p>
        </p:txBody>
      </p:sp>
    </p:spTree>
    <p:extLst>
      <p:ext uri="{BB962C8B-B14F-4D97-AF65-F5344CB8AC3E}">
        <p14:creationId xmlns:p14="http://schemas.microsoft.com/office/powerpoint/2010/main" val="330763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A65B8E6E-20EF-4687-A688-BEC0047F760D}" type="slidenum">
              <a:rPr lang="en-US" smtClean="0"/>
              <a:t>20</a:t>
            </a:fld>
            <a:endParaRPr lang="en-US"/>
          </a:p>
        </p:txBody>
      </p:sp>
    </p:spTree>
    <p:extLst>
      <p:ext uri="{BB962C8B-B14F-4D97-AF65-F5344CB8AC3E}">
        <p14:creationId xmlns:p14="http://schemas.microsoft.com/office/powerpoint/2010/main" val="1951711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3850214C-46F1-4075-9941-38EEF45AD15A}" type="slidenum">
              <a:rPr lang="en-US" smtClean="0"/>
              <a:pPr/>
              <a:t>21</a:t>
            </a:fld>
            <a:endParaRPr lang="en-US"/>
          </a:p>
        </p:txBody>
      </p:sp>
    </p:spTree>
    <p:extLst>
      <p:ext uri="{BB962C8B-B14F-4D97-AF65-F5344CB8AC3E}">
        <p14:creationId xmlns:p14="http://schemas.microsoft.com/office/powerpoint/2010/main" val="828973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A65B8E6E-20EF-4687-A688-BEC0047F760D}" type="slidenum">
              <a:rPr lang="en-US" smtClean="0"/>
              <a:t>22</a:t>
            </a:fld>
            <a:endParaRPr lang="en-US"/>
          </a:p>
        </p:txBody>
      </p:sp>
    </p:spTree>
    <p:extLst>
      <p:ext uri="{BB962C8B-B14F-4D97-AF65-F5344CB8AC3E}">
        <p14:creationId xmlns:p14="http://schemas.microsoft.com/office/powerpoint/2010/main" val="66709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solidFill>
                <a:srgbClr val="FF0000"/>
              </a:solidFill>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A65B8E6E-20EF-4687-A688-BEC0047F760D}" type="slidenum">
              <a:rPr lang="en-US" smtClean="0"/>
              <a:t>24</a:t>
            </a:fld>
            <a:endParaRPr lang="en-US"/>
          </a:p>
        </p:txBody>
      </p:sp>
    </p:spTree>
    <p:extLst>
      <p:ext uri="{BB962C8B-B14F-4D97-AF65-F5344CB8AC3E}">
        <p14:creationId xmlns:p14="http://schemas.microsoft.com/office/powerpoint/2010/main" val="3066433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1600" dirty="0" smtClean="0">
                <a:latin typeface="NikoshBAN" panose="02000000000000000000" pitchFamily="2" charset="0"/>
                <a:cs typeface="NikoshBAN" panose="02000000000000000000" pitchFamily="2" charset="0"/>
              </a:rPr>
              <a:t> </a:t>
            </a:r>
            <a:endParaRPr lang="en-US" sz="1600" dirty="0"/>
          </a:p>
        </p:txBody>
      </p:sp>
      <p:sp>
        <p:nvSpPr>
          <p:cNvPr id="4" name="Slide Number Placeholder 3"/>
          <p:cNvSpPr>
            <a:spLocks noGrp="1"/>
          </p:cNvSpPr>
          <p:nvPr>
            <p:ph type="sldNum" sz="quarter" idx="10"/>
          </p:nvPr>
        </p:nvSpPr>
        <p:spPr/>
        <p:txBody>
          <a:bodyPr/>
          <a:lstStyle/>
          <a:p>
            <a:fld id="{A65B8E6E-20EF-4687-A688-BEC0047F760D}" type="slidenum">
              <a:rPr lang="en-US" smtClean="0"/>
              <a:t>25</a:t>
            </a:fld>
            <a:endParaRPr lang="en-US"/>
          </a:p>
        </p:txBody>
      </p:sp>
    </p:spTree>
    <p:extLst>
      <p:ext uri="{BB962C8B-B14F-4D97-AF65-F5344CB8AC3E}">
        <p14:creationId xmlns:p14="http://schemas.microsoft.com/office/powerpoint/2010/main" val="3353361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A65B8E6E-20EF-4687-A688-BEC0047F760D}" type="slidenum">
              <a:rPr lang="en-US" smtClean="0"/>
              <a:t>26</a:t>
            </a:fld>
            <a:endParaRPr lang="en-US"/>
          </a:p>
        </p:txBody>
      </p:sp>
    </p:spTree>
    <p:extLst>
      <p:ext uri="{BB962C8B-B14F-4D97-AF65-F5344CB8AC3E}">
        <p14:creationId xmlns:p14="http://schemas.microsoft.com/office/powerpoint/2010/main" val="168748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B8E6E-20EF-4687-A688-BEC0047F760D}" type="slidenum">
              <a:rPr lang="en-US" smtClean="0"/>
              <a:t>5</a:t>
            </a:fld>
            <a:endParaRPr lang="en-US"/>
          </a:p>
        </p:txBody>
      </p:sp>
    </p:spTree>
    <p:extLst>
      <p:ext uri="{BB962C8B-B14F-4D97-AF65-F5344CB8AC3E}">
        <p14:creationId xmlns:p14="http://schemas.microsoft.com/office/powerpoint/2010/main" val="91887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A65B8E6E-20EF-4687-A688-BEC0047F760D}" type="slidenum">
              <a:rPr lang="en-US" smtClean="0"/>
              <a:t>27</a:t>
            </a:fld>
            <a:endParaRPr lang="en-US"/>
          </a:p>
        </p:txBody>
      </p:sp>
    </p:spTree>
    <p:extLst>
      <p:ext uri="{BB962C8B-B14F-4D97-AF65-F5344CB8AC3E}">
        <p14:creationId xmlns:p14="http://schemas.microsoft.com/office/powerpoint/2010/main" val="181658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B8E6E-20EF-4687-A688-BEC0047F760D}" type="slidenum">
              <a:rPr lang="en-US" smtClean="0"/>
              <a:t>6</a:t>
            </a:fld>
            <a:endParaRPr lang="en-US"/>
          </a:p>
        </p:txBody>
      </p:sp>
    </p:spTree>
    <p:extLst>
      <p:ext uri="{BB962C8B-B14F-4D97-AF65-F5344CB8AC3E}">
        <p14:creationId xmlns:p14="http://schemas.microsoft.com/office/powerpoint/2010/main" val="2084671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B8E6E-20EF-4687-A688-BEC0047F760D}" type="slidenum">
              <a:rPr lang="en-US" smtClean="0"/>
              <a:t>7</a:t>
            </a:fld>
            <a:endParaRPr lang="en-US"/>
          </a:p>
        </p:txBody>
      </p:sp>
    </p:spTree>
    <p:extLst>
      <p:ext uri="{BB962C8B-B14F-4D97-AF65-F5344CB8AC3E}">
        <p14:creationId xmlns:p14="http://schemas.microsoft.com/office/powerpoint/2010/main" val="3046543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B8E6E-20EF-4687-A688-BEC0047F760D}" type="slidenum">
              <a:rPr lang="en-US" smtClean="0"/>
              <a:t>8</a:t>
            </a:fld>
            <a:endParaRPr lang="en-US"/>
          </a:p>
        </p:txBody>
      </p:sp>
    </p:spTree>
    <p:extLst>
      <p:ext uri="{BB962C8B-B14F-4D97-AF65-F5344CB8AC3E}">
        <p14:creationId xmlns:p14="http://schemas.microsoft.com/office/powerpoint/2010/main" val="13322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9</a:t>
            </a:fld>
            <a:endParaRPr lang="en-US"/>
          </a:p>
        </p:txBody>
      </p:sp>
    </p:spTree>
    <p:extLst>
      <p:ext uri="{BB962C8B-B14F-4D97-AF65-F5344CB8AC3E}">
        <p14:creationId xmlns:p14="http://schemas.microsoft.com/office/powerpoint/2010/main" val="3587628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Slide Image Placeholder 1048605"/>
          <p:cNvSpPr>
            <a:spLocks noGrp="1" noRot="1" noChangeAspect="1"/>
          </p:cNvSpPr>
          <p:nvPr>
            <p:ph type="sldImg"/>
          </p:nvPr>
        </p:nvSpPr>
        <p:spPr bwMode="auto">
          <a:xfrm>
            <a:off x="381000" y="685800"/>
            <a:ext cx="6096000" cy="3429000"/>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07" name="Notes Placeholder 1048606"/>
          <p:cNvSpPr>
            <a:spLocks noGrp="1"/>
          </p:cNvSpPr>
          <p:nvPr>
            <p:ph type="body" idx="1"/>
          </p:nvPr>
        </p:nvSpPr>
        <p:spPr bwMode="auto">
          <a:xfrm>
            <a:off x="685800" y="4343400"/>
            <a:ext cx="5486400" cy="4114800"/>
          </a:xfrm>
          <a:prstGeom prst="rect">
            <a:avLst/>
          </a:prstGeom>
          <a:noFill/>
        </p:spPr>
        <p:txBody>
          <a:bodyPr lIns="91440" tIns="45720" rIns="91440" bIns="45720" anchor="t"/>
          <a:lstStyle/>
          <a:p>
            <a:pPr lvl="0" eaLnBrk="1" latinLnBrk="1" hangingPunct="1">
              <a:spcBef>
                <a:spcPct val="0"/>
              </a:spcBef>
            </a:pPr>
            <a:endParaRPr lang="zh-CN" altLang="en-US" dirty="0"/>
          </a:p>
        </p:txBody>
      </p:sp>
      <p:sp>
        <p:nvSpPr>
          <p:cNvPr id="1048608" name="TextBox 1048607"/>
          <p:cNvSpPr txBox="1"/>
          <p:nvPr/>
        </p:nvSpPr>
        <p:spPr>
          <a:xfrm>
            <a:off x="3884612" y="8685212"/>
            <a:ext cx="2971800" cy="457200"/>
          </a:xfrm>
          <a:prstGeom prst="rect">
            <a:avLst/>
          </a:prstGeom>
          <a:noFill/>
          <a:ln>
            <a:noFill/>
          </a:ln>
        </p:spPr>
        <p:txBody>
          <a:bodyPr lIns="91440" tIns="45720" rIns="91440" bIns="45720" anchor="b"/>
          <a:lstStyle/>
          <a:p>
            <a:pPr lvl="0" algn="r" eaLnBrk="1" latinLnBrk="1" hangingPunct="1"/>
            <a:fld id="{566ABCEB-ACFC-4714-9973-3DA970169C29}" type="slidenum">
              <a:rPr lang="zh-CN" altLang="en-US" sz="1200"/>
              <a:pPr lvl="0" algn="r" eaLnBrk="1" latinLnBrk="1" hangingPunct="1"/>
              <a:t>13</a:t>
            </a:fld>
            <a:endParaRPr lang="zh-CN" altLang="en-US" sz="1200"/>
          </a:p>
        </p:txBody>
      </p:sp>
    </p:spTree>
    <p:extLst>
      <p:ext uri="{BB962C8B-B14F-4D97-AF65-F5344CB8AC3E}">
        <p14:creationId xmlns:p14="http://schemas.microsoft.com/office/powerpoint/2010/main" val="398480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Slide Image Placeholder 1048605"/>
          <p:cNvSpPr>
            <a:spLocks noGrp="1" noRot="1" noChangeAspect="1"/>
          </p:cNvSpPr>
          <p:nvPr>
            <p:ph type="sldImg"/>
          </p:nvPr>
        </p:nvSpPr>
        <p:spPr bwMode="auto">
          <a:xfrm>
            <a:off x="381000" y="685800"/>
            <a:ext cx="6096000" cy="3429000"/>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07" name="Notes Placeholder 1048606"/>
          <p:cNvSpPr>
            <a:spLocks noGrp="1"/>
          </p:cNvSpPr>
          <p:nvPr>
            <p:ph type="body" idx="1"/>
          </p:nvPr>
        </p:nvSpPr>
        <p:spPr bwMode="auto">
          <a:xfrm>
            <a:off x="685800" y="4343400"/>
            <a:ext cx="5486400" cy="4114800"/>
          </a:xfrm>
          <a:prstGeom prst="rect">
            <a:avLst/>
          </a:prstGeom>
          <a:noFill/>
        </p:spPr>
        <p:txBody>
          <a:bodyPr lIns="91440" tIns="45720" rIns="91440" bIns="45720" anchor="t"/>
          <a:lstStyle/>
          <a:p>
            <a:pPr lvl="0" eaLnBrk="1" latinLnBrk="1" hangingPunct="1">
              <a:spcBef>
                <a:spcPct val="0"/>
              </a:spcBef>
            </a:pPr>
            <a:endParaRPr lang="zh-CN" altLang="en-US" dirty="0"/>
          </a:p>
        </p:txBody>
      </p:sp>
      <p:sp>
        <p:nvSpPr>
          <p:cNvPr id="1048608" name="TextBox 1048607"/>
          <p:cNvSpPr txBox="1"/>
          <p:nvPr/>
        </p:nvSpPr>
        <p:spPr>
          <a:xfrm>
            <a:off x="3884612" y="8685212"/>
            <a:ext cx="2971800" cy="457200"/>
          </a:xfrm>
          <a:prstGeom prst="rect">
            <a:avLst/>
          </a:prstGeom>
          <a:noFill/>
          <a:ln>
            <a:noFill/>
          </a:ln>
        </p:spPr>
        <p:txBody>
          <a:bodyPr lIns="91440" tIns="45720" rIns="91440" bIns="45720" anchor="b"/>
          <a:lstStyle/>
          <a:p>
            <a:pPr lvl="0" algn="r" eaLnBrk="1" latinLnBrk="1" hangingPunct="1"/>
            <a:fld id="{566ABCEB-ACFC-4714-9973-3DA970169C29}" type="slidenum">
              <a:rPr lang="zh-CN" altLang="en-US" sz="1200"/>
              <a:pPr lvl="0" algn="r" eaLnBrk="1" latinLnBrk="1" hangingPunct="1"/>
              <a:t>14</a:t>
            </a:fld>
            <a:endParaRPr lang="zh-CN" altLang="en-US" sz="1200"/>
          </a:p>
        </p:txBody>
      </p:sp>
    </p:spTree>
    <p:extLst>
      <p:ext uri="{BB962C8B-B14F-4D97-AF65-F5344CB8AC3E}">
        <p14:creationId xmlns:p14="http://schemas.microsoft.com/office/powerpoint/2010/main" val="3505860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Slide Image Placeholder 1048605"/>
          <p:cNvSpPr>
            <a:spLocks noGrp="1" noRot="1" noChangeAspect="1"/>
          </p:cNvSpPr>
          <p:nvPr>
            <p:ph type="sldImg"/>
          </p:nvPr>
        </p:nvSpPr>
        <p:spPr bwMode="auto">
          <a:xfrm>
            <a:off x="381000" y="685800"/>
            <a:ext cx="6096000" cy="3429000"/>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07" name="Notes Placeholder 1048606"/>
          <p:cNvSpPr>
            <a:spLocks noGrp="1"/>
          </p:cNvSpPr>
          <p:nvPr>
            <p:ph type="body" idx="1"/>
          </p:nvPr>
        </p:nvSpPr>
        <p:spPr bwMode="auto">
          <a:xfrm>
            <a:off x="685800" y="4343400"/>
            <a:ext cx="5486400" cy="4114800"/>
          </a:xfrm>
          <a:prstGeom prst="rect">
            <a:avLst/>
          </a:prstGeom>
          <a:noFill/>
        </p:spPr>
        <p:txBody>
          <a:bodyPr lIns="91440" tIns="45720" rIns="91440" bIns="45720" anchor="t"/>
          <a:lstStyle/>
          <a:p>
            <a:pPr lvl="0" eaLnBrk="1" latinLnBrk="1" hangingPunct="1">
              <a:spcBef>
                <a:spcPct val="0"/>
              </a:spcBef>
            </a:pPr>
            <a:endParaRPr lang="zh-CN" altLang="en-US" dirty="0"/>
          </a:p>
        </p:txBody>
      </p:sp>
      <p:sp>
        <p:nvSpPr>
          <p:cNvPr id="1048608" name="TextBox 1048607"/>
          <p:cNvSpPr txBox="1"/>
          <p:nvPr/>
        </p:nvSpPr>
        <p:spPr>
          <a:xfrm>
            <a:off x="3884612" y="8685212"/>
            <a:ext cx="2971800" cy="457200"/>
          </a:xfrm>
          <a:prstGeom prst="rect">
            <a:avLst/>
          </a:prstGeom>
          <a:noFill/>
          <a:ln>
            <a:noFill/>
          </a:ln>
        </p:spPr>
        <p:txBody>
          <a:bodyPr lIns="91440" tIns="45720" rIns="91440" bIns="45720" anchor="b"/>
          <a:lstStyle/>
          <a:p>
            <a:pPr lvl="0" algn="r" eaLnBrk="1" latinLnBrk="1" hangingPunct="1"/>
            <a:fld id="{566ABCEB-ACFC-4714-9973-3DA970169C29}" type="slidenum">
              <a:rPr lang="zh-CN" altLang="en-US" sz="1200"/>
              <a:pPr lvl="0" algn="r" eaLnBrk="1" latinLnBrk="1" hangingPunct="1"/>
              <a:t>15</a:t>
            </a:fld>
            <a:endParaRPr lang="zh-CN" altLang="en-US" sz="1200"/>
          </a:p>
        </p:txBody>
      </p:sp>
    </p:spTree>
    <p:extLst>
      <p:ext uri="{BB962C8B-B14F-4D97-AF65-F5344CB8AC3E}">
        <p14:creationId xmlns:p14="http://schemas.microsoft.com/office/powerpoint/2010/main" val="2587205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9453F2-5418-4E15-9AB9-FF49CFF5DA2B}"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81072-EE07-46F5-A376-7374CF2E72C8}" type="slidenum">
              <a:rPr lang="en-US" smtClean="0"/>
              <a:t>‹#›</a:t>
            </a:fld>
            <a:endParaRPr lang="en-US"/>
          </a:p>
        </p:txBody>
      </p:sp>
    </p:spTree>
    <p:extLst>
      <p:ext uri="{BB962C8B-B14F-4D97-AF65-F5344CB8AC3E}">
        <p14:creationId xmlns:p14="http://schemas.microsoft.com/office/powerpoint/2010/main" val="31204447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453F2-5418-4E15-9AB9-FF49CFF5DA2B}"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81072-EE07-46F5-A376-7374CF2E72C8}" type="slidenum">
              <a:rPr lang="en-US" smtClean="0"/>
              <a:t>‹#›</a:t>
            </a:fld>
            <a:endParaRPr lang="en-US"/>
          </a:p>
        </p:txBody>
      </p:sp>
    </p:spTree>
    <p:extLst>
      <p:ext uri="{BB962C8B-B14F-4D97-AF65-F5344CB8AC3E}">
        <p14:creationId xmlns:p14="http://schemas.microsoft.com/office/powerpoint/2010/main" val="374461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453F2-5418-4E15-9AB9-FF49CFF5DA2B}"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81072-EE07-46F5-A376-7374CF2E72C8}" type="slidenum">
              <a:rPr lang="en-US" smtClean="0"/>
              <a:t>‹#›</a:t>
            </a:fld>
            <a:endParaRPr lang="en-US"/>
          </a:p>
        </p:txBody>
      </p:sp>
    </p:spTree>
    <p:extLst>
      <p:ext uri="{BB962C8B-B14F-4D97-AF65-F5344CB8AC3E}">
        <p14:creationId xmlns:p14="http://schemas.microsoft.com/office/powerpoint/2010/main" val="26974888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453F2-5418-4E15-9AB9-FF49CFF5DA2B}"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81072-EE07-46F5-A376-7374CF2E72C8}" type="slidenum">
              <a:rPr lang="en-US" smtClean="0"/>
              <a:t>‹#›</a:t>
            </a:fld>
            <a:endParaRPr lang="en-US"/>
          </a:p>
        </p:txBody>
      </p:sp>
    </p:spTree>
    <p:extLst>
      <p:ext uri="{BB962C8B-B14F-4D97-AF65-F5344CB8AC3E}">
        <p14:creationId xmlns:p14="http://schemas.microsoft.com/office/powerpoint/2010/main" val="21907564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9453F2-5418-4E15-9AB9-FF49CFF5DA2B}"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81072-EE07-46F5-A376-7374CF2E72C8}" type="slidenum">
              <a:rPr lang="en-US" smtClean="0"/>
              <a:t>‹#›</a:t>
            </a:fld>
            <a:endParaRPr lang="en-US"/>
          </a:p>
        </p:txBody>
      </p:sp>
    </p:spTree>
    <p:extLst>
      <p:ext uri="{BB962C8B-B14F-4D97-AF65-F5344CB8AC3E}">
        <p14:creationId xmlns:p14="http://schemas.microsoft.com/office/powerpoint/2010/main" val="5732927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9453F2-5418-4E15-9AB9-FF49CFF5DA2B}"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81072-EE07-46F5-A376-7374CF2E72C8}" type="slidenum">
              <a:rPr lang="en-US" smtClean="0"/>
              <a:t>‹#›</a:t>
            </a:fld>
            <a:endParaRPr lang="en-US"/>
          </a:p>
        </p:txBody>
      </p:sp>
    </p:spTree>
    <p:extLst>
      <p:ext uri="{BB962C8B-B14F-4D97-AF65-F5344CB8AC3E}">
        <p14:creationId xmlns:p14="http://schemas.microsoft.com/office/powerpoint/2010/main" val="17780464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9453F2-5418-4E15-9AB9-FF49CFF5DA2B}" type="datetimeFigureOut">
              <a:rPr lang="en-US" smtClean="0"/>
              <a:t>7/15/2021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F81072-EE07-46F5-A376-7374CF2E72C8}" type="slidenum">
              <a:rPr lang="en-US" smtClean="0"/>
              <a:t>‹#›</a:t>
            </a:fld>
            <a:endParaRPr lang="en-US"/>
          </a:p>
        </p:txBody>
      </p:sp>
    </p:spTree>
    <p:extLst>
      <p:ext uri="{BB962C8B-B14F-4D97-AF65-F5344CB8AC3E}">
        <p14:creationId xmlns:p14="http://schemas.microsoft.com/office/powerpoint/2010/main" val="26406698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9453F2-5418-4E15-9AB9-FF49CFF5DA2B}" type="datetimeFigureOut">
              <a:rPr lang="en-US" smtClean="0"/>
              <a:t>7/15/2021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F81072-EE07-46F5-A376-7374CF2E72C8}" type="slidenum">
              <a:rPr lang="en-US" smtClean="0"/>
              <a:t>‹#›</a:t>
            </a:fld>
            <a:endParaRPr lang="en-US"/>
          </a:p>
        </p:txBody>
      </p:sp>
    </p:spTree>
    <p:extLst>
      <p:ext uri="{BB962C8B-B14F-4D97-AF65-F5344CB8AC3E}">
        <p14:creationId xmlns:p14="http://schemas.microsoft.com/office/powerpoint/2010/main" val="41830587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453F2-5418-4E15-9AB9-FF49CFF5DA2B}" type="datetimeFigureOut">
              <a:rPr lang="en-US" smtClean="0"/>
              <a:t>7/15/2021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F81072-EE07-46F5-A376-7374CF2E72C8}" type="slidenum">
              <a:rPr lang="en-US" smtClean="0"/>
              <a:t>‹#›</a:t>
            </a:fld>
            <a:endParaRPr lang="en-US"/>
          </a:p>
        </p:txBody>
      </p:sp>
    </p:spTree>
    <p:extLst>
      <p:ext uri="{BB962C8B-B14F-4D97-AF65-F5344CB8AC3E}">
        <p14:creationId xmlns:p14="http://schemas.microsoft.com/office/powerpoint/2010/main" val="23154691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9453F2-5418-4E15-9AB9-FF49CFF5DA2B}"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81072-EE07-46F5-A376-7374CF2E72C8}" type="slidenum">
              <a:rPr lang="en-US" smtClean="0"/>
              <a:t>‹#›</a:t>
            </a:fld>
            <a:endParaRPr lang="en-US"/>
          </a:p>
        </p:txBody>
      </p:sp>
    </p:spTree>
    <p:extLst>
      <p:ext uri="{BB962C8B-B14F-4D97-AF65-F5344CB8AC3E}">
        <p14:creationId xmlns:p14="http://schemas.microsoft.com/office/powerpoint/2010/main" val="23704406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9453F2-5418-4E15-9AB9-FF49CFF5DA2B}"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81072-EE07-46F5-A376-7374CF2E72C8}" type="slidenum">
              <a:rPr lang="en-US" smtClean="0"/>
              <a:t>‹#›</a:t>
            </a:fld>
            <a:endParaRPr lang="en-US"/>
          </a:p>
        </p:txBody>
      </p:sp>
    </p:spTree>
    <p:extLst>
      <p:ext uri="{BB962C8B-B14F-4D97-AF65-F5344CB8AC3E}">
        <p14:creationId xmlns:p14="http://schemas.microsoft.com/office/powerpoint/2010/main" val="24365456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453F2-5418-4E15-9AB9-FF49CFF5DA2B}" type="datetimeFigureOut">
              <a:rPr lang="en-US" smtClean="0"/>
              <a:t>7/15/2021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81072-EE07-46F5-A376-7374CF2E72C8}" type="slidenum">
              <a:rPr lang="en-US" smtClean="0"/>
              <a:t>‹#›</a:t>
            </a:fld>
            <a:endParaRPr lang="en-US"/>
          </a:p>
        </p:txBody>
      </p:sp>
    </p:spTree>
    <p:extLst>
      <p:ext uri="{BB962C8B-B14F-4D97-AF65-F5344CB8AC3E}">
        <p14:creationId xmlns:p14="http://schemas.microsoft.com/office/powerpoint/2010/main" val="3763464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4.jp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gif"/><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54273"/>
          <a:stretch/>
        </p:blipFill>
        <p:spPr>
          <a:xfrm>
            <a:off x="144379" y="1840832"/>
            <a:ext cx="11634537" cy="5017168"/>
          </a:xfrm>
          <a:prstGeom prst="rect">
            <a:avLst/>
          </a:prstGeom>
        </p:spPr>
      </p:pic>
      <p:sp>
        <p:nvSpPr>
          <p:cNvPr id="5" name="TextBox 4"/>
          <p:cNvSpPr txBox="1"/>
          <p:nvPr/>
        </p:nvSpPr>
        <p:spPr>
          <a:xfrm>
            <a:off x="348916" y="108284"/>
            <a:ext cx="11430000" cy="1569660"/>
          </a:xfrm>
          <a:prstGeom prst="rect">
            <a:avLst/>
          </a:prstGeom>
          <a:solidFill>
            <a:srgbClr val="00B050"/>
          </a:solidFill>
        </p:spPr>
        <p:txBody>
          <a:bodyPr wrap="square" rtlCol="0">
            <a:spAutoFit/>
          </a:bodyPr>
          <a:lstStyle/>
          <a:p>
            <a:pPr algn="ctr"/>
            <a:r>
              <a:rPr lang="en-US" sz="9600" dirty="0" err="1" smtClean="0">
                <a:solidFill>
                  <a:srgbClr val="FF0000"/>
                </a:solidFill>
                <a:latin typeface="NikoshBAN" panose="02000000000000000000" pitchFamily="2" charset="0"/>
                <a:cs typeface="NikoshBAN" panose="02000000000000000000" pitchFamily="2" charset="0"/>
              </a:rPr>
              <a:t>সবাইকে</a:t>
            </a:r>
            <a:r>
              <a:rPr lang="en-US" sz="9600" dirty="0" smtClean="0">
                <a:solidFill>
                  <a:srgbClr val="FF0000"/>
                </a:solidFill>
                <a:latin typeface="NikoshBAN" panose="02000000000000000000" pitchFamily="2" charset="0"/>
                <a:cs typeface="NikoshBAN" panose="02000000000000000000" pitchFamily="2" charset="0"/>
              </a:rPr>
              <a:t> </a:t>
            </a:r>
            <a:r>
              <a:rPr lang="en-US" sz="9600" dirty="0" err="1" smtClean="0">
                <a:solidFill>
                  <a:srgbClr val="FF0000"/>
                </a:solidFill>
                <a:latin typeface="NikoshBAN" panose="02000000000000000000" pitchFamily="2" charset="0"/>
                <a:cs typeface="NikoshBAN" panose="02000000000000000000" pitchFamily="2" charset="0"/>
              </a:rPr>
              <a:t>স্বাগতম</a:t>
            </a:r>
            <a:endParaRPr lang="en-US" sz="9600" dirty="0">
              <a:solidFill>
                <a:srgbClr val="FF0000"/>
              </a:solidFill>
              <a:latin typeface="NikoshBAN" panose="02000000000000000000" pitchFamily="2" charset="0"/>
              <a:cs typeface="NikoshBAN" panose="02000000000000000000" pitchFamily="2" charset="0"/>
            </a:endParaRPr>
          </a:p>
        </p:txBody>
      </p:sp>
      <p:pic>
        <p:nvPicPr>
          <p:cNvPr id="2" name="videoplayback (4)">
            <a:hlinkClick r:id="" action="ppaction://media"/>
          </p:cNvPr>
          <p:cNvPicPr>
            <a:picLocks noChangeAspect="1"/>
          </p:cNvPicPr>
          <p:nvPr>
            <a:audioFile r:link="rId2"/>
            <p:extLst>
              <p:ext uri="{DAA4B4D4-6D71-4841-9C94-3DE7FCFB9230}">
                <p14:media xmlns:p14="http://schemas.microsoft.com/office/powerpoint/2010/main" r:embed="rId1">
                  <p14:fade out="4250"/>
                </p14:media>
              </p:ext>
            </p:extLst>
          </p:nvPr>
        </p:nvPicPr>
        <p:blipFill>
          <a:blip r:embed="rId5"/>
          <a:stretch>
            <a:fillRect/>
          </a:stretch>
        </p:blipFill>
        <p:spPr>
          <a:xfrm>
            <a:off x="5791200" y="3124200"/>
            <a:ext cx="609600" cy="609600"/>
          </a:xfrm>
          <a:prstGeom prst="rect">
            <a:avLst/>
          </a:prstGeom>
        </p:spPr>
      </p:pic>
      <p:pic>
        <p:nvPicPr>
          <p:cNvPr id="3" name="videoplayback (4)">
            <a:hlinkClick r:id="" action="ppaction://media"/>
          </p:cNvPr>
          <p:cNvPicPr>
            <a:picLocks noChangeAspect="1"/>
          </p:cNvPicPr>
          <p:nvPr>
            <a:audioFile r:link="rId2"/>
            <p:extLst>
              <p:ext uri="{DAA4B4D4-6D71-4841-9C94-3DE7FCFB9230}">
                <p14:media xmlns:p14="http://schemas.microsoft.com/office/powerpoint/2010/main" r:embed="rId1">
                  <p14:fade out="4250"/>
                </p14:media>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6139753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nextCondLst>
                <p:cond evt="onClick" delay="0">
                  <p:tgtEl>
                    <p:spTgt spid="2"/>
                  </p:tgtEl>
                </p:cond>
              </p:nextCondLst>
            </p:seq>
            <p:audio>
              <p:cMediaNode vol="80000" numSld="999">
                <p:cTn id="12" repeatCount="indefinite" fill="hold" display="0">
                  <p:stCondLst>
                    <p:cond delay="indefinite"/>
                  </p:stCondLst>
                  <p:endCondLst>
                    <p:cond evt="onStopAudio" delay="0">
                      <p:tgtEl>
                        <p:sldTgt/>
                      </p:tgtEl>
                    </p:cond>
                  </p:endCondLst>
                </p:cTn>
                <p:tgtEl>
                  <p:spTgt spid="2"/>
                </p:tgtEl>
              </p:cMediaNode>
            </p:audio>
            <p:audio>
              <p:cMediaNode vol="80000" numSld="999">
                <p:cTn id="13"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254" y="236439"/>
            <a:ext cx="12007514" cy="646331"/>
          </a:xfrm>
          <a:prstGeom prst="rect">
            <a:avLst/>
          </a:prstGeom>
          <a:blipFill>
            <a:blip r:embed="rId2"/>
            <a:tile tx="0" ty="0" sx="100000" sy="100000" flip="none" algn="tl"/>
          </a:blipFill>
          <a:ln w="57150">
            <a:solidFill>
              <a:srgbClr val="00B050"/>
            </a:solidFill>
          </a:ln>
        </p:spPr>
        <p:txBody>
          <a:bodyPr wrap="square">
            <a:spAutoFit/>
          </a:bodyPr>
          <a:lstStyle/>
          <a:p>
            <a:pPr algn="ctr" fontAlgn="base"/>
            <a:r>
              <a:rPr lang="as-IN" sz="3600" b="1" dirty="0">
                <a:solidFill>
                  <a:schemeClr val="bg1"/>
                </a:solidFill>
                <a:latin typeface="NikoshBAN" panose="02000000000000000000" pitchFamily="2" charset="0"/>
                <a:cs typeface="NikoshBAN" panose="02000000000000000000" pitchFamily="2" charset="0"/>
              </a:rPr>
              <a:t>বিশ্বগ্রাম প্রতিষ্ঠার </a:t>
            </a:r>
            <a:r>
              <a:rPr lang="bn-IN" sz="3600" b="1" dirty="0" smtClean="0">
                <a:solidFill>
                  <a:schemeClr val="bg1"/>
                </a:solidFill>
                <a:latin typeface="NikoshBAN" panose="02000000000000000000" pitchFamily="2" charset="0"/>
                <a:cs typeface="NikoshBAN" panose="02000000000000000000" pitchFamily="2" charset="0"/>
              </a:rPr>
              <a:t>প্রধান </a:t>
            </a:r>
            <a:r>
              <a:rPr lang="as-IN" sz="3600" b="1" dirty="0" smtClean="0">
                <a:solidFill>
                  <a:schemeClr val="bg1"/>
                </a:solidFill>
                <a:latin typeface="NikoshBAN" panose="02000000000000000000" pitchFamily="2" charset="0"/>
                <a:cs typeface="NikoshBAN" panose="02000000000000000000" pitchFamily="2" charset="0"/>
              </a:rPr>
              <a:t>উপাদান </a:t>
            </a:r>
            <a:r>
              <a:rPr lang="as-IN" sz="3600" b="1" dirty="0">
                <a:solidFill>
                  <a:schemeClr val="bg1"/>
                </a:solidFill>
                <a:latin typeface="NikoshBAN" panose="02000000000000000000" pitchFamily="2" charset="0"/>
                <a:cs typeface="NikoshBAN" panose="02000000000000000000" pitchFamily="2" charset="0"/>
              </a:rPr>
              <a:t>সমূহঃ</a:t>
            </a:r>
          </a:p>
        </p:txBody>
      </p:sp>
      <p:sp>
        <p:nvSpPr>
          <p:cNvPr id="3" name="Rectangle 2"/>
          <p:cNvSpPr/>
          <p:nvPr/>
        </p:nvSpPr>
        <p:spPr>
          <a:xfrm>
            <a:off x="186490" y="1114472"/>
            <a:ext cx="11827042" cy="1754326"/>
          </a:xfrm>
          <a:prstGeom prst="rect">
            <a:avLst/>
          </a:prstGeom>
          <a:solidFill>
            <a:schemeClr val="accent1">
              <a:lumMod val="50000"/>
            </a:schemeClr>
          </a:solidFill>
          <a:ln w="28575">
            <a:solidFill>
              <a:srgbClr val="C00000"/>
            </a:solidFill>
          </a:ln>
        </p:spPr>
        <p:txBody>
          <a:bodyPr wrap="square">
            <a:spAutoFit/>
          </a:bodyPr>
          <a:lstStyle/>
          <a:p>
            <a:pPr algn="just" fontAlgn="base"/>
            <a:r>
              <a:rPr lang="en-US" sz="3600" b="1" dirty="0">
                <a:solidFill>
                  <a:schemeClr val="bg1"/>
                </a:solidFill>
                <a:latin typeface="NikoshBAN" panose="02000000000000000000" pitchFamily="2" charset="0"/>
                <a:cs typeface="NikoshBAN" panose="02000000000000000000" pitchFamily="2" charset="0"/>
              </a:rPr>
              <a:t>১</a:t>
            </a:r>
            <a:r>
              <a:rPr lang="en-US" sz="3600" b="1" dirty="0" smtClean="0">
                <a:solidFill>
                  <a:schemeClr val="bg1"/>
                </a:solidFill>
                <a:latin typeface="NikoshBAN" panose="02000000000000000000" pitchFamily="2" charset="0"/>
                <a:cs typeface="NikoshBAN" panose="02000000000000000000" pitchFamily="2" charset="0"/>
              </a:rPr>
              <a:t>।</a:t>
            </a:r>
            <a:r>
              <a:rPr lang="bn-IN" sz="3600" b="1" dirty="0" smtClean="0">
                <a:solidFill>
                  <a:schemeClr val="bg1"/>
                </a:solidFill>
                <a:latin typeface="NikoshBAN" panose="02000000000000000000" pitchFamily="2" charset="0"/>
                <a:cs typeface="NikoshBAN" panose="02000000000000000000" pitchFamily="2" charset="0"/>
              </a:rPr>
              <a:t> </a:t>
            </a:r>
            <a:r>
              <a:rPr lang="as-IN" sz="3600" b="1" dirty="0" smtClean="0">
                <a:solidFill>
                  <a:schemeClr val="bg1"/>
                </a:solidFill>
                <a:latin typeface="NikoshBAN" panose="02000000000000000000" pitchFamily="2" charset="0"/>
                <a:cs typeface="NikoshBAN" panose="02000000000000000000" pitchFamily="2" charset="0"/>
              </a:rPr>
              <a:t>হার্ডওয়্যারঃ</a:t>
            </a:r>
            <a:r>
              <a:rPr lang="as-IN" sz="3600" dirty="0">
                <a:solidFill>
                  <a:schemeClr val="bg1"/>
                </a:solidFill>
                <a:latin typeface="NikoshBAN" panose="02000000000000000000" pitchFamily="2" charset="0"/>
                <a:cs typeface="NikoshBAN" panose="02000000000000000000" pitchFamily="2" charset="0"/>
              </a:rPr>
              <a:t> বিশ্বগ্রামে যে কোন ধরণের যোগাযোগ এর জন্য প্রয়োজন উপযুক্ত হার্ডওয়্যার। </a:t>
            </a:r>
            <a:r>
              <a:rPr lang="as-IN" sz="3600" dirty="0" smtClean="0">
                <a:solidFill>
                  <a:schemeClr val="bg1"/>
                </a:solidFill>
                <a:latin typeface="NikoshBAN" panose="02000000000000000000" pitchFamily="2" charset="0"/>
                <a:cs typeface="NikoshBAN" panose="02000000000000000000" pitchFamily="2" charset="0"/>
              </a:rPr>
              <a:t>যেমন-</a:t>
            </a:r>
            <a:r>
              <a:rPr lang="bn-IN" sz="3600" dirty="0" smtClean="0">
                <a:solidFill>
                  <a:schemeClr val="bg1"/>
                </a:solidFill>
                <a:latin typeface="NikoshBAN" panose="02000000000000000000" pitchFamily="2" charset="0"/>
                <a:cs typeface="NikoshBAN" panose="02000000000000000000" pitchFamily="2" charset="0"/>
              </a:rPr>
              <a:t> </a:t>
            </a:r>
            <a:r>
              <a:rPr lang="as-IN" sz="3600" dirty="0" smtClean="0">
                <a:solidFill>
                  <a:schemeClr val="bg1"/>
                </a:solidFill>
                <a:latin typeface="NikoshBAN" panose="02000000000000000000" pitchFamily="2" charset="0"/>
                <a:cs typeface="NikoshBAN" panose="02000000000000000000" pitchFamily="2" charset="0"/>
              </a:rPr>
              <a:t>কম্পিউটার </a:t>
            </a:r>
            <a:r>
              <a:rPr lang="as-IN" sz="3600" dirty="0">
                <a:solidFill>
                  <a:schemeClr val="bg1"/>
                </a:solidFill>
                <a:latin typeface="NikoshBAN" panose="02000000000000000000" pitchFamily="2" charset="0"/>
                <a:cs typeface="NikoshBAN" panose="02000000000000000000" pitchFamily="2" charset="0"/>
              </a:rPr>
              <a:t>এবং পেরিফেরাল যন্ত্রপাতি, মোবাইল, রেডিও, টেলিভিশন ইত্যাদি</a:t>
            </a:r>
            <a:r>
              <a:rPr lang="as-IN" sz="3600" dirty="0" smtClean="0">
                <a:solidFill>
                  <a:schemeClr val="bg1"/>
                </a:solidFill>
                <a:latin typeface="NikoshBAN" panose="02000000000000000000" pitchFamily="2" charset="0"/>
                <a:cs typeface="NikoshBAN" panose="02000000000000000000" pitchFamily="2" charset="0"/>
              </a:rPr>
              <a:t>।</a:t>
            </a:r>
            <a:r>
              <a:rPr lang="bn-IN" sz="3200" dirty="0" smtClean="0">
                <a:solidFill>
                  <a:srgbClr val="002060"/>
                </a:solidFill>
                <a:latin typeface="NikoshBAN" panose="02000000000000000000" pitchFamily="2" charset="0"/>
                <a:cs typeface="NikoshBAN" panose="02000000000000000000" pitchFamily="2" charset="0"/>
              </a:rPr>
              <a:t> </a:t>
            </a:r>
            <a:endParaRPr lang="as-IN" sz="3200" dirty="0">
              <a:solidFill>
                <a:srgbClr val="002060"/>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6257"/>
          <a:stretch/>
        </p:blipFill>
        <p:spPr>
          <a:xfrm>
            <a:off x="186490" y="3336387"/>
            <a:ext cx="1576241" cy="172853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7400" y="2970421"/>
            <a:ext cx="2083035" cy="208303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5993" y="3336387"/>
            <a:ext cx="2442535" cy="16002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6391" y="3283666"/>
            <a:ext cx="2706823" cy="193344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59119" y="3336387"/>
            <a:ext cx="2154413" cy="1600199"/>
          </a:xfrm>
          <a:prstGeom prst="rect">
            <a:avLst/>
          </a:prstGeom>
        </p:spPr>
      </p:pic>
      <p:sp>
        <p:nvSpPr>
          <p:cNvPr id="11" name="Rectangle 10"/>
          <p:cNvSpPr/>
          <p:nvPr/>
        </p:nvSpPr>
        <p:spPr>
          <a:xfrm>
            <a:off x="280107" y="5350481"/>
            <a:ext cx="1472496" cy="281354"/>
          </a:xfrm>
          <a:prstGeom prst="rect">
            <a:avLst/>
          </a:prstGeom>
          <a:solidFill>
            <a:srgbClr val="00B05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কম্পিউটার</a:t>
            </a:r>
            <a:endParaRPr lang="en-US" dirty="0"/>
          </a:p>
        </p:txBody>
      </p:sp>
      <p:sp>
        <p:nvSpPr>
          <p:cNvPr id="13" name="Rectangle 12"/>
          <p:cNvSpPr/>
          <p:nvPr/>
        </p:nvSpPr>
        <p:spPr>
          <a:xfrm>
            <a:off x="2483554" y="5348137"/>
            <a:ext cx="1472496" cy="281354"/>
          </a:xfrm>
          <a:prstGeom prst="rect">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টেলিভিশন </a:t>
            </a:r>
            <a:endParaRPr lang="en-US" dirty="0"/>
          </a:p>
        </p:txBody>
      </p:sp>
      <p:sp>
        <p:nvSpPr>
          <p:cNvPr id="14" name="Rectangle 13"/>
          <p:cNvSpPr/>
          <p:nvPr/>
        </p:nvSpPr>
        <p:spPr>
          <a:xfrm>
            <a:off x="4852670" y="5348137"/>
            <a:ext cx="1472496" cy="281354"/>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মোবাইল</a:t>
            </a:r>
            <a:endParaRPr lang="en-US" dirty="0"/>
          </a:p>
        </p:txBody>
      </p:sp>
      <p:sp>
        <p:nvSpPr>
          <p:cNvPr id="15" name="Rectangle 14"/>
          <p:cNvSpPr/>
          <p:nvPr/>
        </p:nvSpPr>
        <p:spPr>
          <a:xfrm>
            <a:off x="7352924" y="5348137"/>
            <a:ext cx="1472496" cy="281354"/>
          </a:xfrm>
          <a:prstGeom prst="rect">
            <a:avLst/>
          </a:prstGeom>
          <a:solidFill>
            <a:srgbClr val="7030A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ক্যামেরা </a:t>
            </a:r>
            <a:endParaRPr lang="en-US" dirty="0"/>
          </a:p>
        </p:txBody>
      </p:sp>
      <p:sp>
        <p:nvSpPr>
          <p:cNvPr id="17" name="Rectangle 16"/>
          <p:cNvSpPr/>
          <p:nvPr/>
        </p:nvSpPr>
        <p:spPr>
          <a:xfrm>
            <a:off x="10200077" y="5348137"/>
            <a:ext cx="1472496" cy="28135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রেডিও </a:t>
            </a:r>
            <a:endParaRPr lang="en-US" dirty="0"/>
          </a:p>
        </p:txBody>
      </p:sp>
      <p:sp>
        <p:nvSpPr>
          <p:cNvPr id="12" name="Up Arrow 11"/>
          <p:cNvSpPr/>
          <p:nvPr/>
        </p:nvSpPr>
        <p:spPr>
          <a:xfrm>
            <a:off x="735459" y="4989964"/>
            <a:ext cx="478301" cy="33762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a:off x="2898771" y="4999890"/>
            <a:ext cx="478301" cy="337625"/>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a:off x="5349766" y="4999890"/>
            <a:ext cx="478301" cy="33762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19"/>
          <p:cNvSpPr/>
          <p:nvPr/>
        </p:nvSpPr>
        <p:spPr>
          <a:xfrm>
            <a:off x="7878109" y="4989964"/>
            <a:ext cx="478301" cy="35507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 Arrow 20"/>
          <p:cNvSpPr/>
          <p:nvPr/>
        </p:nvSpPr>
        <p:spPr>
          <a:xfrm>
            <a:off x="10697174" y="5056768"/>
            <a:ext cx="478301" cy="304800"/>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1635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anim calcmode="lin" valueType="num">
                                      <p:cBhvr>
                                        <p:cTn id="70" dur="1000" fill="hold"/>
                                        <p:tgtEl>
                                          <p:spTgt spid="19"/>
                                        </p:tgtEl>
                                        <p:attrNameLst>
                                          <p:attrName>ppt_x</p:attrName>
                                        </p:attrNameLst>
                                      </p:cBhvr>
                                      <p:tavLst>
                                        <p:tav tm="0">
                                          <p:val>
                                            <p:strVal val="#ppt_x"/>
                                          </p:val>
                                        </p:tav>
                                        <p:tav tm="100000">
                                          <p:val>
                                            <p:strVal val="#ppt_x"/>
                                          </p:val>
                                        </p:tav>
                                      </p:tavLst>
                                    </p:anim>
                                    <p:anim calcmode="lin" valueType="num">
                                      <p:cBhvr>
                                        <p:cTn id="7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additive="base">
                                        <p:cTn id="76" dur="500" fill="hold"/>
                                        <p:tgtEl>
                                          <p:spTgt spid="8"/>
                                        </p:tgtEl>
                                        <p:attrNameLst>
                                          <p:attrName>ppt_x</p:attrName>
                                        </p:attrNameLst>
                                      </p:cBhvr>
                                      <p:tavLst>
                                        <p:tav tm="0">
                                          <p:val>
                                            <p:strVal val="#ppt_x"/>
                                          </p:val>
                                        </p:tav>
                                        <p:tav tm="100000">
                                          <p:val>
                                            <p:strVal val="#ppt_x"/>
                                          </p:val>
                                        </p:tav>
                                      </p:tavLst>
                                    </p:anim>
                                    <p:anim calcmode="lin" valueType="num">
                                      <p:cBhvr additive="base">
                                        <p:cTn id="7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additive="base">
                                        <p:cTn id="82" dur="500" fill="hold"/>
                                        <p:tgtEl>
                                          <p:spTgt spid="15"/>
                                        </p:tgtEl>
                                        <p:attrNameLst>
                                          <p:attrName>ppt_x</p:attrName>
                                        </p:attrNameLst>
                                      </p:cBhvr>
                                      <p:tavLst>
                                        <p:tav tm="0">
                                          <p:val>
                                            <p:strVal val="#ppt_x"/>
                                          </p:val>
                                        </p:tav>
                                        <p:tav tm="100000">
                                          <p:val>
                                            <p:strVal val="#ppt_x"/>
                                          </p:val>
                                        </p:tav>
                                      </p:tavLst>
                                    </p:anim>
                                    <p:anim calcmode="lin" valueType="num">
                                      <p:cBhvr additive="base">
                                        <p:cTn id="8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1000"/>
                                        <p:tgtEl>
                                          <p:spTgt spid="20"/>
                                        </p:tgtEl>
                                      </p:cBhvr>
                                    </p:animEffect>
                                    <p:anim calcmode="lin" valueType="num">
                                      <p:cBhvr>
                                        <p:cTn id="89" dur="1000" fill="hold"/>
                                        <p:tgtEl>
                                          <p:spTgt spid="20"/>
                                        </p:tgtEl>
                                        <p:attrNameLst>
                                          <p:attrName>ppt_x</p:attrName>
                                        </p:attrNameLst>
                                      </p:cBhvr>
                                      <p:tavLst>
                                        <p:tav tm="0">
                                          <p:val>
                                            <p:strVal val="#ppt_x"/>
                                          </p:val>
                                        </p:tav>
                                        <p:tav tm="100000">
                                          <p:val>
                                            <p:strVal val="#ppt_x"/>
                                          </p:val>
                                        </p:tav>
                                      </p:tavLst>
                                    </p:anim>
                                    <p:anim calcmode="lin" valueType="num">
                                      <p:cBhvr>
                                        <p:cTn id="9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nodeType="clickEffect">
                                  <p:stCondLst>
                                    <p:cond delay="0"/>
                                  </p:stCondLst>
                                  <p:childTnLst>
                                    <p:set>
                                      <p:cBhvr>
                                        <p:cTn id="94" dur="1" fill="hold">
                                          <p:stCondLst>
                                            <p:cond delay="0"/>
                                          </p:stCondLst>
                                        </p:cTn>
                                        <p:tgtEl>
                                          <p:spTgt spid="10"/>
                                        </p:tgtEl>
                                        <p:attrNameLst>
                                          <p:attrName>style.visibility</p:attrName>
                                        </p:attrNameLst>
                                      </p:cBhvr>
                                      <p:to>
                                        <p:strVal val="visible"/>
                                      </p:to>
                                    </p:set>
                                    <p:anim calcmode="lin" valueType="num">
                                      <p:cBhvr additive="base">
                                        <p:cTn id="95" dur="500" fill="hold"/>
                                        <p:tgtEl>
                                          <p:spTgt spid="10"/>
                                        </p:tgtEl>
                                        <p:attrNameLst>
                                          <p:attrName>ppt_x</p:attrName>
                                        </p:attrNameLst>
                                      </p:cBhvr>
                                      <p:tavLst>
                                        <p:tav tm="0">
                                          <p:val>
                                            <p:strVal val="1+#ppt_w/2"/>
                                          </p:val>
                                        </p:tav>
                                        <p:tav tm="100000">
                                          <p:val>
                                            <p:strVal val="#ppt_x"/>
                                          </p:val>
                                        </p:tav>
                                      </p:tavLst>
                                    </p:anim>
                                    <p:anim calcmode="lin" valueType="num">
                                      <p:cBhvr additive="base">
                                        <p:cTn id="9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 calcmode="lin" valueType="num">
                                      <p:cBhvr additive="base">
                                        <p:cTn id="101" dur="500" fill="hold"/>
                                        <p:tgtEl>
                                          <p:spTgt spid="17"/>
                                        </p:tgtEl>
                                        <p:attrNameLst>
                                          <p:attrName>ppt_x</p:attrName>
                                        </p:attrNameLst>
                                      </p:cBhvr>
                                      <p:tavLst>
                                        <p:tav tm="0">
                                          <p:val>
                                            <p:strVal val="1+#ppt_w/2"/>
                                          </p:val>
                                        </p:tav>
                                        <p:tav tm="100000">
                                          <p:val>
                                            <p:strVal val="#ppt_x"/>
                                          </p:val>
                                        </p:tav>
                                      </p:tavLst>
                                    </p:anim>
                                    <p:anim calcmode="lin" valueType="num">
                                      <p:cBhvr additive="base">
                                        <p:cTn id="10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1000"/>
                                        <p:tgtEl>
                                          <p:spTgt spid="21"/>
                                        </p:tgtEl>
                                      </p:cBhvr>
                                    </p:animEffect>
                                    <p:anim calcmode="lin" valueType="num">
                                      <p:cBhvr>
                                        <p:cTn id="108" dur="1000" fill="hold"/>
                                        <p:tgtEl>
                                          <p:spTgt spid="21"/>
                                        </p:tgtEl>
                                        <p:attrNameLst>
                                          <p:attrName>ppt_x</p:attrName>
                                        </p:attrNameLst>
                                      </p:cBhvr>
                                      <p:tavLst>
                                        <p:tav tm="0">
                                          <p:val>
                                            <p:strVal val="#ppt_x"/>
                                          </p:val>
                                        </p:tav>
                                        <p:tav tm="100000">
                                          <p:val>
                                            <p:strVal val="#ppt_x"/>
                                          </p:val>
                                        </p:tav>
                                      </p:tavLst>
                                    </p:anim>
                                    <p:anim calcmode="lin" valueType="num">
                                      <p:cBhvr>
                                        <p:cTn id="10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animBg="1"/>
      <p:bldP spid="13" grpId="0" animBg="1"/>
      <p:bldP spid="14" grpId="0" animBg="1"/>
      <p:bldP spid="15" grpId="0" animBg="1"/>
      <p:bldP spid="17" grpId="0" animBg="1"/>
      <p:bldP spid="12" grpId="0" animBg="1"/>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8342" y="383235"/>
            <a:ext cx="11538857" cy="2862322"/>
          </a:xfrm>
          <a:prstGeom prst="rect">
            <a:avLst/>
          </a:prstGeom>
          <a:solidFill>
            <a:schemeClr val="accent1">
              <a:lumMod val="75000"/>
            </a:schemeClr>
          </a:solidFill>
          <a:ln w="28575">
            <a:solidFill>
              <a:srgbClr val="FF0000"/>
            </a:solidFill>
          </a:ln>
        </p:spPr>
        <p:txBody>
          <a:bodyPr wrap="square">
            <a:spAutoFit/>
          </a:bodyPr>
          <a:lstStyle/>
          <a:p>
            <a:pPr algn="just" fontAlgn="base"/>
            <a:r>
              <a:rPr lang="en-US" sz="3600" b="1" dirty="0">
                <a:solidFill>
                  <a:schemeClr val="bg1"/>
                </a:solidFill>
                <a:latin typeface="NikoshBAN" panose="02000000000000000000" pitchFamily="2" charset="0"/>
                <a:cs typeface="NikoshBAN" panose="02000000000000000000" pitchFamily="2" charset="0"/>
              </a:rPr>
              <a:t>২</a:t>
            </a:r>
            <a:r>
              <a:rPr lang="en-US" sz="3600" b="1" dirty="0" smtClean="0">
                <a:solidFill>
                  <a:schemeClr val="bg1"/>
                </a:solidFill>
                <a:latin typeface="NikoshBAN" panose="02000000000000000000" pitchFamily="2" charset="0"/>
                <a:cs typeface="NikoshBAN" panose="02000000000000000000" pitchFamily="2" charset="0"/>
              </a:rPr>
              <a:t>।</a:t>
            </a:r>
            <a:r>
              <a:rPr lang="as-IN" sz="3600" b="1" dirty="0" smtClean="0">
                <a:solidFill>
                  <a:schemeClr val="bg1"/>
                </a:solidFill>
                <a:latin typeface="NikoshBAN" panose="02000000000000000000" pitchFamily="2" charset="0"/>
                <a:cs typeface="NikoshBAN" panose="02000000000000000000" pitchFamily="2" charset="0"/>
              </a:rPr>
              <a:t>সফটওয়্যারঃ</a:t>
            </a:r>
            <a:r>
              <a:rPr lang="as-IN" sz="3600" b="1" dirty="0">
                <a:solidFill>
                  <a:schemeClr val="bg1"/>
                </a:solidFill>
                <a:latin typeface="NikoshBAN" panose="02000000000000000000" pitchFamily="2" charset="0"/>
                <a:cs typeface="NikoshBAN" panose="02000000000000000000" pitchFamily="2" charset="0"/>
              </a:rPr>
              <a:t> কোন সমস্যা সমাধানের লক্ষ্যে প্রোগ্রামিং ভাষায় লিখিত নির্দেশনার সমাবেশকে প্রোগ্রাম বলে। আবার কতগুলো প্রোগ্রামের সমাবেশকে সফটওয়্যার বলে। বিশ্বগ্রাম প্রতিষ্ঠার জন্য হার্ডওয়্যার এর পাশাপাশি বিভিন্ন প্রোগ্রাম বা সফটওয়্যার প্রয়োজন। বিভিন্ন ধরণের সফটওয়্যার যেমন- অপারেটিং সিস্টেম, ব্রাউজিং সফটওয়্যার,কমিউনিকেশন সফটওয়্যার ইত্যাদি।</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69590" b="47544"/>
          <a:stretch/>
        </p:blipFill>
        <p:spPr>
          <a:xfrm>
            <a:off x="498164" y="3721016"/>
            <a:ext cx="2871781" cy="17654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5459"/>
          <a:stretch/>
        </p:blipFill>
        <p:spPr>
          <a:xfrm>
            <a:off x="7211029" y="3522933"/>
            <a:ext cx="4265216" cy="216157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52734" r="69978"/>
          <a:stretch/>
        </p:blipFill>
        <p:spPr>
          <a:xfrm>
            <a:off x="3872924" y="3855704"/>
            <a:ext cx="2835126" cy="1828800"/>
          </a:xfrm>
          <a:prstGeom prst="rect">
            <a:avLst/>
          </a:prstGeom>
          <a:ln w="88900" cap="sq" cmpd="thickThin">
            <a:solidFill>
              <a:srgbClr val="000000"/>
            </a:solidFill>
            <a:prstDash val="solid"/>
            <a:miter lim="800000"/>
          </a:ln>
          <a:effectLst>
            <a:innerShdw blurRad="76200">
              <a:srgbClr val="000000"/>
            </a:innerShdw>
          </a:effectLst>
        </p:spPr>
      </p:pic>
      <p:sp>
        <p:nvSpPr>
          <p:cNvPr id="12" name="Rectangle 11"/>
          <p:cNvSpPr/>
          <p:nvPr/>
        </p:nvSpPr>
        <p:spPr>
          <a:xfrm>
            <a:off x="424590" y="6075708"/>
            <a:ext cx="2743200" cy="689428"/>
          </a:xfrm>
          <a:prstGeom prst="rect">
            <a:avLst/>
          </a:prstGeom>
          <a:solidFill>
            <a:srgbClr val="00B05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কমিউনিকেশন </a:t>
            </a:r>
          </a:p>
          <a:p>
            <a:pPr algn="ctr"/>
            <a:r>
              <a:rPr lang="bn-IN" dirty="0" smtClean="0"/>
              <a:t>সফটওয়্যার</a:t>
            </a:r>
            <a:endParaRPr lang="en-US" dirty="0"/>
          </a:p>
        </p:txBody>
      </p:sp>
      <p:sp>
        <p:nvSpPr>
          <p:cNvPr id="13" name="Rectangle 12"/>
          <p:cNvSpPr/>
          <p:nvPr/>
        </p:nvSpPr>
        <p:spPr>
          <a:xfrm>
            <a:off x="3922971" y="6211310"/>
            <a:ext cx="2743200" cy="377371"/>
          </a:xfrm>
          <a:prstGeom prst="rect">
            <a:avLst/>
          </a:prstGeom>
          <a:solidFill>
            <a:srgbClr val="00206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অপারেটিং সিস্টেম </a:t>
            </a:r>
            <a:endParaRPr lang="en-US" dirty="0"/>
          </a:p>
        </p:txBody>
      </p:sp>
      <p:sp>
        <p:nvSpPr>
          <p:cNvPr id="14" name="Rectangle 13"/>
          <p:cNvSpPr/>
          <p:nvPr/>
        </p:nvSpPr>
        <p:spPr>
          <a:xfrm>
            <a:off x="8302171" y="6168572"/>
            <a:ext cx="2743200" cy="377371"/>
          </a:xfrm>
          <a:prstGeom prst="rect">
            <a:avLst/>
          </a:prstGeom>
          <a:solidFill>
            <a:srgbClr val="C0000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ব্রাউজিং সফটওয়্যার</a:t>
            </a:r>
            <a:endParaRPr lang="en-US" dirty="0"/>
          </a:p>
        </p:txBody>
      </p:sp>
      <p:sp>
        <p:nvSpPr>
          <p:cNvPr id="15" name="Up Arrow 14"/>
          <p:cNvSpPr/>
          <p:nvPr/>
        </p:nvSpPr>
        <p:spPr>
          <a:xfrm>
            <a:off x="1694778" y="5649422"/>
            <a:ext cx="435430" cy="418225"/>
          </a:xfrm>
          <a:prstGeom prst="upArrow">
            <a:avLst/>
          </a:prstGeom>
          <a:solidFill>
            <a:srgbClr val="0070C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a:off x="5047828" y="5750347"/>
            <a:ext cx="435430" cy="418225"/>
          </a:xfrm>
          <a:prstGeom prst="upArrow">
            <a:avLst/>
          </a:prstGeom>
          <a:solidFill>
            <a:srgbClr val="00B05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9456056" y="5717425"/>
            <a:ext cx="435430" cy="418225"/>
          </a:xfrm>
          <a:prstGeom prst="upArrow">
            <a:avLst/>
          </a:prstGeom>
          <a:solidFill>
            <a:schemeClr val="accent4">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1737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3"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6"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1+#ppt_w/2"/>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12"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 y="108021"/>
            <a:ext cx="11872685" cy="1754326"/>
          </a:xfrm>
          <a:prstGeom prst="rect">
            <a:avLst/>
          </a:prstGeom>
          <a:solidFill>
            <a:schemeClr val="accent6"/>
          </a:solidFill>
          <a:ln w="38100">
            <a:solidFill>
              <a:srgbClr val="FF0000"/>
            </a:solidFill>
          </a:ln>
        </p:spPr>
        <p:txBody>
          <a:bodyPr wrap="square">
            <a:spAutoFit/>
          </a:bodyPr>
          <a:lstStyle/>
          <a:p>
            <a:r>
              <a:rPr lang="en-US" sz="3600" b="1" dirty="0">
                <a:solidFill>
                  <a:schemeClr val="bg1"/>
                </a:solidFill>
                <a:latin typeface="NikoshBAN" panose="02000000000000000000" pitchFamily="2" charset="0"/>
                <a:cs typeface="NikoshBAN" panose="02000000000000000000" pitchFamily="2" charset="0"/>
              </a:rPr>
              <a:t>৩। </a:t>
            </a:r>
            <a:r>
              <a:rPr lang="as-IN" sz="3600" b="1" dirty="0">
                <a:solidFill>
                  <a:schemeClr val="bg1"/>
                </a:solidFill>
                <a:latin typeface="NikoshBAN" panose="02000000000000000000" pitchFamily="2" charset="0"/>
                <a:cs typeface="NikoshBAN" panose="02000000000000000000" pitchFamily="2" charset="0"/>
              </a:rPr>
              <a:t>নেটওয়ার্ক বা কানেক্টিভিটিঃ</a:t>
            </a:r>
            <a:r>
              <a:rPr lang="as-IN" sz="3600" dirty="0">
                <a:solidFill>
                  <a:schemeClr val="bg1"/>
                </a:solidFill>
                <a:latin typeface="NikoshBAN" panose="02000000000000000000" pitchFamily="2" charset="0"/>
                <a:cs typeface="NikoshBAN" panose="02000000000000000000" pitchFamily="2" charset="0"/>
              </a:rPr>
              <a:t> বিশ্বগ্রামের মেরুদন্ড হলো নেটওয়ার্ক বা কানেকটিভিটি যার মাধ্যমে বিভিন্ন উপাত্ত ও তথ্য এই বিশ্বগ্রামের প্রতিটি মানুষের নিকট পৌছাতে পারে।</a:t>
            </a:r>
            <a:endParaRPr lang="en-US" sz="3600" dirty="0">
              <a:solidFill>
                <a:schemeClr val="bg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53307"/>
          <a:stretch/>
        </p:blipFill>
        <p:spPr>
          <a:xfrm>
            <a:off x="391886" y="2366360"/>
            <a:ext cx="4688113" cy="314906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5213"/>
          <a:stretch/>
        </p:blipFill>
        <p:spPr>
          <a:xfrm>
            <a:off x="6284686" y="2220687"/>
            <a:ext cx="5529943" cy="3294742"/>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1233713" y="6092012"/>
            <a:ext cx="3004457" cy="624114"/>
          </a:xfrm>
          <a:prstGeom prst="rect">
            <a:avLst/>
          </a:prstGeom>
          <a:solidFill>
            <a:srgbClr val="00B05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anose="02000000000000000000" pitchFamily="2" charset="0"/>
                <a:cs typeface="NikoshBAN" panose="02000000000000000000" pitchFamily="2" charset="0"/>
              </a:rPr>
              <a:t>স্যাটেলাইট</a:t>
            </a:r>
            <a:endParaRPr lang="en-US" sz="3600" dirty="0">
              <a:latin typeface="NikoshBAN" panose="02000000000000000000" pitchFamily="2" charset="0"/>
              <a:cs typeface="NikoshBAN" panose="02000000000000000000" pitchFamily="2" charset="0"/>
            </a:endParaRPr>
          </a:p>
        </p:txBody>
      </p:sp>
      <p:sp>
        <p:nvSpPr>
          <p:cNvPr id="7" name="Rectangle 6"/>
          <p:cNvSpPr/>
          <p:nvPr/>
        </p:nvSpPr>
        <p:spPr>
          <a:xfrm>
            <a:off x="7590972" y="6092012"/>
            <a:ext cx="3004457" cy="624114"/>
          </a:xfrm>
          <a:prstGeom prst="rect">
            <a:avLst/>
          </a:prstGeom>
          <a:solidFill>
            <a:srgbClr val="7030A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anose="02000000000000000000" pitchFamily="2" charset="0"/>
                <a:cs typeface="NikoshBAN" panose="02000000000000000000" pitchFamily="2" charset="0"/>
              </a:rPr>
              <a:t>নেটওয়ার্ক</a:t>
            </a:r>
            <a:endParaRPr lang="en-US" sz="3600" dirty="0">
              <a:latin typeface="NikoshBAN" panose="02000000000000000000" pitchFamily="2" charset="0"/>
              <a:cs typeface="NikoshBAN" panose="02000000000000000000" pitchFamily="2" charset="0"/>
            </a:endParaRPr>
          </a:p>
        </p:txBody>
      </p:sp>
      <p:sp>
        <p:nvSpPr>
          <p:cNvPr id="8" name="Up Arrow 7"/>
          <p:cNvSpPr/>
          <p:nvPr/>
        </p:nvSpPr>
        <p:spPr>
          <a:xfrm>
            <a:off x="2431141" y="5601794"/>
            <a:ext cx="609599" cy="453932"/>
          </a:xfrm>
          <a:prstGeom prst="upArrow">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8788400" y="5601794"/>
            <a:ext cx="609599" cy="453931"/>
          </a:xfrm>
          <a:prstGeom prst="upArrow">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8407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0-#ppt_w/2"/>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2"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0-#ppt_w/2"/>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541" y="282583"/>
            <a:ext cx="11929403" cy="2554545"/>
          </a:xfrm>
          <a:prstGeom prst="rect">
            <a:avLst/>
          </a:prstGeom>
          <a:solidFill>
            <a:srgbClr val="0070C0"/>
          </a:solidFill>
          <a:ln w="57150">
            <a:solidFill>
              <a:srgbClr val="FF0000"/>
            </a:solidFill>
          </a:ln>
        </p:spPr>
        <p:txBody>
          <a:bodyPr wrap="square">
            <a:spAutoFit/>
          </a:bodyPr>
          <a:lstStyle/>
          <a:p>
            <a:r>
              <a:rPr lang="en-US" sz="4000" b="1" dirty="0">
                <a:solidFill>
                  <a:schemeClr val="bg1"/>
                </a:solidFill>
                <a:latin typeface="NikoshBAN" panose="02000000000000000000" pitchFamily="2" charset="0"/>
                <a:cs typeface="NikoshBAN" panose="02000000000000000000" pitchFamily="2" charset="0"/>
              </a:rPr>
              <a:t>৪। </a:t>
            </a:r>
            <a:r>
              <a:rPr lang="as-IN" sz="4000" b="1" dirty="0">
                <a:solidFill>
                  <a:schemeClr val="bg1"/>
                </a:solidFill>
                <a:latin typeface="NikoshBAN" panose="02000000000000000000" pitchFamily="2" charset="0"/>
                <a:cs typeface="NikoshBAN" panose="02000000000000000000" pitchFamily="2" charset="0"/>
              </a:rPr>
              <a:t>ডেটা বা ইনফরমেশনঃ </a:t>
            </a:r>
            <a:r>
              <a:rPr lang="as-IN" sz="4000" dirty="0">
                <a:solidFill>
                  <a:schemeClr val="bg1"/>
                </a:solidFill>
                <a:latin typeface="NikoshBAN" panose="02000000000000000000" pitchFamily="2" charset="0"/>
                <a:cs typeface="NikoshBAN" panose="02000000000000000000" pitchFamily="2" charset="0"/>
              </a:rPr>
              <a:t>সুনির্দিষ্ট ফলাফল বা আউটপুট পাওয়ার জন্য প্রসেসিংয়ে ব্যবহৃত কাঁচামাল সমুহকে ডেটা বা উপাত্ত বলে। অপরদিকে ডেটা প্রক্রিয়াকরণ পরবর্তী অর্থপূর্ণ রূপ হলো ইনফরমেশন বা তথ্য। বিশ্বগ্রামে এই ডেটা বা ইনফরমেশন মানুষের প্রয়োজনে একে অপরের সাথে শেয়ার করা হয়।</a:t>
            </a:r>
            <a:endParaRPr lang="en-US" sz="4000" dirty="0">
              <a:solidFill>
                <a:schemeClr val="bg1"/>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918" y="2954216"/>
            <a:ext cx="6204647" cy="26189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5148774" y="6070209"/>
            <a:ext cx="2405577" cy="6611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NikoshBAN" panose="02000000000000000000" pitchFamily="2" charset="0"/>
                <a:cs typeface="NikoshBAN" panose="02000000000000000000" pitchFamily="2" charset="0"/>
              </a:rPr>
              <a:t>তথ্য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শেয়ার</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9" name="Up Arrow 8"/>
          <p:cNvSpPr/>
          <p:nvPr/>
        </p:nvSpPr>
        <p:spPr>
          <a:xfrm>
            <a:off x="6077241" y="5581936"/>
            <a:ext cx="534573" cy="479462"/>
          </a:xfrm>
          <a:prstGeom prst="upArrow">
            <a:avLst/>
          </a:prstGeom>
          <a:solidFill>
            <a:srgbClr val="00206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1301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947" y="184111"/>
            <a:ext cx="11774659" cy="2308324"/>
          </a:xfrm>
          <a:prstGeom prst="rect">
            <a:avLst/>
          </a:prstGeom>
          <a:solidFill>
            <a:srgbClr val="0070C0"/>
          </a:solidFill>
          <a:ln w="38100">
            <a:solidFill>
              <a:srgbClr val="FF0000"/>
            </a:solidFill>
          </a:ln>
        </p:spPr>
        <p:txBody>
          <a:bodyPr wrap="square">
            <a:spAutoFit/>
          </a:bodyPr>
          <a:lstStyle/>
          <a:p>
            <a:r>
              <a:rPr lang="en-US" sz="3600" b="1" dirty="0">
                <a:solidFill>
                  <a:schemeClr val="bg1"/>
                </a:solidFill>
                <a:latin typeface="NikoshBAN" panose="02000000000000000000" pitchFamily="2" charset="0"/>
                <a:cs typeface="NikoshBAN" panose="02000000000000000000" pitchFamily="2" charset="0"/>
              </a:rPr>
              <a:t>৫। </a:t>
            </a:r>
            <a:r>
              <a:rPr lang="as-IN" sz="3600" b="1" dirty="0">
                <a:solidFill>
                  <a:schemeClr val="bg1"/>
                </a:solidFill>
                <a:latin typeface="NikoshBAN" panose="02000000000000000000" pitchFamily="2" charset="0"/>
                <a:cs typeface="NikoshBAN" panose="02000000000000000000" pitchFamily="2" charset="0"/>
              </a:rPr>
              <a:t>মানুষের সক্ষমতাঃ</a:t>
            </a:r>
            <a:r>
              <a:rPr lang="as-IN" sz="3600" dirty="0">
                <a:solidFill>
                  <a:schemeClr val="bg1"/>
                </a:solidFill>
                <a:latin typeface="NikoshBAN" panose="02000000000000000000" pitchFamily="2" charset="0"/>
                <a:cs typeface="NikoshBAN" panose="02000000000000000000" pitchFamily="2" charset="0"/>
              </a:rPr>
              <a:t> যেহেতু বিশ্বগ্রাম মূলত তথ্য প্রযুক্তি নির্ভর ব্যবস্থা ,তাই বিশ্বগ্রাম বাস্তবায়নের জন্য মানুষের সচেতনতা ও তথ্য ও যোগাযোগ প্রযুক্তির অবকাঠামো ব্যবহারের সক্ষমতা থাকতে হবে। অর্থাৎ তথ্য ও যোগাযোগ প্রযুক্তির অবকাঠামো ব্যবহারের সক্ষমতা না থাকলে বিশ্বগ্রাম বাস্তবায়ন সম্ভব নয়।</a:t>
            </a:r>
            <a:endParaRPr lang="en-US" sz="3600" dirty="0">
              <a:solidFill>
                <a:schemeClr val="bg1"/>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0339" y="2764736"/>
            <a:ext cx="5261439" cy="264709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738" y="3087040"/>
            <a:ext cx="4494188" cy="202242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9" name="Rectangle 8"/>
          <p:cNvSpPr/>
          <p:nvPr/>
        </p:nvSpPr>
        <p:spPr>
          <a:xfrm>
            <a:off x="4417132" y="6198076"/>
            <a:ext cx="3826413" cy="505179"/>
          </a:xfrm>
          <a:prstGeom prst="rect">
            <a:avLst/>
          </a:prstGeom>
          <a:solidFill>
            <a:srgbClr val="00B05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r>
              <a:rPr lang="bn-IN" sz="3200" dirty="0" smtClean="0">
                <a:latin typeface="NikoshBAN" panose="02000000000000000000" pitchFamily="2" charset="0"/>
                <a:cs typeface="NikoshBAN" panose="02000000000000000000" pitchFamily="2" charset="0"/>
              </a:rPr>
              <a:t>কম্পিউটার  ব্যবহারকারী</a:t>
            </a:r>
            <a:endParaRPr lang="en-US" sz="3200" dirty="0">
              <a:latin typeface="NikoshBAN" panose="02000000000000000000" pitchFamily="2" charset="0"/>
              <a:cs typeface="NikoshBAN" panose="02000000000000000000" pitchFamily="2" charset="0"/>
            </a:endParaRPr>
          </a:p>
        </p:txBody>
      </p:sp>
      <p:sp>
        <p:nvSpPr>
          <p:cNvPr id="10" name="Up Arrow 9"/>
          <p:cNvSpPr/>
          <p:nvPr/>
        </p:nvSpPr>
        <p:spPr>
          <a:xfrm flipH="1">
            <a:off x="4534302" y="5411828"/>
            <a:ext cx="576775" cy="786248"/>
          </a:xfrm>
          <a:prstGeom prst="upArrow">
            <a:avLst/>
          </a:prstGeom>
          <a:solidFill>
            <a:srgbClr val="0070C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মহিলা</a:t>
            </a:r>
            <a:endParaRPr lang="en-US" dirty="0"/>
          </a:p>
        </p:txBody>
      </p:sp>
      <p:sp>
        <p:nvSpPr>
          <p:cNvPr id="11" name="Up Arrow 10"/>
          <p:cNvSpPr/>
          <p:nvPr/>
        </p:nvSpPr>
        <p:spPr>
          <a:xfrm>
            <a:off x="7544974" y="5411828"/>
            <a:ext cx="576775" cy="786248"/>
          </a:xfrm>
          <a:prstGeom prst="upArrow">
            <a:avLst/>
          </a:prstGeom>
          <a:solidFill>
            <a:srgbClr val="0070C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পুরুষ </a:t>
            </a:r>
            <a:endParaRPr lang="en-US" dirty="0"/>
          </a:p>
        </p:txBody>
      </p:sp>
    </p:spTree>
    <p:extLst>
      <p:ext uri="{BB962C8B-B14F-4D97-AF65-F5344CB8AC3E}">
        <p14:creationId xmlns:p14="http://schemas.microsoft.com/office/powerpoint/2010/main" val="13518057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474" y="137885"/>
            <a:ext cx="11948158" cy="685800"/>
          </a:xfrm>
          <a:prstGeom prst="rect">
            <a:avLst/>
          </a:prstGeom>
          <a:solidFill>
            <a:schemeClr val="accent2">
              <a:lumMod val="7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spc="50" dirty="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জোড়ায় </a:t>
            </a:r>
            <a:r>
              <a:rPr lang="bn-IN" sz="6000" b="1" spc="50" dirty="0" smtClean="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কাজ (সময়ঃ৩মিনিট)  </a:t>
            </a:r>
            <a:endParaRPr lang="en-US" sz="6000" b="1" spc="50" dirty="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
        <p:nvSpPr>
          <p:cNvPr id="5" name="Rectangle 4"/>
          <p:cNvSpPr/>
          <p:nvPr/>
        </p:nvSpPr>
        <p:spPr>
          <a:xfrm>
            <a:off x="98472" y="2848734"/>
            <a:ext cx="11948161" cy="1066800"/>
          </a:xfrm>
          <a:prstGeom prst="rect">
            <a:avLst/>
          </a:prstGeom>
          <a:solidFill>
            <a:srgbClr val="00B0F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schemeClr val="bg1"/>
                </a:solidFill>
                <a:latin typeface="NikoshBAN" panose="02000000000000000000" pitchFamily="2" charset="0"/>
                <a:cs typeface="NikoshBAN" panose="02000000000000000000" pitchFamily="2" charset="0"/>
              </a:rPr>
              <a:t>প্রশ্নঃ</a:t>
            </a:r>
            <a:r>
              <a:rPr lang="bn-IN" sz="4000" dirty="0" smtClean="0">
                <a:solidFill>
                  <a:schemeClr val="bg1"/>
                </a:solidFill>
                <a:latin typeface="NikoshBAN" panose="02000000000000000000" pitchFamily="2" charset="0"/>
                <a:cs typeface="NikoshBAN" panose="02000000000000000000" pitchFamily="2" charset="0"/>
              </a:rPr>
              <a:t>বিশ্বগ্রাম প্রতিষ্টার প্রধান উপাদান কয়টি ও কি কি?</a:t>
            </a:r>
            <a:endParaRPr lang="en-US" sz="4000" dirty="0">
              <a:solidFill>
                <a:schemeClr val="bg1"/>
              </a:solidFill>
              <a:latin typeface="NikoshBAN" panose="02000000000000000000" pitchFamily="2" charset="0"/>
              <a:cs typeface="NikoshBAN" panose="02000000000000000000" pitchFamily="2" charset="0"/>
            </a:endParaRPr>
          </a:p>
        </p:txBody>
      </p:sp>
      <p:sp>
        <p:nvSpPr>
          <p:cNvPr id="6" name="Rectangle 5"/>
          <p:cNvSpPr/>
          <p:nvPr/>
        </p:nvSpPr>
        <p:spPr>
          <a:xfrm>
            <a:off x="98472" y="4095054"/>
            <a:ext cx="11948161" cy="2762946"/>
          </a:xfrm>
          <a:prstGeom prst="rect">
            <a:avLst/>
          </a:prstGeom>
          <a:solidFill>
            <a:srgbClr val="00B05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3200" dirty="0" smtClean="0">
              <a:solidFill>
                <a:schemeClr val="tx1"/>
              </a:solidFill>
              <a:latin typeface="NikoshBAN" panose="02000000000000000000" pitchFamily="2" charset="0"/>
              <a:cs typeface="NikoshBAN" panose="02000000000000000000" pitchFamily="2" charset="0"/>
            </a:endParaRPr>
          </a:p>
          <a:p>
            <a:r>
              <a:rPr lang="bn-IN" sz="4000" dirty="0" smtClean="0">
                <a:solidFill>
                  <a:schemeClr val="bg1"/>
                </a:solidFill>
                <a:latin typeface="NikoshBAN" panose="02000000000000000000" pitchFamily="2" charset="0"/>
                <a:cs typeface="NikoshBAN" panose="02000000000000000000" pitchFamily="2" charset="0"/>
              </a:rPr>
              <a:t>উত্তরঃ ৫টি যথা-  </a:t>
            </a:r>
            <a:endParaRPr lang="bn-IN" sz="4000" dirty="0">
              <a:solidFill>
                <a:schemeClr val="bg1"/>
              </a:solidFill>
              <a:latin typeface="NikoshBAN" panose="02000000000000000000" pitchFamily="2" charset="0"/>
              <a:cs typeface="NikoshBAN" panose="02000000000000000000" pitchFamily="2" charset="0"/>
            </a:endParaRPr>
          </a:p>
          <a:p>
            <a:r>
              <a:rPr lang="bn-IN" sz="4000" dirty="0" smtClean="0">
                <a:solidFill>
                  <a:schemeClr val="bg1"/>
                </a:solidFill>
                <a:latin typeface="NikoshBAN" panose="02000000000000000000" pitchFamily="2" charset="0"/>
                <a:cs typeface="NikoshBAN" panose="02000000000000000000" pitchFamily="2" charset="0"/>
              </a:rPr>
              <a:t>১। হার্ডওয়্যার </a:t>
            </a:r>
            <a:r>
              <a:rPr lang="bn-IN" sz="4000" dirty="0">
                <a:solidFill>
                  <a:schemeClr val="bg1"/>
                </a:solidFill>
                <a:latin typeface="NikoshBAN" panose="02000000000000000000" pitchFamily="2" charset="0"/>
                <a:cs typeface="NikoshBAN" panose="02000000000000000000" pitchFamily="2" charset="0"/>
              </a:rPr>
              <a:t> </a:t>
            </a:r>
            <a:r>
              <a:rPr lang="bn-IN" sz="4000" dirty="0" smtClean="0">
                <a:solidFill>
                  <a:schemeClr val="bg1"/>
                </a:solidFill>
                <a:latin typeface="NikoshBAN" panose="02000000000000000000" pitchFamily="2" charset="0"/>
                <a:cs typeface="NikoshBAN" panose="02000000000000000000" pitchFamily="2" charset="0"/>
              </a:rPr>
              <a:t>      </a:t>
            </a:r>
            <a:r>
              <a:rPr lang="en-US" sz="4000" dirty="0" smtClean="0">
                <a:solidFill>
                  <a:schemeClr val="bg1"/>
                </a:solidFill>
                <a:latin typeface="NikoshBAN" panose="02000000000000000000" pitchFamily="2" charset="0"/>
                <a:cs typeface="NikoshBAN" panose="02000000000000000000" pitchFamily="2" charset="0"/>
              </a:rPr>
              <a:t>    </a:t>
            </a:r>
            <a:r>
              <a:rPr lang="bn-IN" sz="4000" dirty="0" smtClean="0">
                <a:solidFill>
                  <a:schemeClr val="bg1"/>
                </a:solidFill>
                <a:latin typeface="NikoshBAN" panose="02000000000000000000" pitchFamily="2" charset="0"/>
                <a:cs typeface="NikoshBAN" panose="02000000000000000000" pitchFamily="2" charset="0"/>
              </a:rPr>
              <a:t>২। সফটওয়্যার</a:t>
            </a:r>
          </a:p>
          <a:p>
            <a:r>
              <a:rPr lang="bn-IN" sz="4000" dirty="0" smtClean="0">
                <a:solidFill>
                  <a:schemeClr val="bg1"/>
                </a:solidFill>
                <a:latin typeface="NikoshBAN" panose="02000000000000000000" pitchFamily="2" charset="0"/>
                <a:cs typeface="NikoshBAN" panose="02000000000000000000" pitchFamily="2" charset="0"/>
              </a:rPr>
              <a:t>৩। নেটওয়ার্ক            ৪। ডেটা বা তথ্য</a:t>
            </a:r>
          </a:p>
          <a:p>
            <a:r>
              <a:rPr lang="bn-IN" sz="4000" dirty="0" smtClean="0">
                <a:solidFill>
                  <a:schemeClr val="bg1"/>
                </a:solidFill>
                <a:latin typeface="NikoshBAN" panose="02000000000000000000" pitchFamily="2" charset="0"/>
                <a:cs typeface="NikoshBAN" panose="02000000000000000000" pitchFamily="2" charset="0"/>
              </a:rPr>
              <a:t>৫। মানুষের সক্ষমতা</a:t>
            </a:r>
            <a:endParaRPr lang="bn-IN" sz="4000" dirty="0">
              <a:solidFill>
                <a:schemeClr val="bg1"/>
              </a:solidFill>
              <a:latin typeface="NikoshBAN" panose="02000000000000000000" pitchFamily="2" charset="0"/>
              <a:cs typeface="NikoshBAN" panose="02000000000000000000" pitchFamily="2" charset="0"/>
            </a:endParaRPr>
          </a:p>
          <a:p>
            <a:endParaRPr lang="bn-IN" sz="4000" dirty="0">
              <a:solidFill>
                <a:schemeClr val="bg1"/>
              </a:solidFill>
              <a:latin typeface="NikoshBAN" panose="02000000000000000000" pitchFamily="2" charset="0"/>
              <a:cs typeface="NikoshBAN" panose="02000000000000000000" pitchFamily="2" charset="0"/>
            </a:endParaRPr>
          </a:p>
          <a:p>
            <a:endParaRPr lang="bn-IN" dirty="0">
              <a:solidFill>
                <a:srgbClr val="FF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73" y="823685"/>
            <a:ext cx="11948159" cy="2093559"/>
          </a:xfrm>
          <a:prstGeom prst="rect">
            <a:avLst/>
          </a:prstGeom>
          <a:ln w="19050">
            <a:solidFill>
              <a:srgbClr val="FF0000"/>
            </a:solidFill>
          </a:ln>
        </p:spPr>
      </p:pic>
    </p:spTree>
    <p:extLst>
      <p:ext uri="{BB962C8B-B14F-4D97-AF65-F5344CB8AC3E}">
        <p14:creationId xmlns:p14="http://schemas.microsoft.com/office/powerpoint/2010/main" val="30282995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542" y="71658"/>
            <a:ext cx="11866613" cy="923330"/>
          </a:xfrm>
          <a:prstGeom prst="rect">
            <a:avLst/>
          </a:prstGeom>
          <a:solidFill>
            <a:srgbClr val="00B050"/>
          </a:solidFill>
          <a:ln w="28575">
            <a:solidFill>
              <a:srgbClr val="FF0000"/>
            </a:solidFill>
          </a:ln>
        </p:spPr>
        <p:txBody>
          <a:bodyPr wrap="square">
            <a:spAutoFit/>
          </a:bodyPr>
          <a:lstStyle/>
          <a:p>
            <a:pPr algn="just" fontAlgn="base"/>
            <a:r>
              <a:rPr lang="as-IN" sz="5400" b="1" dirty="0">
                <a:solidFill>
                  <a:schemeClr val="bg1"/>
                </a:solidFill>
                <a:latin typeface="NikoshBAN" panose="02000000000000000000" pitchFamily="2" charset="0"/>
                <a:cs typeface="NikoshBAN" panose="02000000000000000000" pitchFamily="2" charset="0"/>
              </a:rPr>
              <a:t>বিশ্বগ্রাম প্রতিষ্ঠার </a:t>
            </a:r>
            <a:r>
              <a:rPr lang="as-IN" sz="5400" b="1" dirty="0" smtClean="0">
                <a:solidFill>
                  <a:schemeClr val="bg1"/>
                </a:solidFill>
                <a:latin typeface="NikoshBAN" panose="02000000000000000000" pitchFamily="2" charset="0"/>
                <a:cs typeface="NikoshBAN" panose="02000000000000000000" pitchFamily="2" charset="0"/>
              </a:rPr>
              <a:t>সুবিধা</a:t>
            </a:r>
            <a:r>
              <a:rPr lang="bn-IN" sz="5400" b="1" dirty="0" smtClean="0">
                <a:solidFill>
                  <a:schemeClr val="bg1"/>
                </a:solidFill>
                <a:latin typeface="NikoshBAN" panose="02000000000000000000" pitchFamily="2" charset="0"/>
                <a:cs typeface="NikoshBAN" panose="02000000000000000000" pitchFamily="2" charset="0"/>
              </a:rPr>
              <a:t> </a:t>
            </a:r>
            <a:r>
              <a:rPr lang="as-IN" sz="5400" b="1" dirty="0" smtClean="0">
                <a:solidFill>
                  <a:schemeClr val="bg1"/>
                </a:solidFill>
                <a:latin typeface="NikoshBAN" panose="02000000000000000000" pitchFamily="2" charset="0"/>
                <a:cs typeface="NikoshBAN" panose="02000000000000000000" pitchFamily="2" charset="0"/>
              </a:rPr>
              <a:t>সমূহঃ</a:t>
            </a:r>
            <a:endParaRPr lang="as-IN" sz="5400" b="1" dirty="0">
              <a:solidFill>
                <a:schemeClr val="bg1"/>
              </a:solidFill>
              <a:latin typeface="NikoshBAN" panose="02000000000000000000" pitchFamily="2" charset="0"/>
              <a:cs typeface="NikoshBAN" panose="02000000000000000000" pitchFamily="2" charset="0"/>
            </a:endParaRPr>
          </a:p>
        </p:txBody>
      </p:sp>
      <p:sp>
        <p:nvSpPr>
          <p:cNvPr id="3" name="Rectangle 2"/>
          <p:cNvSpPr/>
          <p:nvPr/>
        </p:nvSpPr>
        <p:spPr>
          <a:xfrm>
            <a:off x="434284" y="1170560"/>
            <a:ext cx="11621728" cy="584775"/>
          </a:xfrm>
          <a:prstGeom prst="rect">
            <a:avLst/>
          </a:prstGeom>
          <a:noFill/>
          <a:ln>
            <a:noFill/>
          </a:ln>
        </p:spPr>
        <p:txBody>
          <a:bodyPr wrap="square">
            <a:spAutoFit/>
          </a:bodyPr>
          <a:lstStyle/>
          <a:p>
            <a:pPr fontAlgn="base"/>
            <a:r>
              <a:rPr lang="as-IN" sz="3200" dirty="0">
                <a:solidFill>
                  <a:srgbClr val="0070C0"/>
                </a:solidFill>
                <a:latin typeface="NikoshBAN" panose="02000000000000000000" pitchFamily="2" charset="0"/>
                <a:cs typeface="NikoshBAN" panose="02000000000000000000" pitchFamily="2" charset="0"/>
              </a:rPr>
              <a:t>১। স্বল্প সময়ের মধ্যে বিশ্বব্যাপী নিরাপদ ও দ্রুত যোগাযোগ করা যায়।</a:t>
            </a:r>
          </a:p>
        </p:txBody>
      </p:sp>
      <p:sp>
        <p:nvSpPr>
          <p:cNvPr id="5" name="Rectangle 4"/>
          <p:cNvSpPr/>
          <p:nvPr/>
        </p:nvSpPr>
        <p:spPr>
          <a:xfrm>
            <a:off x="434284" y="1765690"/>
            <a:ext cx="11621728" cy="584775"/>
          </a:xfrm>
          <a:prstGeom prst="rect">
            <a:avLst/>
          </a:prstGeom>
          <a:noFill/>
          <a:ln>
            <a:noFill/>
          </a:ln>
        </p:spPr>
        <p:txBody>
          <a:bodyPr wrap="square">
            <a:spAutoFit/>
          </a:bodyPr>
          <a:lstStyle/>
          <a:p>
            <a:pPr fontAlgn="base"/>
            <a:r>
              <a:rPr lang="as-IN" sz="3200" dirty="0">
                <a:solidFill>
                  <a:srgbClr val="0070C0"/>
                </a:solidFill>
                <a:latin typeface="NikoshBAN" panose="02000000000000000000" pitchFamily="2" charset="0"/>
                <a:cs typeface="NikoshBAN" panose="02000000000000000000" pitchFamily="2" charset="0"/>
              </a:rPr>
              <a:t>২। পৃথিবীব্যাপী তথ্যের ব্যাপক উৎস সৃষ্টি হয়েছে এবং তথ্য পাওয়া সহজলভ্য হয়েছে।</a:t>
            </a:r>
          </a:p>
        </p:txBody>
      </p:sp>
      <p:sp>
        <p:nvSpPr>
          <p:cNvPr id="6" name="Rectangle 5"/>
          <p:cNvSpPr/>
          <p:nvPr/>
        </p:nvSpPr>
        <p:spPr>
          <a:xfrm>
            <a:off x="434284" y="2405114"/>
            <a:ext cx="11621728" cy="584775"/>
          </a:xfrm>
          <a:prstGeom prst="rect">
            <a:avLst/>
          </a:prstGeom>
          <a:noFill/>
          <a:ln>
            <a:noFill/>
          </a:ln>
        </p:spPr>
        <p:txBody>
          <a:bodyPr wrap="square">
            <a:spAutoFit/>
          </a:bodyPr>
          <a:lstStyle/>
          <a:p>
            <a:pPr fontAlgn="base"/>
            <a:r>
              <a:rPr lang="as-IN" sz="3200" dirty="0">
                <a:solidFill>
                  <a:srgbClr val="0070C0"/>
                </a:solidFill>
                <a:latin typeface="NikoshBAN" panose="02000000000000000000" pitchFamily="2" charset="0"/>
                <a:cs typeface="NikoshBAN" panose="02000000000000000000" pitchFamily="2" charset="0"/>
              </a:rPr>
              <a:t>৩। প্রযুক্তি গ্রহণ ও ব্যবহারের ক্ষেত্রে মানুষের সক্ষমতা বৃদ্ধি পেয়েছে।</a:t>
            </a:r>
          </a:p>
        </p:txBody>
      </p:sp>
      <p:sp>
        <p:nvSpPr>
          <p:cNvPr id="7" name="Rectangle 6"/>
          <p:cNvSpPr/>
          <p:nvPr/>
        </p:nvSpPr>
        <p:spPr>
          <a:xfrm>
            <a:off x="434284" y="3044538"/>
            <a:ext cx="11621728" cy="584775"/>
          </a:xfrm>
          <a:prstGeom prst="rect">
            <a:avLst/>
          </a:prstGeom>
          <a:noFill/>
          <a:ln>
            <a:noFill/>
          </a:ln>
        </p:spPr>
        <p:txBody>
          <a:bodyPr wrap="square">
            <a:spAutoFit/>
          </a:bodyPr>
          <a:lstStyle/>
          <a:p>
            <a:pPr fontAlgn="base"/>
            <a:r>
              <a:rPr lang="as-IN" sz="3200" dirty="0">
                <a:solidFill>
                  <a:srgbClr val="0070C0"/>
                </a:solidFill>
                <a:latin typeface="NikoshBAN" panose="02000000000000000000" pitchFamily="2" charset="0"/>
                <a:cs typeface="NikoshBAN" panose="02000000000000000000" pitchFamily="2" charset="0"/>
              </a:rPr>
              <a:t>৪। মানুষের জীবন যাত্রার মান উন্নয়ন হয়েছে।</a:t>
            </a:r>
          </a:p>
        </p:txBody>
      </p:sp>
      <p:sp>
        <p:nvSpPr>
          <p:cNvPr id="8" name="Rectangle 7"/>
          <p:cNvSpPr/>
          <p:nvPr/>
        </p:nvSpPr>
        <p:spPr>
          <a:xfrm>
            <a:off x="434284" y="3601150"/>
            <a:ext cx="11621728" cy="584775"/>
          </a:xfrm>
          <a:prstGeom prst="rect">
            <a:avLst/>
          </a:prstGeom>
          <a:noFill/>
          <a:ln>
            <a:noFill/>
          </a:ln>
        </p:spPr>
        <p:txBody>
          <a:bodyPr wrap="square">
            <a:spAutoFit/>
          </a:bodyPr>
          <a:lstStyle/>
          <a:p>
            <a:pPr fontAlgn="base"/>
            <a:r>
              <a:rPr lang="as-IN" sz="3200" dirty="0">
                <a:solidFill>
                  <a:srgbClr val="0070C0"/>
                </a:solidFill>
                <a:latin typeface="NikoshBAN" panose="02000000000000000000" pitchFamily="2" charset="0"/>
                <a:cs typeface="NikoshBAN" panose="02000000000000000000" pitchFamily="2" charset="0"/>
              </a:rPr>
              <a:t>৫। মানুষের কাজের দক্ষতা বৃদ্ধি পেয়েছে।</a:t>
            </a:r>
          </a:p>
        </p:txBody>
      </p:sp>
      <p:sp>
        <p:nvSpPr>
          <p:cNvPr id="9" name="Rectangle 8"/>
          <p:cNvSpPr/>
          <p:nvPr/>
        </p:nvSpPr>
        <p:spPr>
          <a:xfrm>
            <a:off x="357427" y="4255995"/>
            <a:ext cx="11775442" cy="584775"/>
          </a:xfrm>
          <a:prstGeom prst="rect">
            <a:avLst/>
          </a:prstGeom>
          <a:noFill/>
          <a:ln>
            <a:noFill/>
          </a:ln>
        </p:spPr>
        <p:txBody>
          <a:bodyPr wrap="square">
            <a:spAutoFit/>
          </a:bodyPr>
          <a:lstStyle/>
          <a:p>
            <a:pPr fontAlgn="base"/>
            <a:r>
              <a:rPr lang="as-IN" sz="3200" dirty="0">
                <a:solidFill>
                  <a:srgbClr val="0070C0"/>
                </a:solidFill>
                <a:latin typeface="NikoshBAN" panose="02000000000000000000" pitchFamily="2" charset="0"/>
                <a:cs typeface="NikoshBAN" panose="02000000000000000000" pitchFamily="2" charset="0"/>
              </a:rPr>
              <a:t>৬। ব্যবসা বাণিজ্যের প্রসার এবং লেনদেন সহজ ও দ্রুততর হচ্ছে।</a:t>
            </a:r>
          </a:p>
        </p:txBody>
      </p:sp>
      <p:sp>
        <p:nvSpPr>
          <p:cNvPr id="10" name="Rectangle 9"/>
          <p:cNvSpPr/>
          <p:nvPr/>
        </p:nvSpPr>
        <p:spPr>
          <a:xfrm>
            <a:off x="357427" y="4913845"/>
            <a:ext cx="11775442" cy="584775"/>
          </a:xfrm>
          <a:prstGeom prst="rect">
            <a:avLst/>
          </a:prstGeom>
          <a:noFill/>
          <a:ln>
            <a:noFill/>
          </a:ln>
        </p:spPr>
        <p:txBody>
          <a:bodyPr wrap="square">
            <a:spAutoFit/>
          </a:bodyPr>
          <a:lstStyle/>
          <a:p>
            <a:pPr fontAlgn="base"/>
            <a:r>
              <a:rPr lang="as-IN" sz="3200" dirty="0">
                <a:solidFill>
                  <a:srgbClr val="0070C0"/>
                </a:solidFill>
                <a:latin typeface="NikoshBAN" panose="02000000000000000000" pitchFamily="2" charset="0"/>
                <a:cs typeface="NikoshBAN" panose="02000000000000000000" pitchFamily="2" charset="0"/>
              </a:rPr>
              <a:t>৭। ঘরে বসেই শিক্ষা গ্রহণ করা যায়।</a:t>
            </a:r>
          </a:p>
        </p:txBody>
      </p:sp>
      <p:sp>
        <p:nvSpPr>
          <p:cNvPr id="11" name="Rectangle 10"/>
          <p:cNvSpPr/>
          <p:nvPr/>
        </p:nvSpPr>
        <p:spPr>
          <a:xfrm>
            <a:off x="280570" y="5452031"/>
            <a:ext cx="11775442" cy="584775"/>
          </a:xfrm>
          <a:prstGeom prst="rect">
            <a:avLst/>
          </a:prstGeom>
          <a:noFill/>
          <a:ln>
            <a:noFill/>
          </a:ln>
        </p:spPr>
        <p:txBody>
          <a:bodyPr wrap="square">
            <a:spAutoFit/>
          </a:bodyPr>
          <a:lstStyle/>
          <a:p>
            <a:pPr fontAlgn="base"/>
            <a:r>
              <a:rPr lang="as-IN" sz="3200" dirty="0">
                <a:solidFill>
                  <a:srgbClr val="0070C0"/>
                </a:solidFill>
                <a:latin typeface="NikoshBAN" panose="02000000000000000000" pitchFamily="2" charset="0"/>
                <a:cs typeface="NikoshBAN" panose="02000000000000000000" pitchFamily="2" charset="0"/>
              </a:rPr>
              <a:t>৮। ঘরে বসেই উন্নত স্বাস্থ্য ও চিকিৎসা সেবা পাওয়া যাচ্ছে।</a:t>
            </a:r>
          </a:p>
        </p:txBody>
      </p:sp>
      <p:sp>
        <p:nvSpPr>
          <p:cNvPr id="12" name="Rectangle 11"/>
          <p:cNvSpPr/>
          <p:nvPr/>
        </p:nvSpPr>
        <p:spPr>
          <a:xfrm>
            <a:off x="280570" y="6011713"/>
            <a:ext cx="11621728" cy="584775"/>
          </a:xfrm>
          <a:prstGeom prst="rect">
            <a:avLst/>
          </a:prstGeom>
          <a:noFill/>
          <a:ln>
            <a:noFill/>
          </a:ln>
        </p:spPr>
        <p:txBody>
          <a:bodyPr wrap="square">
            <a:spAutoFit/>
          </a:bodyPr>
          <a:lstStyle/>
          <a:p>
            <a:pPr fontAlgn="base"/>
            <a:r>
              <a:rPr lang="as-IN" sz="3200" dirty="0">
                <a:solidFill>
                  <a:srgbClr val="0070C0"/>
                </a:solidFill>
                <a:latin typeface="NikoshBAN" panose="02000000000000000000" pitchFamily="2" charset="0"/>
                <a:cs typeface="NikoshBAN" panose="02000000000000000000" pitchFamily="2" charset="0"/>
              </a:rPr>
              <a:t>৯। </a:t>
            </a:r>
            <a:r>
              <a:rPr lang="as-IN" sz="3200" dirty="0" smtClean="0">
                <a:solidFill>
                  <a:srgbClr val="0070C0"/>
                </a:solidFill>
                <a:latin typeface="NikoshBAN" panose="02000000000000000000" pitchFamily="2" charset="0"/>
                <a:cs typeface="NikoshBAN" panose="02000000000000000000" pitchFamily="2" charset="0"/>
              </a:rPr>
              <a:t>অনলাইনে লেখা</a:t>
            </a:r>
            <a:r>
              <a:rPr lang="en-US" sz="3200" dirty="0" smtClean="0">
                <a:solidFill>
                  <a:srgbClr val="0070C0"/>
                </a:solidFill>
                <a:latin typeface="NikoshBAN" panose="02000000000000000000" pitchFamily="2" charset="0"/>
                <a:cs typeface="NikoshBAN" panose="02000000000000000000" pitchFamily="2" charset="0"/>
              </a:rPr>
              <a:t>র </a:t>
            </a:r>
            <a:r>
              <a:rPr lang="as-IN" sz="3200" dirty="0" smtClean="0">
                <a:solidFill>
                  <a:srgbClr val="0070C0"/>
                </a:solidFill>
                <a:latin typeface="NikoshBAN" panose="02000000000000000000" pitchFamily="2" charset="0"/>
                <a:cs typeface="NikoshBAN" panose="02000000000000000000" pitchFamily="2" charset="0"/>
              </a:rPr>
              <a:t>মাধ্যমে </a:t>
            </a:r>
            <a:r>
              <a:rPr lang="as-IN" sz="3200" dirty="0">
                <a:solidFill>
                  <a:srgbClr val="0070C0"/>
                </a:solidFill>
                <a:latin typeface="NikoshBAN" panose="02000000000000000000" pitchFamily="2" charset="0"/>
                <a:cs typeface="NikoshBAN" panose="02000000000000000000" pitchFamily="2" charset="0"/>
              </a:rPr>
              <a:t>কোন বিষয়ে মতামত প্রদান এবং সচেতনতা বৃদ্ধি করা যাচ্ছে।</a:t>
            </a:r>
            <a:endParaRPr lang="en-US" sz="3200" dirty="0">
              <a:solidFill>
                <a:srgbClr val="0070C0"/>
              </a:solidFill>
              <a:latin typeface="NikoshBAN" panose="02000000000000000000" pitchFamily="2" charset="0"/>
              <a:cs typeface="NikoshBAN" panose="02000000000000000000" pitchFamily="2" charset="0"/>
            </a:endParaRPr>
          </a:p>
        </p:txBody>
      </p:sp>
      <p:sp>
        <p:nvSpPr>
          <p:cNvPr id="13" name="Rectangle 12"/>
          <p:cNvSpPr/>
          <p:nvPr/>
        </p:nvSpPr>
        <p:spPr>
          <a:xfrm>
            <a:off x="280570" y="6435694"/>
            <a:ext cx="11621728" cy="584775"/>
          </a:xfrm>
          <a:prstGeom prst="rect">
            <a:avLst/>
          </a:prstGeom>
          <a:noFill/>
          <a:ln>
            <a:noFill/>
          </a:ln>
        </p:spPr>
        <p:txBody>
          <a:bodyPr wrap="square">
            <a:spAutoFit/>
          </a:bodyPr>
          <a:lstStyle/>
          <a:p>
            <a:pPr fontAlgn="base"/>
            <a:r>
              <a:rPr lang="as-IN" sz="3200" dirty="0">
                <a:solidFill>
                  <a:srgbClr val="0070C0"/>
                </a:solidFill>
                <a:latin typeface="NikoshBAN" panose="02000000000000000000" pitchFamily="2" charset="0"/>
                <a:cs typeface="NikoshBAN" panose="02000000000000000000" pitchFamily="2" charset="0"/>
              </a:rPr>
              <a:t>১০। বিশ্বব্যাপী কর্মসংস্থানের ব্যপক সুযোগ সৃষ্টি হয়েছে।</a:t>
            </a:r>
          </a:p>
        </p:txBody>
      </p:sp>
    </p:spTree>
    <p:extLst>
      <p:ext uri="{BB962C8B-B14F-4D97-AF65-F5344CB8AC3E}">
        <p14:creationId xmlns:p14="http://schemas.microsoft.com/office/powerpoint/2010/main" val="14033542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0-#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0-#ppt_w/2"/>
                                          </p:val>
                                        </p:tav>
                                        <p:tav tm="100000">
                                          <p:val>
                                            <p:strVal val="#ppt_x"/>
                                          </p:val>
                                        </p:tav>
                                      </p:tavLst>
                                    </p:anim>
                                    <p:anim calcmode="lin" valueType="num">
                                      <p:cBhvr additive="base">
                                        <p:cTn id="6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0-#ppt_w/2"/>
                                          </p:val>
                                        </p:tav>
                                        <p:tav tm="100000">
                                          <p:val>
                                            <p:strVal val="#ppt_x"/>
                                          </p:val>
                                        </p:tav>
                                      </p:tavLst>
                                    </p:anim>
                                    <p:anim calcmode="lin" valueType="num">
                                      <p:cBhvr additive="base">
                                        <p:cTn id="6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P spid="6" grpId="0"/>
      <p:bldP spid="7" grpId="0"/>
      <p:bldP spid="8" grpId="0"/>
      <p:bldP spid="9"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083" y="318255"/>
            <a:ext cx="11966917" cy="923330"/>
          </a:xfrm>
          <a:prstGeom prst="rect">
            <a:avLst/>
          </a:prstGeom>
          <a:solidFill>
            <a:schemeClr val="tx2">
              <a:lumMod val="75000"/>
            </a:schemeClr>
          </a:solidFill>
          <a:ln w="57150">
            <a:solidFill>
              <a:srgbClr val="FF0000"/>
            </a:solidFill>
          </a:ln>
        </p:spPr>
        <p:txBody>
          <a:bodyPr wrap="square">
            <a:spAutoFit/>
          </a:bodyPr>
          <a:lstStyle/>
          <a:p>
            <a:pPr fontAlgn="base"/>
            <a:r>
              <a:rPr lang="bn-IN" sz="5400" b="1" dirty="0" smtClean="0">
                <a:solidFill>
                  <a:schemeClr val="bg1"/>
                </a:solidFill>
                <a:latin typeface="NikoshBAN" panose="02000000000000000000" pitchFamily="2" charset="0"/>
                <a:cs typeface="NikoshBAN" panose="02000000000000000000" pitchFamily="2" charset="0"/>
              </a:rPr>
              <a:t>বিশ্বগ্রামের </a:t>
            </a:r>
            <a:r>
              <a:rPr lang="as-IN" sz="5400" b="1" dirty="0" smtClean="0">
                <a:solidFill>
                  <a:schemeClr val="bg1"/>
                </a:solidFill>
                <a:latin typeface="NikoshBAN" panose="02000000000000000000" pitchFamily="2" charset="0"/>
                <a:cs typeface="NikoshBAN" panose="02000000000000000000" pitchFamily="2" charset="0"/>
              </a:rPr>
              <a:t>অসুবিধা</a:t>
            </a:r>
            <a:r>
              <a:rPr lang="bn-IN" sz="5400" b="1" dirty="0" smtClean="0">
                <a:solidFill>
                  <a:schemeClr val="bg1"/>
                </a:solidFill>
                <a:latin typeface="NikoshBAN" panose="02000000000000000000" pitchFamily="2" charset="0"/>
                <a:cs typeface="NikoshBAN" panose="02000000000000000000" pitchFamily="2" charset="0"/>
              </a:rPr>
              <a:t> </a:t>
            </a:r>
            <a:r>
              <a:rPr lang="as-IN" sz="5400" b="1" dirty="0" smtClean="0">
                <a:solidFill>
                  <a:schemeClr val="bg1"/>
                </a:solidFill>
                <a:latin typeface="NikoshBAN" panose="02000000000000000000" pitchFamily="2" charset="0"/>
                <a:cs typeface="NikoshBAN" panose="02000000000000000000" pitchFamily="2" charset="0"/>
              </a:rPr>
              <a:t>সমূহঃ</a:t>
            </a:r>
            <a:endParaRPr lang="as-IN" sz="5400" dirty="0">
              <a:solidFill>
                <a:schemeClr val="bg1"/>
              </a:solidFill>
              <a:latin typeface="NikoshBAN" panose="02000000000000000000" pitchFamily="2" charset="0"/>
              <a:cs typeface="NikoshBAN" panose="02000000000000000000" pitchFamily="2" charset="0"/>
            </a:endParaRPr>
          </a:p>
        </p:txBody>
      </p:sp>
      <p:sp>
        <p:nvSpPr>
          <p:cNvPr id="3" name="Rectangle 2"/>
          <p:cNvSpPr/>
          <p:nvPr/>
        </p:nvSpPr>
        <p:spPr>
          <a:xfrm>
            <a:off x="225083" y="1837565"/>
            <a:ext cx="11086689" cy="646331"/>
          </a:xfrm>
          <a:prstGeom prst="rect">
            <a:avLst/>
          </a:prstGeom>
          <a:ln>
            <a:noFill/>
          </a:ln>
        </p:spPr>
        <p:txBody>
          <a:bodyPr wrap="none">
            <a:spAutoFit/>
          </a:bodyPr>
          <a:lstStyle/>
          <a:p>
            <a:pPr fontAlgn="base"/>
            <a:r>
              <a:rPr lang="as-IN" sz="3600" dirty="0">
                <a:solidFill>
                  <a:srgbClr val="00B0F0"/>
                </a:solidFill>
                <a:latin typeface="NikoshBAN" panose="02000000000000000000" pitchFamily="2" charset="0"/>
                <a:cs typeface="NikoshBAN" panose="02000000000000000000" pitchFamily="2" charset="0"/>
              </a:rPr>
              <a:t>১। ইন্টারনেট প্রযুক্তির ফলে অনেক ক্ষেত্রে তথ্যের গোপনীয়তা বজায় থাকছে না।</a:t>
            </a:r>
          </a:p>
        </p:txBody>
      </p:sp>
      <p:sp>
        <p:nvSpPr>
          <p:cNvPr id="8" name="Rectangle 7"/>
          <p:cNvSpPr/>
          <p:nvPr/>
        </p:nvSpPr>
        <p:spPr>
          <a:xfrm>
            <a:off x="225083" y="2479711"/>
            <a:ext cx="11605846" cy="1200329"/>
          </a:xfrm>
          <a:prstGeom prst="rect">
            <a:avLst/>
          </a:prstGeom>
          <a:ln>
            <a:noFill/>
          </a:ln>
        </p:spPr>
        <p:txBody>
          <a:bodyPr wrap="square">
            <a:spAutoFit/>
          </a:bodyPr>
          <a:lstStyle/>
          <a:p>
            <a:pPr fontAlgn="base"/>
            <a:r>
              <a:rPr lang="as-IN" sz="3600" dirty="0">
                <a:solidFill>
                  <a:srgbClr val="00B0F0"/>
                </a:solidFill>
                <a:latin typeface="NikoshBAN" panose="02000000000000000000" pitchFamily="2" charset="0"/>
                <a:cs typeface="NikoshBAN" panose="02000000000000000000" pitchFamily="2" charset="0"/>
              </a:rPr>
              <a:t>২। সহজেই অসত্য বা মিথ্যা এবং </a:t>
            </a:r>
            <a:r>
              <a:rPr lang="as-IN" sz="3600" dirty="0" smtClean="0">
                <a:solidFill>
                  <a:srgbClr val="00B0F0"/>
                </a:solidFill>
                <a:latin typeface="NikoshBAN" panose="02000000000000000000" pitchFamily="2" charset="0"/>
                <a:cs typeface="NikoshBAN" panose="02000000000000000000" pitchFamily="2" charset="0"/>
              </a:rPr>
              <a:t>বানোয়াট</a:t>
            </a:r>
            <a:r>
              <a:rPr lang="bn-IN" sz="3600" dirty="0" smtClean="0">
                <a:solidFill>
                  <a:srgbClr val="00B0F0"/>
                </a:solidFill>
                <a:latin typeface="NikoshBAN" panose="02000000000000000000" pitchFamily="2" charset="0"/>
                <a:cs typeface="NikoshBAN" panose="02000000000000000000" pitchFamily="2" charset="0"/>
              </a:rPr>
              <a:t> </a:t>
            </a:r>
            <a:r>
              <a:rPr lang="as-IN" sz="3600" dirty="0" smtClean="0">
                <a:solidFill>
                  <a:srgbClr val="00B0F0"/>
                </a:solidFill>
                <a:latin typeface="NikoshBAN" panose="02000000000000000000" pitchFamily="2" charset="0"/>
                <a:cs typeface="NikoshBAN" panose="02000000000000000000" pitchFamily="2" charset="0"/>
              </a:rPr>
              <a:t>সংবাদ </a:t>
            </a:r>
            <a:r>
              <a:rPr lang="as-IN" sz="3600" dirty="0">
                <a:solidFill>
                  <a:srgbClr val="00B0F0"/>
                </a:solidFill>
                <a:latin typeface="NikoshBAN" panose="02000000000000000000" pitchFamily="2" charset="0"/>
                <a:cs typeface="NikoshBAN" panose="02000000000000000000" pitchFamily="2" charset="0"/>
              </a:rPr>
              <a:t>ছড়িয়ে সামাজিক বিশৃঙ্খলা সৃষ্টি হচ্ছে।</a:t>
            </a:r>
          </a:p>
        </p:txBody>
      </p:sp>
      <p:sp>
        <p:nvSpPr>
          <p:cNvPr id="9" name="Rectangle 8"/>
          <p:cNvSpPr/>
          <p:nvPr/>
        </p:nvSpPr>
        <p:spPr>
          <a:xfrm>
            <a:off x="225083" y="3755633"/>
            <a:ext cx="11816862" cy="1200329"/>
          </a:xfrm>
          <a:prstGeom prst="rect">
            <a:avLst/>
          </a:prstGeom>
          <a:ln>
            <a:noFill/>
          </a:ln>
        </p:spPr>
        <p:txBody>
          <a:bodyPr wrap="square">
            <a:spAutoFit/>
          </a:bodyPr>
          <a:lstStyle/>
          <a:p>
            <a:pPr fontAlgn="base"/>
            <a:r>
              <a:rPr lang="bn-IN" sz="3600" dirty="0" smtClean="0">
                <a:solidFill>
                  <a:srgbClr val="00B0F0"/>
                </a:solidFill>
                <a:latin typeface="NikoshBAN" panose="02000000000000000000" pitchFamily="2" charset="0"/>
                <a:cs typeface="NikoshBAN" panose="02000000000000000000" pitchFamily="2" charset="0"/>
              </a:rPr>
              <a:t>৩</a:t>
            </a:r>
            <a:r>
              <a:rPr lang="as-IN" sz="3600" dirty="0" smtClean="0">
                <a:solidFill>
                  <a:srgbClr val="00B0F0"/>
                </a:solidFill>
                <a:latin typeface="NikoshBAN" panose="02000000000000000000" pitchFamily="2" charset="0"/>
                <a:cs typeface="NikoshBAN" panose="02000000000000000000" pitchFamily="2" charset="0"/>
              </a:rPr>
              <a:t>। </a:t>
            </a:r>
            <a:r>
              <a:rPr lang="as-IN" sz="3600" dirty="0">
                <a:solidFill>
                  <a:srgbClr val="00B0F0"/>
                </a:solidFill>
                <a:latin typeface="NikoshBAN" panose="02000000000000000000" pitchFamily="2" charset="0"/>
                <a:cs typeface="NikoshBAN" panose="02000000000000000000" pitchFamily="2" charset="0"/>
              </a:rPr>
              <a:t>ইন্টারনেটের ফলে পর্ণোগ্রাফি সহজলভ্য হওয়ায় যুবসমাজে সামাজিক অবক্ষয় সৃষ্টি হচ্ছে।</a:t>
            </a:r>
          </a:p>
        </p:txBody>
      </p:sp>
      <p:sp>
        <p:nvSpPr>
          <p:cNvPr id="10" name="Rectangle 9"/>
          <p:cNvSpPr/>
          <p:nvPr/>
        </p:nvSpPr>
        <p:spPr>
          <a:xfrm>
            <a:off x="225083" y="4989372"/>
            <a:ext cx="4047903" cy="646331"/>
          </a:xfrm>
          <a:prstGeom prst="rect">
            <a:avLst/>
          </a:prstGeom>
          <a:ln>
            <a:noFill/>
          </a:ln>
        </p:spPr>
        <p:txBody>
          <a:bodyPr wrap="none">
            <a:spAutoFit/>
          </a:bodyPr>
          <a:lstStyle/>
          <a:p>
            <a:pPr fontAlgn="base"/>
            <a:r>
              <a:rPr lang="as-IN" sz="3600" dirty="0">
                <a:solidFill>
                  <a:srgbClr val="00B0F0"/>
                </a:solidFill>
                <a:latin typeface="NikoshBAN" panose="02000000000000000000" pitchFamily="2" charset="0"/>
                <a:cs typeface="NikoshBAN" panose="02000000000000000000" pitchFamily="2" charset="0"/>
              </a:rPr>
              <a:t>৪। সাইবার আক্রমন বাড়ছে।</a:t>
            </a:r>
          </a:p>
        </p:txBody>
      </p:sp>
      <p:sp>
        <p:nvSpPr>
          <p:cNvPr id="11" name="Rectangle 10"/>
          <p:cNvSpPr/>
          <p:nvPr/>
        </p:nvSpPr>
        <p:spPr>
          <a:xfrm>
            <a:off x="225083" y="5598108"/>
            <a:ext cx="11816862" cy="1200329"/>
          </a:xfrm>
          <a:prstGeom prst="rect">
            <a:avLst/>
          </a:prstGeom>
          <a:ln>
            <a:noFill/>
          </a:ln>
        </p:spPr>
        <p:txBody>
          <a:bodyPr wrap="square">
            <a:spAutoFit/>
          </a:bodyPr>
          <a:lstStyle/>
          <a:p>
            <a:pPr fontAlgn="base"/>
            <a:r>
              <a:rPr lang="bn-IN" sz="3600" dirty="0" smtClean="0">
                <a:solidFill>
                  <a:srgbClr val="00B0F0"/>
                </a:solidFill>
                <a:latin typeface="NikoshBAN" panose="02000000000000000000" pitchFamily="2" charset="0"/>
                <a:cs typeface="NikoshBAN" panose="02000000000000000000" pitchFamily="2" charset="0"/>
              </a:rPr>
              <a:t>৫</a:t>
            </a:r>
            <a:r>
              <a:rPr lang="as-IN" sz="3600" dirty="0" smtClean="0">
                <a:solidFill>
                  <a:srgbClr val="00B0F0"/>
                </a:solidFill>
                <a:latin typeface="NikoshBAN" panose="02000000000000000000" pitchFamily="2" charset="0"/>
                <a:cs typeface="NikoshBAN" panose="02000000000000000000" pitchFamily="2" charset="0"/>
              </a:rPr>
              <a:t>। </a:t>
            </a:r>
            <a:r>
              <a:rPr lang="as-IN" sz="3600" dirty="0">
                <a:solidFill>
                  <a:srgbClr val="00B0F0"/>
                </a:solidFill>
                <a:latin typeface="NikoshBAN" panose="02000000000000000000" pitchFamily="2" charset="0"/>
                <a:cs typeface="NikoshBAN" panose="02000000000000000000" pitchFamily="2" charset="0"/>
              </a:rPr>
              <a:t>প্রযুক্তি পরিবর্তনের কারণে গ্লোবাল নেটওয়ার্ক শেয়ার করার জন্য অনুন্নত দেশগুলো উন্নত দেশগুলোর প্রতি নির্ভরশীল হয়ে পড়ছে।</a:t>
            </a:r>
          </a:p>
        </p:txBody>
      </p:sp>
    </p:spTree>
    <p:extLst>
      <p:ext uri="{BB962C8B-B14F-4D97-AF65-F5344CB8AC3E}">
        <p14:creationId xmlns:p14="http://schemas.microsoft.com/office/powerpoint/2010/main" val="28417114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6948" y="233848"/>
            <a:ext cx="11676183" cy="769441"/>
          </a:xfrm>
          <a:prstGeom prst="rect">
            <a:avLst/>
          </a:prstGeom>
          <a:blipFill>
            <a:blip r:embed="rId3"/>
            <a:tile tx="0" ty="0" sx="100000" sy="100000" flip="none" algn="tl"/>
          </a:blipFill>
        </p:spPr>
        <p:txBody>
          <a:bodyPr wrap="square">
            <a:spAutoFit/>
          </a:bodyPr>
          <a:lstStyle/>
          <a:p>
            <a:pPr algn="ctr" fontAlgn="base"/>
            <a:r>
              <a:rPr lang="as-IN" sz="4400" b="1" dirty="0">
                <a:solidFill>
                  <a:schemeClr val="bg1"/>
                </a:solidFill>
                <a:latin typeface="NikoshBAN" panose="02000000000000000000" pitchFamily="2" charset="0"/>
                <a:cs typeface="NikoshBAN" panose="02000000000000000000" pitchFamily="2" charset="0"/>
              </a:rPr>
              <a:t>বিশ্বগ্রামের ধারণা </a:t>
            </a:r>
            <a:r>
              <a:rPr lang="as-IN" sz="4400" b="1" dirty="0" smtClean="0">
                <a:solidFill>
                  <a:schemeClr val="bg1"/>
                </a:solidFill>
                <a:latin typeface="NikoshBAN" panose="02000000000000000000" pitchFamily="2" charset="0"/>
                <a:cs typeface="NikoshBAN" panose="02000000000000000000" pitchFamily="2" charset="0"/>
              </a:rPr>
              <a:t>সংশ্লিষ্ট </a:t>
            </a:r>
            <a:r>
              <a:rPr lang="as-IN" sz="4400" b="1" dirty="0">
                <a:solidFill>
                  <a:schemeClr val="bg1"/>
                </a:solidFill>
                <a:latin typeface="NikoshBAN" panose="02000000000000000000" pitchFamily="2" charset="0"/>
                <a:cs typeface="NikoshBAN" panose="02000000000000000000" pitchFamily="2" charset="0"/>
              </a:rPr>
              <a:t>উপাদান সমূহঃ</a:t>
            </a:r>
          </a:p>
        </p:txBody>
      </p:sp>
      <p:pic>
        <p:nvPicPr>
          <p:cNvPr id="8" name="Picture 7" descr="A picture containing text, map&#10;&#10;Description automatically generated">
            <a:extLst>
              <a:ext uri="{FF2B5EF4-FFF2-40B4-BE49-F238E27FC236}">
                <a16:creationId xmlns:a16="http://schemas.microsoft.com/office/drawing/2014/main" xmlns="" id="{5B55A8D8-29CA-4531-8F56-967170FBD3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948" y="1717850"/>
            <a:ext cx="2796318" cy="2850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A picture containing person, computer&#10;&#10;Description automatically generated">
            <a:extLst>
              <a:ext uri="{FF2B5EF4-FFF2-40B4-BE49-F238E27FC236}">
                <a16:creationId xmlns:a16="http://schemas.microsoft.com/office/drawing/2014/main" xmlns="" id="{2C2635E2-51AB-4B1E-BEAA-C4D4CDA4B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2174" y="1738344"/>
            <a:ext cx="2604576" cy="2850387"/>
          </a:xfrm>
          <a:prstGeom prst="rect">
            <a:avLst/>
          </a:prstGeom>
          <a:ln w="88900" cap="sq" cmpd="thickThin">
            <a:solidFill>
              <a:srgbClr val="000000"/>
            </a:solidFill>
            <a:prstDash val="solid"/>
            <a:miter lim="800000"/>
          </a:ln>
          <a:effectLst>
            <a:innerShdw blurRad="76200">
              <a:srgbClr val="000000"/>
            </a:innerShdw>
          </a:effectLst>
        </p:spPr>
      </p:pic>
      <p:pic>
        <p:nvPicPr>
          <p:cNvPr id="14" name="Picture 13" descr="A picture containing text, person, group, scene&#10;&#10;Description automatically generated">
            <a:extLst>
              <a:ext uri="{FF2B5EF4-FFF2-40B4-BE49-F238E27FC236}">
                <a16:creationId xmlns:a16="http://schemas.microsoft.com/office/drawing/2014/main" xmlns="" id="{F3255742-310B-478D-BDF2-1378DAF71C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5658" y="1717850"/>
            <a:ext cx="2827606" cy="2850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descr="A picture containing person, wall, indoor&#10;&#10;Description automatically generated">
            <a:extLst>
              <a:ext uri="{FF2B5EF4-FFF2-40B4-BE49-F238E27FC236}">
                <a16:creationId xmlns:a16="http://schemas.microsoft.com/office/drawing/2014/main" xmlns="" id="{838B1821-08DD-4CCE-A1D7-FE98797419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81018" y="1738344"/>
            <a:ext cx="2692113" cy="28298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p:cNvSpPr/>
          <p:nvPr/>
        </p:nvSpPr>
        <p:spPr>
          <a:xfrm>
            <a:off x="379828" y="5156188"/>
            <a:ext cx="2613438" cy="393895"/>
          </a:xfrm>
          <a:prstGeom prst="rect">
            <a:avLst/>
          </a:prstGeom>
          <a:solidFill>
            <a:srgbClr val="0070C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যোগাযোগ </a:t>
            </a:r>
            <a:endParaRPr lang="en-US" sz="3200" dirty="0">
              <a:latin typeface="NikoshBAN" panose="02000000000000000000" pitchFamily="2" charset="0"/>
              <a:cs typeface="NikoshBAN" panose="02000000000000000000" pitchFamily="2" charset="0"/>
            </a:endParaRPr>
          </a:p>
        </p:txBody>
      </p:sp>
      <p:sp>
        <p:nvSpPr>
          <p:cNvPr id="29" name="Rectangle 28"/>
          <p:cNvSpPr/>
          <p:nvPr/>
        </p:nvSpPr>
        <p:spPr>
          <a:xfrm>
            <a:off x="3242174" y="5156188"/>
            <a:ext cx="2613438" cy="393895"/>
          </a:xfrm>
          <a:prstGeom prst="rect">
            <a:avLst/>
          </a:prstGeom>
          <a:solidFill>
            <a:srgbClr val="0070C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NikoshBAN" panose="02000000000000000000" pitchFamily="2" charset="0"/>
                <a:cs typeface="NikoshBAN" panose="02000000000000000000" pitchFamily="2" charset="0"/>
              </a:rPr>
              <a:t>কর্মসংস্থান</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30" name="Rectangle 29"/>
          <p:cNvSpPr/>
          <p:nvPr/>
        </p:nvSpPr>
        <p:spPr>
          <a:xfrm>
            <a:off x="6202742" y="5216221"/>
            <a:ext cx="2613438" cy="393895"/>
          </a:xfrm>
          <a:prstGeom prst="rect">
            <a:avLst/>
          </a:prstGeom>
          <a:solidFill>
            <a:srgbClr val="0070C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NikoshBAN" panose="02000000000000000000" pitchFamily="2" charset="0"/>
                <a:cs typeface="NikoshBAN" panose="02000000000000000000" pitchFamily="2" charset="0"/>
              </a:rPr>
              <a:t>শিক্ষা</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31" name="Rectangle 30"/>
          <p:cNvSpPr/>
          <p:nvPr/>
        </p:nvSpPr>
        <p:spPr>
          <a:xfrm>
            <a:off x="9259693" y="5156187"/>
            <a:ext cx="2613438" cy="393895"/>
          </a:xfrm>
          <a:prstGeom prst="rect">
            <a:avLst/>
          </a:prstGeom>
          <a:solidFill>
            <a:srgbClr val="0070C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NikoshBAN" panose="02000000000000000000" pitchFamily="2" charset="0"/>
                <a:cs typeface="NikoshBAN" panose="02000000000000000000" pitchFamily="2" charset="0"/>
              </a:rPr>
              <a:t>চিকিৎসা</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1048640" name="Up Arrow 1048639"/>
          <p:cNvSpPr/>
          <p:nvPr/>
        </p:nvSpPr>
        <p:spPr>
          <a:xfrm>
            <a:off x="1349710" y="4568237"/>
            <a:ext cx="490793" cy="576776"/>
          </a:xfrm>
          <a:prstGeom prst="upArrow">
            <a:avLst/>
          </a:prstGeom>
          <a:solidFill>
            <a:srgbClr val="00B05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Up Arrow 33"/>
          <p:cNvSpPr/>
          <p:nvPr/>
        </p:nvSpPr>
        <p:spPr>
          <a:xfrm>
            <a:off x="10324935" y="4552146"/>
            <a:ext cx="490793" cy="576776"/>
          </a:xfrm>
          <a:prstGeom prst="upArrow">
            <a:avLst/>
          </a:prstGeom>
          <a:solidFill>
            <a:srgbClr val="00B05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Up Arrow 34"/>
          <p:cNvSpPr/>
          <p:nvPr/>
        </p:nvSpPr>
        <p:spPr>
          <a:xfrm>
            <a:off x="7259642" y="4629083"/>
            <a:ext cx="490793" cy="576776"/>
          </a:xfrm>
          <a:prstGeom prst="upArrow">
            <a:avLst/>
          </a:prstGeom>
          <a:solidFill>
            <a:srgbClr val="00B05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Up Arrow 35"/>
          <p:cNvSpPr/>
          <p:nvPr/>
        </p:nvSpPr>
        <p:spPr>
          <a:xfrm>
            <a:off x="4169606" y="4579411"/>
            <a:ext cx="490793" cy="576776"/>
          </a:xfrm>
          <a:prstGeom prst="upArrow">
            <a:avLst/>
          </a:prstGeom>
          <a:solidFill>
            <a:srgbClr val="00B05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608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48640"/>
                                        </p:tgtEl>
                                        <p:attrNameLst>
                                          <p:attrName>style.visibility</p:attrName>
                                        </p:attrNameLst>
                                      </p:cBhvr>
                                      <p:to>
                                        <p:strVal val="visible"/>
                                      </p:to>
                                    </p:set>
                                    <p:animEffect transition="in" filter="fade">
                                      <p:cBhvr>
                                        <p:cTn id="25" dur="1000"/>
                                        <p:tgtEl>
                                          <p:spTgt spid="1048640"/>
                                        </p:tgtEl>
                                      </p:cBhvr>
                                    </p:animEffect>
                                    <p:anim calcmode="lin" valueType="num">
                                      <p:cBhvr>
                                        <p:cTn id="26" dur="1000" fill="hold"/>
                                        <p:tgtEl>
                                          <p:spTgt spid="1048640"/>
                                        </p:tgtEl>
                                        <p:attrNameLst>
                                          <p:attrName>ppt_x</p:attrName>
                                        </p:attrNameLst>
                                      </p:cBhvr>
                                      <p:tavLst>
                                        <p:tav tm="0">
                                          <p:val>
                                            <p:strVal val="#ppt_x"/>
                                          </p:val>
                                        </p:tav>
                                        <p:tav tm="100000">
                                          <p:val>
                                            <p:strVal val="#ppt_x"/>
                                          </p:val>
                                        </p:tav>
                                      </p:tavLst>
                                    </p:anim>
                                    <p:anim calcmode="lin" valueType="num">
                                      <p:cBhvr>
                                        <p:cTn id="27" dur="1000" fill="hold"/>
                                        <p:tgtEl>
                                          <p:spTgt spid="104864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9"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3"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1+#ppt_w/2"/>
                                          </p:val>
                                        </p:tav>
                                        <p:tav tm="100000">
                                          <p:val>
                                            <p:strVal val="#ppt_x"/>
                                          </p:val>
                                        </p:tav>
                                      </p:tavLst>
                                    </p:anim>
                                    <p:anim calcmode="lin" valueType="num">
                                      <p:cBhvr additive="base">
                                        <p:cTn id="39"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6"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1+#ppt_w/2"/>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3"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1+#ppt_w/2"/>
                                          </p:val>
                                        </p:tav>
                                        <p:tav tm="100000">
                                          <p:val>
                                            <p:strVal val="#ppt_x"/>
                                          </p:val>
                                        </p:tav>
                                      </p:tavLst>
                                    </p:anim>
                                    <p:anim calcmode="lin" valueType="num">
                                      <p:cBhvr additive="base">
                                        <p:cTn id="58"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1000"/>
                                        <p:tgtEl>
                                          <p:spTgt spid="35"/>
                                        </p:tgtEl>
                                      </p:cBhvr>
                                    </p:animEffect>
                                    <p:anim calcmode="lin" valueType="num">
                                      <p:cBhvr>
                                        <p:cTn id="64" dur="1000" fill="hold"/>
                                        <p:tgtEl>
                                          <p:spTgt spid="35"/>
                                        </p:tgtEl>
                                        <p:attrNameLst>
                                          <p:attrName>ppt_x</p:attrName>
                                        </p:attrNameLst>
                                      </p:cBhvr>
                                      <p:tavLst>
                                        <p:tav tm="0">
                                          <p:val>
                                            <p:strVal val="#ppt_x"/>
                                          </p:val>
                                        </p:tav>
                                        <p:tav tm="100000">
                                          <p:val>
                                            <p:strVal val="#ppt_x"/>
                                          </p:val>
                                        </p:tav>
                                      </p:tavLst>
                                    </p:anim>
                                    <p:anim calcmode="lin" valueType="num">
                                      <p:cBhvr>
                                        <p:cTn id="6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1+#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3"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additive="base">
                                        <p:cTn id="76" dur="500" fill="hold"/>
                                        <p:tgtEl>
                                          <p:spTgt spid="31"/>
                                        </p:tgtEl>
                                        <p:attrNameLst>
                                          <p:attrName>ppt_x</p:attrName>
                                        </p:attrNameLst>
                                      </p:cBhvr>
                                      <p:tavLst>
                                        <p:tav tm="0">
                                          <p:val>
                                            <p:strVal val="1+#ppt_w/2"/>
                                          </p:val>
                                        </p:tav>
                                        <p:tav tm="100000">
                                          <p:val>
                                            <p:strVal val="#ppt_x"/>
                                          </p:val>
                                        </p:tav>
                                      </p:tavLst>
                                    </p:anim>
                                    <p:anim calcmode="lin" valueType="num">
                                      <p:cBhvr additive="base">
                                        <p:cTn id="77"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1000"/>
                                        <p:tgtEl>
                                          <p:spTgt spid="34"/>
                                        </p:tgtEl>
                                      </p:cBhvr>
                                    </p:animEffect>
                                    <p:anim calcmode="lin" valueType="num">
                                      <p:cBhvr>
                                        <p:cTn id="83" dur="1000" fill="hold"/>
                                        <p:tgtEl>
                                          <p:spTgt spid="34"/>
                                        </p:tgtEl>
                                        <p:attrNameLst>
                                          <p:attrName>ppt_x</p:attrName>
                                        </p:attrNameLst>
                                      </p:cBhvr>
                                      <p:tavLst>
                                        <p:tav tm="0">
                                          <p:val>
                                            <p:strVal val="#ppt_x"/>
                                          </p:val>
                                        </p:tav>
                                        <p:tav tm="100000">
                                          <p:val>
                                            <p:strVal val="#ppt_x"/>
                                          </p:val>
                                        </p:tav>
                                      </p:tavLst>
                                    </p:anim>
                                    <p:anim calcmode="lin" valueType="num">
                                      <p:cBhvr>
                                        <p:cTn id="8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9" grpId="0" animBg="1"/>
      <p:bldP spid="30" grpId="0" animBg="1"/>
      <p:bldP spid="31" grpId="0" animBg="1"/>
      <p:bldP spid="1048640" grpId="0" animBg="1"/>
      <p:bldP spid="34" grpId="0" animBg="1"/>
      <p:bldP spid="35" grpId="0"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6948" y="233848"/>
            <a:ext cx="11676183" cy="769441"/>
          </a:xfrm>
          <a:prstGeom prst="rect">
            <a:avLst/>
          </a:prstGeom>
          <a:blipFill>
            <a:blip r:embed="rId3"/>
            <a:tile tx="0" ty="0" sx="100000" sy="100000" flip="none" algn="tl"/>
          </a:blipFill>
        </p:spPr>
        <p:txBody>
          <a:bodyPr wrap="square">
            <a:spAutoFit/>
          </a:bodyPr>
          <a:lstStyle/>
          <a:p>
            <a:pPr algn="ctr" fontAlgn="base"/>
            <a:r>
              <a:rPr lang="as-IN" sz="4400" b="1" dirty="0">
                <a:solidFill>
                  <a:schemeClr val="bg1"/>
                </a:solidFill>
                <a:latin typeface="NikoshBAN" panose="02000000000000000000" pitchFamily="2" charset="0"/>
                <a:cs typeface="NikoshBAN" panose="02000000000000000000" pitchFamily="2" charset="0"/>
              </a:rPr>
              <a:t>বিশ্বগ্রামের ধারণা </a:t>
            </a:r>
            <a:r>
              <a:rPr lang="as-IN" sz="4400" b="1" dirty="0" smtClean="0">
                <a:solidFill>
                  <a:schemeClr val="bg1"/>
                </a:solidFill>
                <a:latin typeface="NikoshBAN" panose="02000000000000000000" pitchFamily="2" charset="0"/>
                <a:cs typeface="NikoshBAN" panose="02000000000000000000" pitchFamily="2" charset="0"/>
              </a:rPr>
              <a:t>সংশ্লিষ্ট </a:t>
            </a:r>
            <a:r>
              <a:rPr lang="as-IN" sz="4400" b="1" dirty="0">
                <a:solidFill>
                  <a:schemeClr val="bg1"/>
                </a:solidFill>
                <a:latin typeface="NikoshBAN" panose="02000000000000000000" pitchFamily="2" charset="0"/>
                <a:cs typeface="NikoshBAN" panose="02000000000000000000" pitchFamily="2" charset="0"/>
              </a:rPr>
              <a:t>উপাদান সমূহঃ</a:t>
            </a:r>
          </a:p>
        </p:txBody>
      </p:sp>
      <p:pic>
        <p:nvPicPr>
          <p:cNvPr id="20" name="Picture 19">
            <a:extLst>
              <a:ext uri="{FF2B5EF4-FFF2-40B4-BE49-F238E27FC236}">
                <a16:creationId xmlns:a16="http://schemas.microsoft.com/office/drawing/2014/main" xmlns="" id="{7768FBC6-1C76-4D14-8CA6-A03990643A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508" y="1785831"/>
            <a:ext cx="3783909" cy="27599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a:extLst>
              <a:ext uri="{FF2B5EF4-FFF2-40B4-BE49-F238E27FC236}">
                <a16:creationId xmlns:a16="http://schemas.microsoft.com/office/drawing/2014/main" xmlns="" id="{68BCCC3E-6D50-4D71-B7CE-03EA48496A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4312" y="1785831"/>
            <a:ext cx="3564835" cy="28316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7" name="Picture 26" descr="A picture containing floor, indoor, window, living&#10;&#10;Description automatically generated">
            <a:extLst>
              <a:ext uri="{FF2B5EF4-FFF2-40B4-BE49-F238E27FC236}">
                <a16:creationId xmlns:a16="http://schemas.microsoft.com/office/drawing/2014/main" xmlns="" id="{F7A1FA1D-8AD6-456F-9B01-DE215C49DA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5042" y="1780523"/>
            <a:ext cx="4022449" cy="284445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Rectangle 1"/>
          <p:cNvSpPr/>
          <p:nvPr/>
        </p:nvSpPr>
        <p:spPr>
          <a:xfrm>
            <a:off x="671219" y="5343378"/>
            <a:ext cx="3010486" cy="436099"/>
          </a:xfrm>
          <a:prstGeom prst="rect">
            <a:avLst/>
          </a:prstGeom>
          <a:solidFill>
            <a:srgbClr val="00B05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গবেষণা </a:t>
            </a:r>
            <a:endParaRPr lang="en-US" sz="3200" dirty="0">
              <a:latin typeface="NikoshBAN" panose="02000000000000000000" pitchFamily="2" charset="0"/>
              <a:cs typeface="NikoshBAN" panose="02000000000000000000" pitchFamily="2" charset="0"/>
            </a:endParaRPr>
          </a:p>
        </p:txBody>
      </p:sp>
      <p:sp>
        <p:nvSpPr>
          <p:cNvPr id="28" name="Rectangle 27"/>
          <p:cNvSpPr/>
          <p:nvPr/>
        </p:nvSpPr>
        <p:spPr>
          <a:xfrm>
            <a:off x="4471486" y="5399986"/>
            <a:ext cx="3010486" cy="436099"/>
          </a:xfrm>
          <a:prstGeom prst="rect">
            <a:avLst/>
          </a:prstGeom>
          <a:solidFill>
            <a:srgbClr val="00B05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অফিস  </a:t>
            </a:r>
            <a:endParaRPr lang="en-US" sz="3200" dirty="0">
              <a:latin typeface="NikoshBAN" panose="02000000000000000000" pitchFamily="2" charset="0"/>
              <a:cs typeface="NikoshBAN" panose="02000000000000000000" pitchFamily="2" charset="0"/>
            </a:endParaRPr>
          </a:p>
        </p:txBody>
      </p:sp>
      <p:sp>
        <p:nvSpPr>
          <p:cNvPr id="29" name="Rectangle 28"/>
          <p:cNvSpPr/>
          <p:nvPr/>
        </p:nvSpPr>
        <p:spPr>
          <a:xfrm>
            <a:off x="8590670" y="5343378"/>
            <a:ext cx="3010486" cy="436099"/>
          </a:xfrm>
          <a:prstGeom prst="rect">
            <a:avLst/>
          </a:prstGeom>
          <a:solidFill>
            <a:srgbClr val="00B05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বাসস্থান </a:t>
            </a:r>
            <a:endParaRPr lang="en-US" sz="3200" dirty="0">
              <a:latin typeface="NikoshBAN" panose="02000000000000000000" pitchFamily="2" charset="0"/>
              <a:cs typeface="NikoshBAN" panose="02000000000000000000" pitchFamily="2" charset="0"/>
            </a:endParaRPr>
          </a:p>
        </p:txBody>
      </p:sp>
      <p:sp>
        <p:nvSpPr>
          <p:cNvPr id="3" name="Up Arrow 2"/>
          <p:cNvSpPr/>
          <p:nvPr/>
        </p:nvSpPr>
        <p:spPr>
          <a:xfrm>
            <a:off x="1874007" y="4561246"/>
            <a:ext cx="604910" cy="766689"/>
          </a:xfrm>
          <a:prstGeom prst="upArrow">
            <a:avLst/>
          </a:prstGeom>
          <a:solidFill>
            <a:srgbClr val="00B0F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Up Arrow 29"/>
          <p:cNvSpPr/>
          <p:nvPr/>
        </p:nvSpPr>
        <p:spPr>
          <a:xfrm>
            <a:off x="5690632" y="4617444"/>
            <a:ext cx="604910" cy="766689"/>
          </a:xfrm>
          <a:prstGeom prst="upArrow">
            <a:avLst/>
          </a:prstGeom>
          <a:solidFill>
            <a:srgbClr val="00B0F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 Arrow 30"/>
          <p:cNvSpPr/>
          <p:nvPr/>
        </p:nvSpPr>
        <p:spPr>
          <a:xfrm>
            <a:off x="9809712" y="4576689"/>
            <a:ext cx="604910" cy="766689"/>
          </a:xfrm>
          <a:prstGeom prst="upArrow">
            <a:avLst/>
          </a:prstGeom>
          <a:solidFill>
            <a:srgbClr val="00B0F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78043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9"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0-#ppt_w/2"/>
                                          </p:val>
                                        </p:tav>
                                        <p:tav tm="100000">
                                          <p:val>
                                            <p:strVal val="#ppt_x"/>
                                          </p:val>
                                        </p:tav>
                                      </p:tavLst>
                                    </p:anim>
                                    <p:anim calcmode="lin" valueType="num">
                                      <p:cBhvr additive="base">
                                        <p:cTn id="39"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1+#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6"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1+#ppt_w/2"/>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28" grpId="0" animBg="1"/>
      <p:bldP spid="29" grpId="0" animBg="1"/>
      <p:bldP spid="3"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99" y="101254"/>
            <a:ext cx="11977511" cy="2258737"/>
          </a:xfrm>
          <a:prstGeom prst="rect">
            <a:avLst/>
          </a:prstGeom>
          <a:solidFill>
            <a:srgbClr val="00B050"/>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bn-IN" sz="6000"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শিক্ষক </a:t>
            </a:r>
            <a:r>
              <a:rPr lang="bn-BD" sz="6000"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পরিচিতি</a:t>
            </a:r>
            <a:r>
              <a:rPr lang="bn-BD" sz="4000"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  </a:t>
            </a:r>
            <a:r>
              <a:rPr lang="bn-IN" sz="4000"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 </a:t>
            </a:r>
            <a:endParaRPr lang="en-US" sz="4000" b="1" spc="50" dirty="0">
              <a:ln w="0"/>
              <a:solidFill>
                <a:schemeClr val="bg2"/>
              </a:solidFill>
              <a:effectLst>
                <a:innerShdw blurRad="63500" dist="50800" dir="13500000">
                  <a:srgbClr val="000000">
                    <a:alpha val="50000"/>
                  </a:srgbClr>
                </a:innerShdw>
              </a:effectLst>
              <a:latin typeface="NikoshBAN" pitchFamily="2" charset="0"/>
              <a:cs typeface="NikoshBAN" pitchFamily="2" charset="0"/>
            </a:endParaRPr>
          </a:p>
        </p:txBody>
      </p:sp>
      <p:sp>
        <p:nvSpPr>
          <p:cNvPr id="3" name="Rectangle 2"/>
          <p:cNvSpPr/>
          <p:nvPr/>
        </p:nvSpPr>
        <p:spPr>
          <a:xfrm>
            <a:off x="101599" y="2495720"/>
            <a:ext cx="6629400" cy="4362280"/>
          </a:xfrm>
          <a:prstGeom prst="rect">
            <a:avLst/>
          </a:prstGeom>
          <a:solidFill>
            <a:schemeClr val="accent1">
              <a:lumMod val="60000"/>
              <a:lumOff val="40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স্বপন</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কুমার</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দাশ</a:t>
            </a:r>
            <a:endParaRPr lang="bn-BD"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bn-BD"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প্রভাষক</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আইসিটি</a:t>
            </a:r>
            <a:endParaRPr lang="bn-BD"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কালির</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বাজার</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কলেজ</a:t>
            </a:r>
            <a:r>
              <a:rPr lang="bn-BD"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ফরিদগঞ্জ</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চাঁদপুর</a:t>
            </a:r>
            <a:r>
              <a:rPr lang="bn-IN"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a:t>
            </a:r>
            <a:r>
              <a:rPr lang="bn-IN"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বাইল</a:t>
            </a:r>
            <a:r>
              <a:rPr lang="bn-IN"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০১711-973978</a:t>
            </a:r>
            <a:endParaRPr lang="en-US" sz="3200"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endParaRPr>
          </a:p>
          <a:p>
            <a:pPr algn="ctr"/>
            <a:r>
              <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swapankumardas481</a:t>
            </a:r>
            <a:r>
              <a:rPr lang="en-US" sz="2000"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@gmail.com</a:t>
            </a:r>
            <a:endParaRPr lang="bn-IN" sz="2000"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endParaRPr>
          </a:p>
          <a:p>
            <a:pPr algn="ctr"/>
            <a:r>
              <a:rPr lang="en-US" sz="2000"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      </a:t>
            </a:r>
            <a:r>
              <a:rPr lang="bn-IN" sz="2000"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ফেসবুক আইডি</a:t>
            </a:r>
            <a:r>
              <a:rPr lang="en-US" sz="2000"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 </a:t>
            </a:r>
            <a:r>
              <a:rPr lang="bn-IN" sz="2000"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a:t>
            </a:r>
            <a:r>
              <a:rPr lang="en-US" sz="2000"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 </a:t>
            </a:r>
            <a:r>
              <a:rPr lang="en-US" sz="2000" dirty="0" err="1">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swapan</a:t>
            </a:r>
            <a:r>
              <a:rPr lang="en-US" sz="2000"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 </a:t>
            </a:r>
            <a:r>
              <a:rPr lang="en-US" sz="2000" dirty="0" err="1">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kumar</a:t>
            </a:r>
            <a:r>
              <a:rPr lang="en-US" sz="2000"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 das</a:t>
            </a:r>
            <a:endParaRPr lang="bn-IN" sz="2000"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8365" y="2638590"/>
            <a:ext cx="2139707" cy="26515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0622" y="5598091"/>
            <a:ext cx="304800" cy="31445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9859" y="5276530"/>
            <a:ext cx="415925" cy="3048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5859" y="5929311"/>
            <a:ext cx="309563" cy="309563"/>
          </a:xfrm>
          <a:prstGeom prst="rect">
            <a:avLst/>
          </a:prstGeom>
        </p:spPr>
      </p:pic>
      <p:sp>
        <p:nvSpPr>
          <p:cNvPr id="10" name="Rectangle 9"/>
          <p:cNvSpPr/>
          <p:nvPr/>
        </p:nvSpPr>
        <p:spPr>
          <a:xfrm>
            <a:off x="8578365" y="5755320"/>
            <a:ext cx="2258467" cy="583558"/>
          </a:xfrm>
          <a:prstGeom prst="rect">
            <a:avLst/>
          </a:prstGeom>
          <a:solidFill>
            <a:schemeClr val="tx2">
              <a:lumMod val="20000"/>
              <a:lumOff val="80000"/>
            </a:schemeClr>
          </a:solidFill>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স্বপন কুমার দাশ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597669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6948" y="233848"/>
            <a:ext cx="11676183" cy="769441"/>
          </a:xfrm>
          <a:prstGeom prst="rect">
            <a:avLst/>
          </a:prstGeom>
          <a:blipFill>
            <a:blip r:embed="rId3"/>
            <a:tile tx="0" ty="0" sx="100000" sy="100000" flip="none" algn="tl"/>
          </a:blipFill>
        </p:spPr>
        <p:txBody>
          <a:bodyPr wrap="square">
            <a:spAutoFit/>
          </a:bodyPr>
          <a:lstStyle/>
          <a:p>
            <a:pPr algn="ctr" fontAlgn="base"/>
            <a:r>
              <a:rPr lang="as-IN" sz="4400" b="1" dirty="0">
                <a:solidFill>
                  <a:schemeClr val="bg1"/>
                </a:solidFill>
                <a:latin typeface="NikoshBAN" panose="02000000000000000000" pitchFamily="2" charset="0"/>
                <a:cs typeface="NikoshBAN" panose="02000000000000000000" pitchFamily="2" charset="0"/>
              </a:rPr>
              <a:t>বিশ্বগ্রামের ধারণা </a:t>
            </a:r>
            <a:r>
              <a:rPr lang="as-IN" sz="4400" b="1" dirty="0" smtClean="0">
                <a:solidFill>
                  <a:schemeClr val="bg1"/>
                </a:solidFill>
                <a:latin typeface="NikoshBAN" panose="02000000000000000000" pitchFamily="2" charset="0"/>
                <a:cs typeface="NikoshBAN" panose="02000000000000000000" pitchFamily="2" charset="0"/>
              </a:rPr>
              <a:t>সংশ্লিষ্ট </a:t>
            </a:r>
            <a:r>
              <a:rPr lang="as-IN" sz="4400" b="1" dirty="0">
                <a:solidFill>
                  <a:schemeClr val="bg1"/>
                </a:solidFill>
                <a:latin typeface="NikoshBAN" panose="02000000000000000000" pitchFamily="2" charset="0"/>
                <a:cs typeface="NikoshBAN" panose="02000000000000000000" pitchFamily="2" charset="0"/>
              </a:rPr>
              <a:t>উপাদান সমূহঃ</a:t>
            </a:r>
          </a:p>
        </p:txBody>
      </p:sp>
      <p:pic>
        <p:nvPicPr>
          <p:cNvPr id="13" name="Picture 12" descr="A picture containing text, person, indoor, people&#10;&#10;Description automatically generated">
            <a:extLst>
              <a:ext uri="{FF2B5EF4-FFF2-40B4-BE49-F238E27FC236}">
                <a16:creationId xmlns:a16="http://schemas.microsoft.com/office/drawing/2014/main" xmlns="" id="{477F4F4D-B1D5-498C-9944-68F468CB94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90" y="1812858"/>
            <a:ext cx="2912501" cy="24131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descr="A picture containing text, grass, person&#10;&#10;Description automatically generated">
            <a:extLst>
              <a:ext uri="{FF2B5EF4-FFF2-40B4-BE49-F238E27FC236}">
                <a16:creationId xmlns:a16="http://schemas.microsoft.com/office/drawing/2014/main" xmlns="" id="{5DC3C950-88C4-4D7A-A13C-96008C61E19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1731"/>
          <a:stretch/>
        </p:blipFill>
        <p:spPr>
          <a:xfrm>
            <a:off x="3155646" y="1812858"/>
            <a:ext cx="2741572" cy="24131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9" name="Picture 28">
            <a:extLst>
              <a:ext uri="{FF2B5EF4-FFF2-40B4-BE49-F238E27FC236}">
                <a16:creationId xmlns:a16="http://schemas.microsoft.com/office/drawing/2014/main" xmlns="" id="{755E791C-D1E5-4B2F-A18C-6AD4B0C59C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7872" y="1812858"/>
            <a:ext cx="2927101" cy="24131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2" name="Picture 31">
            <a:extLst>
              <a:ext uri="{FF2B5EF4-FFF2-40B4-BE49-F238E27FC236}">
                <a16:creationId xmlns:a16="http://schemas.microsoft.com/office/drawing/2014/main" xmlns="" id="{CCB4F3C8-B4B3-49E2-A988-9D012AD709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5628" y="1831914"/>
            <a:ext cx="2963881" cy="24131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196948" y="4919001"/>
            <a:ext cx="2377440" cy="1453663"/>
          </a:xfrm>
          <a:prstGeom prst="rect">
            <a:avLst/>
          </a:prstGeom>
          <a:solidFill>
            <a:schemeClr val="accent4">
              <a:lumMod val="5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ব্যবসা বাণিজ্য </a:t>
            </a:r>
            <a:endParaRPr lang="en-US" sz="3200" dirty="0">
              <a:latin typeface="NikoshBAN" panose="02000000000000000000" pitchFamily="2" charset="0"/>
              <a:cs typeface="NikoshBAN" panose="02000000000000000000" pitchFamily="2" charset="0"/>
            </a:endParaRPr>
          </a:p>
        </p:txBody>
      </p:sp>
      <p:sp>
        <p:nvSpPr>
          <p:cNvPr id="33" name="Rectangle 32"/>
          <p:cNvSpPr/>
          <p:nvPr/>
        </p:nvSpPr>
        <p:spPr>
          <a:xfrm>
            <a:off x="3337712" y="4919001"/>
            <a:ext cx="2377440" cy="1453663"/>
          </a:xfrm>
          <a:prstGeom prst="rect">
            <a:avLst/>
          </a:prstGeom>
          <a:solidFill>
            <a:schemeClr val="accent4">
              <a:lumMod val="5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বিবোদন ও সামাজিক যোগাযোগ  </a:t>
            </a:r>
            <a:endParaRPr lang="en-US" sz="3200" dirty="0">
              <a:latin typeface="NikoshBAN" panose="02000000000000000000" pitchFamily="2" charset="0"/>
              <a:cs typeface="NikoshBAN" panose="02000000000000000000" pitchFamily="2" charset="0"/>
            </a:endParaRPr>
          </a:p>
        </p:txBody>
      </p:sp>
      <p:sp>
        <p:nvSpPr>
          <p:cNvPr id="34" name="Rectangle 33"/>
          <p:cNvSpPr/>
          <p:nvPr/>
        </p:nvSpPr>
        <p:spPr>
          <a:xfrm>
            <a:off x="6600499" y="4921346"/>
            <a:ext cx="2377440" cy="1451317"/>
          </a:xfrm>
          <a:prstGeom prst="rect">
            <a:avLst/>
          </a:prstGeom>
          <a:solidFill>
            <a:schemeClr val="accent4">
              <a:lumMod val="5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সংবাদ মাধ্যম </a:t>
            </a:r>
            <a:endParaRPr lang="en-US" sz="3200" dirty="0">
              <a:latin typeface="NikoshBAN" panose="02000000000000000000" pitchFamily="2" charset="0"/>
              <a:cs typeface="NikoshBAN" panose="02000000000000000000" pitchFamily="2" charset="0"/>
            </a:endParaRPr>
          </a:p>
        </p:txBody>
      </p:sp>
      <p:sp>
        <p:nvSpPr>
          <p:cNvPr id="35" name="Rectangle 34"/>
          <p:cNvSpPr/>
          <p:nvPr/>
        </p:nvSpPr>
        <p:spPr>
          <a:xfrm>
            <a:off x="9495691" y="4935414"/>
            <a:ext cx="2377440" cy="1437249"/>
          </a:xfrm>
          <a:prstGeom prst="rect">
            <a:avLst/>
          </a:prstGeom>
          <a:solidFill>
            <a:schemeClr val="accent4">
              <a:lumMod val="5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সাংস্কৃতিক বিনিময়  </a:t>
            </a:r>
            <a:endParaRPr lang="en-US" sz="3200" dirty="0">
              <a:latin typeface="NikoshBAN" panose="02000000000000000000" pitchFamily="2" charset="0"/>
              <a:cs typeface="NikoshBAN" panose="02000000000000000000" pitchFamily="2" charset="0"/>
            </a:endParaRPr>
          </a:p>
        </p:txBody>
      </p:sp>
      <p:sp>
        <p:nvSpPr>
          <p:cNvPr id="4" name="Up Arrow 3"/>
          <p:cNvSpPr/>
          <p:nvPr/>
        </p:nvSpPr>
        <p:spPr>
          <a:xfrm>
            <a:off x="1186783" y="4196858"/>
            <a:ext cx="689316" cy="722143"/>
          </a:xfrm>
          <a:prstGeom prst="upArrow">
            <a:avLst/>
          </a:prstGeom>
          <a:solidFill>
            <a:srgbClr val="00B050"/>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Up Arrow 35"/>
          <p:cNvSpPr/>
          <p:nvPr/>
        </p:nvSpPr>
        <p:spPr>
          <a:xfrm>
            <a:off x="4181774" y="4196857"/>
            <a:ext cx="689316" cy="722143"/>
          </a:xfrm>
          <a:prstGeom prst="upArrow">
            <a:avLst/>
          </a:prstGeom>
          <a:solidFill>
            <a:srgbClr val="00B050"/>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Up Arrow 36"/>
          <p:cNvSpPr/>
          <p:nvPr/>
        </p:nvSpPr>
        <p:spPr>
          <a:xfrm>
            <a:off x="7383698" y="4196856"/>
            <a:ext cx="689316" cy="722143"/>
          </a:xfrm>
          <a:prstGeom prst="upArrow">
            <a:avLst/>
          </a:prstGeom>
          <a:solidFill>
            <a:srgbClr val="00B050"/>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Up Arrow 37"/>
          <p:cNvSpPr/>
          <p:nvPr/>
        </p:nvSpPr>
        <p:spPr>
          <a:xfrm>
            <a:off x="10524462" y="4196855"/>
            <a:ext cx="689316" cy="722143"/>
          </a:xfrm>
          <a:prstGeom prst="upArrow">
            <a:avLst/>
          </a:prstGeom>
          <a:solidFill>
            <a:srgbClr val="00B050"/>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67249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3"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1+#ppt_w/2"/>
                                          </p:val>
                                        </p:tav>
                                        <p:tav tm="100000">
                                          <p:val>
                                            <p:strVal val="#ppt_x"/>
                                          </p:val>
                                        </p:tav>
                                      </p:tavLst>
                                    </p:anim>
                                    <p:anim calcmode="lin" valueType="num">
                                      <p:cBhvr additive="base">
                                        <p:cTn id="33"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3"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1+#ppt_w/2"/>
                                          </p:val>
                                        </p:tav>
                                        <p:tav tm="100000">
                                          <p:val>
                                            <p:strVal val="#ppt_x"/>
                                          </p:val>
                                        </p:tav>
                                      </p:tavLst>
                                    </p:anim>
                                    <p:anim calcmode="lin" valueType="num">
                                      <p:cBhvr additive="base">
                                        <p:cTn id="39"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9"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0-#ppt_w/2"/>
                                          </p:val>
                                        </p:tav>
                                        <p:tav tm="100000">
                                          <p:val>
                                            <p:strVal val="#ppt_x"/>
                                          </p:val>
                                        </p:tav>
                                      </p:tavLst>
                                    </p:anim>
                                    <p:anim calcmode="lin" valueType="num">
                                      <p:cBhvr additive="base">
                                        <p:cTn id="52"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3"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1+#ppt_w/2"/>
                                          </p:val>
                                        </p:tav>
                                        <p:tav tm="100000">
                                          <p:val>
                                            <p:strVal val="#ppt_x"/>
                                          </p:val>
                                        </p:tav>
                                      </p:tavLst>
                                    </p:anim>
                                    <p:anim calcmode="lin" valueType="num">
                                      <p:cBhvr additive="base">
                                        <p:cTn id="58"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1000"/>
                                        <p:tgtEl>
                                          <p:spTgt spid="37"/>
                                        </p:tgtEl>
                                      </p:cBhvr>
                                    </p:animEffect>
                                    <p:anim calcmode="lin" valueType="num">
                                      <p:cBhvr>
                                        <p:cTn id="64" dur="1000" fill="hold"/>
                                        <p:tgtEl>
                                          <p:spTgt spid="37"/>
                                        </p:tgtEl>
                                        <p:attrNameLst>
                                          <p:attrName>ppt_x</p:attrName>
                                        </p:attrNameLst>
                                      </p:cBhvr>
                                      <p:tavLst>
                                        <p:tav tm="0">
                                          <p:val>
                                            <p:strVal val="#ppt_x"/>
                                          </p:val>
                                        </p:tav>
                                        <p:tav tm="100000">
                                          <p:val>
                                            <p:strVal val="#ppt_x"/>
                                          </p:val>
                                        </p:tav>
                                      </p:tavLst>
                                    </p:anim>
                                    <p:anim calcmode="lin" valueType="num">
                                      <p:cBhvr>
                                        <p:cTn id="6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12" fill="hold" nodeType="click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500" fill="hold"/>
                                        <p:tgtEl>
                                          <p:spTgt spid="32"/>
                                        </p:tgtEl>
                                        <p:attrNameLst>
                                          <p:attrName>ppt_x</p:attrName>
                                        </p:attrNameLst>
                                      </p:cBhvr>
                                      <p:tavLst>
                                        <p:tav tm="0">
                                          <p:val>
                                            <p:strVal val="0-#ppt_w/2"/>
                                          </p:val>
                                        </p:tav>
                                        <p:tav tm="100000">
                                          <p:val>
                                            <p:strVal val="#ppt_x"/>
                                          </p:val>
                                        </p:tav>
                                      </p:tavLst>
                                    </p:anim>
                                    <p:anim calcmode="lin" valueType="num">
                                      <p:cBhvr additive="base">
                                        <p:cTn id="7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grpId="0" nodeType="click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additive="base">
                                        <p:cTn id="76" dur="500" fill="hold"/>
                                        <p:tgtEl>
                                          <p:spTgt spid="35"/>
                                        </p:tgtEl>
                                        <p:attrNameLst>
                                          <p:attrName>ppt_x</p:attrName>
                                        </p:attrNameLst>
                                      </p:cBhvr>
                                      <p:tavLst>
                                        <p:tav tm="0">
                                          <p:val>
                                            <p:strVal val="1+#ppt_w/2"/>
                                          </p:val>
                                        </p:tav>
                                        <p:tav tm="100000">
                                          <p:val>
                                            <p:strVal val="#ppt_x"/>
                                          </p:val>
                                        </p:tav>
                                      </p:tavLst>
                                    </p:anim>
                                    <p:anim calcmode="lin" valueType="num">
                                      <p:cBhvr additive="base">
                                        <p:cTn id="77"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1000"/>
                                        <p:tgtEl>
                                          <p:spTgt spid="38"/>
                                        </p:tgtEl>
                                      </p:cBhvr>
                                    </p:animEffect>
                                    <p:anim calcmode="lin" valueType="num">
                                      <p:cBhvr>
                                        <p:cTn id="83" dur="1000" fill="hold"/>
                                        <p:tgtEl>
                                          <p:spTgt spid="38"/>
                                        </p:tgtEl>
                                        <p:attrNameLst>
                                          <p:attrName>ppt_x</p:attrName>
                                        </p:attrNameLst>
                                      </p:cBhvr>
                                      <p:tavLst>
                                        <p:tav tm="0">
                                          <p:val>
                                            <p:strVal val="#ppt_x"/>
                                          </p:val>
                                        </p:tav>
                                        <p:tav tm="100000">
                                          <p:val>
                                            <p:strVal val="#ppt_x"/>
                                          </p:val>
                                        </p:tav>
                                      </p:tavLst>
                                    </p:anim>
                                    <p:anim calcmode="lin" valueType="num">
                                      <p:cBhvr>
                                        <p:cTn id="8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3" grpId="0" animBg="1"/>
      <p:bldP spid="34" grpId="0" animBg="1"/>
      <p:bldP spid="35" grpId="0" animBg="1"/>
      <p:bldP spid="4" grpId="0" animBg="1"/>
      <p:bldP spid="36" grpId="0" animBg="1"/>
      <p:bldP spid="37"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8474" y="0"/>
            <a:ext cx="11985674" cy="762000"/>
          </a:xfrm>
          <a:prstGeom prst="roundRect">
            <a:avLst/>
          </a:prstGeom>
          <a:blipFill>
            <a:blip r:embed="rId3"/>
            <a:tile tx="0" ty="0" sx="100000" sy="100000" flip="none" algn="tl"/>
          </a:blip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দলগত </a:t>
            </a:r>
            <a:r>
              <a:rPr lang="en-US" sz="4400"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 </a:t>
            </a:r>
            <a:r>
              <a:rPr lang="en-US" sz="4400" b="1" spc="50" dirty="0" err="1" smtClean="0">
                <a:ln w="0"/>
                <a:solidFill>
                  <a:schemeClr val="bg2"/>
                </a:solidFill>
                <a:effectLst>
                  <a:innerShdw blurRad="63500" dist="50800" dir="13500000">
                    <a:srgbClr val="000000">
                      <a:alpha val="50000"/>
                    </a:srgbClr>
                  </a:innerShdw>
                </a:effectLst>
                <a:latin typeface="NikoshBAN" pitchFamily="2" charset="0"/>
                <a:cs typeface="NikoshBAN" pitchFamily="2" charset="0"/>
              </a:rPr>
              <a:t>কাজ</a:t>
            </a:r>
            <a:r>
              <a:rPr lang="bn-IN" sz="4400" b="1" spc="50" dirty="0" smtClean="0">
                <a:ln w="0"/>
                <a:solidFill>
                  <a:schemeClr val="bg2"/>
                </a:solidFill>
                <a:effectLst>
                  <a:innerShdw blurRad="63500" dist="50800" dir="13500000">
                    <a:srgbClr val="000000">
                      <a:alpha val="50000"/>
                    </a:srgbClr>
                  </a:innerShdw>
                </a:effectLst>
                <a:latin typeface="NikoshBAN" pitchFamily="2" charset="0"/>
                <a:cs typeface="NikoshBAN" pitchFamily="2" charset="0"/>
              </a:rPr>
              <a:t> (সময়ঃ ৫মিনিট)</a:t>
            </a:r>
            <a:endParaRPr lang="en-US" sz="4400" b="1" spc="50" dirty="0">
              <a:ln w="0"/>
              <a:solidFill>
                <a:schemeClr val="bg2"/>
              </a:solidFill>
              <a:effectLst>
                <a:innerShdw blurRad="63500" dist="50800" dir="13500000">
                  <a:srgbClr val="000000">
                    <a:alpha val="50000"/>
                  </a:srgbClr>
                </a:innerShdw>
              </a:effectLst>
              <a:latin typeface="NikoshBAN" pitchFamily="2" charset="0"/>
              <a:cs typeface="NikoshBAN" pitchFamily="2" charset="0"/>
            </a:endParaRPr>
          </a:p>
        </p:txBody>
      </p:sp>
      <p:pic>
        <p:nvPicPr>
          <p:cNvPr id="3" name="Picture 2" descr="10353548_365085780360663_5308469925829331783_n.jpg"/>
          <p:cNvPicPr>
            <a:picLocks noChangeAspect="1"/>
          </p:cNvPicPr>
          <p:nvPr/>
        </p:nvPicPr>
        <p:blipFill>
          <a:blip r:embed="rId4"/>
          <a:stretch>
            <a:fillRect/>
          </a:stretch>
        </p:blipFill>
        <p:spPr>
          <a:xfrm>
            <a:off x="281354" y="1219200"/>
            <a:ext cx="11619914" cy="4210756"/>
          </a:xfrm>
          <a:prstGeom prst="rect">
            <a:avLst/>
          </a:prstGeom>
          <a:ln w="228600" cap="sq" cmpd="thickThin">
            <a:solidFill>
              <a:srgbClr val="00B050"/>
            </a:solidFill>
            <a:prstDash val="solid"/>
            <a:miter lim="800000"/>
          </a:ln>
          <a:effectLst>
            <a:innerShdw blurRad="76200">
              <a:srgbClr val="000000"/>
            </a:innerShdw>
          </a:effectLst>
        </p:spPr>
      </p:pic>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dirty="0"/>
          </a:p>
        </p:txBody>
      </p:sp>
      <p:sp>
        <p:nvSpPr>
          <p:cNvPr id="6" name="Rectangle 5"/>
          <p:cNvSpPr/>
          <p:nvPr/>
        </p:nvSpPr>
        <p:spPr>
          <a:xfrm>
            <a:off x="98474" y="5721217"/>
            <a:ext cx="11985674" cy="990600"/>
          </a:xfrm>
          <a:prstGeom prst="rect">
            <a:avLst/>
          </a:prstGeom>
          <a:solidFill>
            <a:srgbClr val="0070C0"/>
          </a:solidFill>
        </p:spPr>
        <p:style>
          <a:lnRef idx="2">
            <a:schemeClr val="accent6"/>
          </a:lnRef>
          <a:fillRef idx="1">
            <a:schemeClr val="lt1"/>
          </a:fillRef>
          <a:effectRef idx="0">
            <a:schemeClr val="accent6"/>
          </a:effectRef>
          <a:fontRef idx="minor">
            <a:schemeClr val="dk1"/>
          </a:fontRef>
        </p:style>
        <p:txBody>
          <a:bodyPr rtlCol="0" anchor="ctr"/>
          <a:lstStyle/>
          <a:p>
            <a:pPr lvl="0"/>
            <a:r>
              <a:rPr lang="bn-IN" sz="3600" dirty="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প্রশ্নঃ </a:t>
            </a:r>
            <a:r>
              <a:rPr lang="bn-IN" sz="3600" dirty="0" smtClean="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বিশ্বগ্রামের অসুবিধাসমুহ  </a:t>
            </a:r>
            <a:r>
              <a:rPr lang="bn-IN" sz="3600" dirty="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লিখ?</a:t>
            </a:r>
            <a:r>
              <a:rPr lang="bn-IN" sz="3200" dirty="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 </a:t>
            </a:r>
            <a:endParaRPr lang="bn-BD" sz="3200" dirty="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32075515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084" y="318255"/>
            <a:ext cx="11816862" cy="923330"/>
          </a:xfrm>
          <a:prstGeom prst="rect">
            <a:avLst/>
          </a:prstGeom>
          <a:solidFill>
            <a:srgbClr val="0070C0"/>
          </a:solidFill>
          <a:ln w="57150">
            <a:solidFill>
              <a:srgbClr val="FF0000"/>
            </a:solidFill>
          </a:ln>
        </p:spPr>
        <p:txBody>
          <a:bodyPr wrap="square">
            <a:spAutoFit/>
          </a:bodyPr>
          <a:lstStyle/>
          <a:p>
            <a:pPr fontAlgn="base"/>
            <a:r>
              <a:rPr lang="bn-IN" sz="5400" b="1" dirty="0" smtClean="0">
                <a:solidFill>
                  <a:schemeClr val="bg1"/>
                </a:solidFill>
                <a:latin typeface="NikoshBAN" panose="02000000000000000000" pitchFamily="2" charset="0"/>
                <a:cs typeface="NikoshBAN" panose="02000000000000000000" pitchFamily="2" charset="0"/>
              </a:rPr>
              <a:t>উত্তরঃবিশ্বগ্রামের </a:t>
            </a:r>
            <a:r>
              <a:rPr lang="as-IN" sz="5400" b="1" dirty="0" smtClean="0">
                <a:solidFill>
                  <a:schemeClr val="bg1"/>
                </a:solidFill>
                <a:latin typeface="NikoshBAN" panose="02000000000000000000" pitchFamily="2" charset="0"/>
                <a:cs typeface="NikoshBAN" panose="02000000000000000000" pitchFamily="2" charset="0"/>
              </a:rPr>
              <a:t>অসুবিধা</a:t>
            </a:r>
            <a:r>
              <a:rPr lang="bn-IN" sz="5400" b="1" dirty="0" smtClean="0">
                <a:solidFill>
                  <a:schemeClr val="bg1"/>
                </a:solidFill>
                <a:latin typeface="NikoshBAN" panose="02000000000000000000" pitchFamily="2" charset="0"/>
                <a:cs typeface="NikoshBAN" panose="02000000000000000000" pitchFamily="2" charset="0"/>
              </a:rPr>
              <a:t> </a:t>
            </a:r>
            <a:r>
              <a:rPr lang="as-IN" sz="5400" b="1" dirty="0" smtClean="0">
                <a:solidFill>
                  <a:schemeClr val="bg1"/>
                </a:solidFill>
                <a:latin typeface="NikoshBAN" panose="02000000000000000000" pitchFamily="2" charset="0"/>
                <a:cs typeface="NikoshBAN" panose="02000000000000000000" pitchFamily="2" charset="0"/>
              </a:rPr>
              <a:t>সমূহঃ</a:t>
            </a:r>
            <a:r>
              <a:rPr lang="bn-IN" sz="5400" b="1" dirty="0" smtClean="0">
                <a:solidFill>
                  <a:schemeClr val="bg1"/>
                </a:solidFill>
                <a:latin typeface="NikoshBAN" panose="02000000000000000000" pitchFamily="2" charset="0"/>
                <a:cs typeface="NikoshBAN" panose="02000000000000000000" pitchFamily="2" charset="0"/>
              </a:rPr>
              <a:t>- </a:t>
            </a:r>
            <a:endParaRPr lang="as-IN" sz="5400" dirty="0">
              <a:solidFill>
                <a:schemeClr val="bg1"/>
              </a:solidFill>
              <a:latin typeface="NikoshBAN" panose="02000000000000000000" pitchFamily="2" charset="0"/>
              <a:cs typeface="NikoshBAN" panose="02000000000000000000" pitchFamily="2" charset="0"/>
            </a:endParaRPr>
          </a:p>
        </p:txBody>
      </p:sp>
      <p:sp>
        <p:nvSpPr>
          <p:cNvPr id="3" name="Rectangle 2"/>
          <p:cNvSpPr/>
          <p:nvPr/>
        </p:nvSpPr>
        <p:spPr>
          <a:xfrm>
            <a:off x="225083" y="1837565"/>
            <a:ext cx="11086689" cy="646331"/>
          </a:xfrm>
          <a:prstGeom prst="rect">
            <a:avLst/>
          </a:prstGeom>
          <a:ln>
            <a:noFill/>
          </a:ln>
        </p:spPr>
        <p:txBody>
          <a:bodyPr wrap="none">
            <a:spAutoFit/>
          </a:bodyPr>
          <a:lstStyle/>
          <a:p>
            <a:pPr fontAlgn="base"/>
            <a:r>
              <a:rPr lang="as-IN" sz="3600" dirty="0">
                <a:solidFill>
                  <a:srgbClr val="00B0F0"/>
                </a:solidFill>
                <a:latin typeface="NikoshBAN" panose="02000000000000000000" pitchFamily="2" charset="0"/>
                <a:cs typeface="NikoshBAN" panose="02000000000000000000" pitchFamily="2" charset="0"/>
              </a:rPr>
              <a:t>১। ইন্টারনেট প্রযুক্তির ফলে অনেক ক্ষেত্রে তথ্যের গোপনীয়তা বজায় থাকছে না।</a:t>
            </a:r>
          </a:p>
        </p:txBody>
      </p:sp>
      <p:sp>
        <p:nvSpPr>
          <p:cNvPr id="8" name="Rectangle 7"/>
          <p:cNvSpPr/>
          <p:nvPr/>
        </p:nvSpPr>
        <p:spPr>
          <a:xfrm>
            <a:off x="225083" y="2479711"/>
            <a:ext cx="11605846" cy="1200329"/>
          </a:xfrm>
          <a:prstGeom prst="rect">
            <a:avLst/>
          </a:prstGeom>
          <a:ln>
            <a:noFill/>
          </a:ln>
        </p:spPr>
        <p:txBody>
          <a:bodyPr wrap="square">
            <a:spAutoFit/>
          </a:bodyPr>
          <a:lstStyle/>
          <a:p>
            <a:pPr fontAlgn="base"/>
            <a:r>
              <a:rPr lang="as-IN" sz="3600" dirty="0">
                <a:solidFill>
                  <a:srgbClr val="00B0F0"/>
                </a:solidFill>
                <a:latin typeface="NikoshBAN" panose="02000000000000000000" pitchFamily="2" charset="0"/>
                <a:cs typeface="NikoshBAN" panose="02000000000000000000" pitchFamily="2" charset="0"/>
              </a:rPr>
              <a:t>২। সহজেই অসত্য বা মিথ্যা এবং </a:t>
            </a:r>
            <a:r>
              <a:rPr lang="as-IN" sz="3600" dirty="0" smtClean="0">
                <a:solidFill>
                  <a:srgbClr val="00B0F0"/>
                </a:solidFill>
                <a:latin typeface="NikoshBAN" panose="02000000000000000000" pitchFamily="2" charset="0"/>
                <a:cs typeface="NikoshBAN" panose="02000000000000000000" pitchFamily="2" charset="0"/>
              </a:rPr>
              <a:t>বানোয়াট</a:t>
            </a:r>
            <a:r>
              <a:rPr lang="bn-IN" sz="3600" dirty="0" smtClean="0">
                <a:solidFill>
                  <a:srgbClr val="00B0F0"/>
                </a:solidFill>
                <a:latin typeface="NikoshBAN" panose="02000000000000000000" pitchFamily="2" charset="0"/>
                <a:cs typeface="NikoshBAN" panose="02000000000000000000" pitchFamily="2" charset="0"/>
              </a:rPr>
              <a:t> </a:t>
            </a:r>
            <a:r>
              <a:rPr lang="as-IN" sz="3600" dirty="0" smtClean="0">
                <a:solidFill>
                  <a:srgbClr val="00B0F0"/>
                </a:solidFill>
                <a:latin typeface="NikoshBAN" panose="02000000000000000000" pitchFamily="2" charset="0"/>
                <a:cs typeface="NikoshBAN" panose="02000000000000000000" pitchFamily="2" charset="0"/>
              </a:rPr>
              <a:t>সংবাদ </a:t>
            </a:r>
            <a:r>
              <a:rPr lang="as-IN" sz="3600" dirty="0">
                <a:solidFill>
                  <a:srgbClr val="00B0F0"/>
                </a:solidFill>
                <a:latin typeface="NikoshBAN" panose="02000000000000000000" pitchFamily="2" charset="0"/>
                <a:cs typeface="NikoshBAN" panose="02000000000000000000" pitchFamily="2" charset="0"/>
              </a:rPr>
              <a:t>ছড়িয়ে সামাজিক বিশৃঙ্খলা সৃষ্টি হচ্ছে।</a:t>
            </a:r>
          </a:p>
        </p:txBody>
      </p:sp>
      <p:sp>
        <p:nvSpPr>
          <p:cNvPr id="9" name="Rectangle 8"/>
          <p:cNvSpPr/>
          <p:nvPr/>
        </p:nvSpPr>
        <p:spPr>
          <a:xfrm>
            <a:off x="225083" y="3755633"/>
            <a:ext cx="11816862" cy="1200329"/>
          </a:xfrm>
          <a:prstGeom prst="rect">
            <a:avLst/>
          </a:prstGeom>
          <a:ln>
            <a:noFill/>
          </a:ln>
        </p:spPr>
        <p:txBody>
          <a:bodyPr wrap="square">
            <a:spAutoFit/>
          </a:bodyPr>
          <a:lstStyle/>
          <a:p>
            <a:pPr fontAlgn="base"/>
            <a:r>
              <a:rPr lang="bn-IN" sz="3600" dirty="0" smtClean="0">
                <a:solidFill>
                  <a:srgbClr val="00B0F0"/>
                </a:solidFill>
                <a:latin typeface="NikoshBAN" panose="02000000000000000000" pitchFamily="2" charset="0"/>
                <a:cs typeface="NikoshBAN" panose="02000000000000000000" pitchFamily="2" charset="0"/>
              </a:rPr>
              <a:t>৩</a:t>
            </a:r>
            <a:r>
              <a:rPr lang="as-IN" sz="3600" dirty="0" smtClean="0">
                <a:solidFill>
                  <a:srgbClr val="00B0F0"/>
                </a:solidFill>
                <a:latin typeface="NikoshBAN" panose="02000000000000000000" pitchFamily="2" charset="0"/>
                <a:cs typeface="NikoshBAN" panose="02000000000000000000" pitchFamily="2" charset="0"/>
              </a:rPr>
              <a:t>। </a:t>
            </a:r>
            <a:r>
              <a:rPr lang="as-IN" sz="3600" dirty="0">
                <a:solidFill>
                  <a:srgbClr val="00B0F0"/>
                </a:solidFill>
                <a:latin typeface="NikoshBAN" panose="02000000000000000000" pitchFamily="2" charset="0"/>
                <a:cs typeface="NikoshBAN" panose="02000000000000000000" pitchFamily="2" charset="0"/>
              </a:rPr>
              <a:t>ইন্টারনেটের ফলে পর্ণোগ্রাফি সহজলভ্য হওয়ায় যুবসমাজে সামাজিক অবক্ষয় সৃষ্টি হচ্ছে।</a:t>
            </a:r>
          </a:p>
        </p:txBody>
      </p:sp>
      <p:sp>
        <p:nvSpPr>
          <p:cNvPr id="10" name="Rectangle 9"/>
          <p:cNvSpPr/>
          <p:nvPr/>
        </p:nvSpPr>
        <p:spPr>
          <a:xfrm>
            <a:off x="225083" y="4989372"/>
            <a:ext cx="4047903" cy="646331"/>
          </a:xfrm>
          <a:prstGeom prst="rect">
            <a:avLst/>
          </a:prstGeom>
          <a:ln>
            <a:noFill/>
          </a:ln>
        </p:spPr>
        <p:txBody>
          <a:bodyPr wrap="none">
            <a:spAutoFit/>
          </a:bodyPr>
          <a:lstStyle/>
          <a:p>
            <a:pPr fontAlgn="base"/>
            <a:r>
              <a:rPr lang="as-IN" sz="3600" dirty="0">
                <a:solidFill>
                  <a:srgbClr val="00B0F0"/>
                </a:solidFill>
                <a:latin typeface="NikoshBAN" panose="02000000000000000000" pitchFamily="2" charset="0"/>
                <a:cs typeface="NikoshBAN" panose="02000000000000000000" pitchFamily="2" charset="0"/>
              </a:rPr>
              <a:t>৪। সাইবার আক্রমন বাড়ছে।</a:t>
            </a:r>
          </a:p>
        </p:txBody>
      </p:sp>
      <p:sp>
        <p:nvSpPr>
          <p:cNvPr id="11" name="Rectangle 10"/>
          <p:cNvSpPr/>
          <p:nvPr/>
        </p:nvSpPr>
        <p:spPr>
          <a:xfrm>
            <a:off x="225083" y="5598108"/>
            <a:ext cx="11816862" cy="1200329"/>
          </a:xfrm>
          <a:prstGeom prst="rect">
            <a:avLst/>
          </a:prstGeom>
          <a:ln>
            <a:noFill/>
          </a:ln>
        </p:spPr>
        <p:txBody>
          <a:bodyPr wrap="square">
            <a:spAutoFit/>
          </a:bodyPr>
          <a:lstStyle/>
          <a:p>
            <a:pPr fontAlgn="base"/>
            <a:r>
              <a:rPr lang="bn-IN" sz="3600" dirty="0" smtClean="0">
                <a:solidFill>
                  <a:srgbClr val="00B0F0"/>
                </a:solidFill>
                <a:latin typeface="NikoshBAN" panose="02000000000000000000" pitchFamily="2" charset="0"/>
                <a:cs typeface="NikoshBAN" panose="02000000000000000000" pitchFamily="2" charset="0"/>
              </a:rPr>
              <a:t>৫</a:t>
            </a:r>
            <a:r>
              <a:rPr lang="as-IN" sz="3600" dirty="0" smtClean="0">
                <a:solidFill>
                  <a:srgbClr val="00B0F0"/>
                </a:solidFill>
                <a:latin typeface="NikoshBAN" panose="02000000000000000000" pitchFamily="2" charset="0"/>
                <a:cs typeface="NikoshBAN" panose="02000000000000000000" pitchFamily="2" charset="0"/>
              </a:rPr>
              <a:t>। </a:t>
            </a:r>
            <a:r>
              <a:rPr lang="as-IN" sz="3600" dirty="0">
                <a:solidFill>
                  <a:srgbClr val="00B0F0"/>
                </a:solidFill>
                <a:latin typeface="NikoshBAN" panose="02000000000000000000" pitchFamily="2" charset="0"/>
                <a:cs typeface="NikoshBAN" panose="02000000000000000000" pitchFamily="2" charset="0"/>
              </a:rPr>
              <a:t>প্রযুক্তি পরিবর্তনের কারণে গ্লোবাল নেটওয়ার্ক শেয়ার করার জন্য অনুন্নত দেশগুলো উন্নত দেশগুলোর প্রতি নির্ভরশীল হয়ে পড়ছে।</a:t>
            </a:r>
          </a:p>
        </p:txBody>
      </p:sp>
    </p:spTree>
    <p:extLst>
      <p:ext uri="{BB962C8B-B14F-4D97-AF65-F5344CB8AC3E}">
        <p14:creationId xmlns:p14="http://schemas.microsoft.com/office/powerpoint/2010/main" val="13461595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677" y="140677"/>
            <a:ext cx="11915335" cy="1645920"/>
          </a:xfrm>
          <a:prstGeom prst="rect">
            <a:avLst/>
          </a:prstGeom>
          <a:blipFill>
            <a:blip r:embed="rId2"/>
            <a:tile tx="0" ty="0" sx="100000" sy="100000" flip="none" algn="tl"/>
          </a:blip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latin typeface="NikoshBAN" panose="02000000000000000000" pitchFamily="2" charset="0"/>
                <a:cs typeface="NikoshBAN" panose="02000000000000000000" pitchFamily="2" charset="0"/>
              </a:rPr>
              <a:t>সার</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সংক্ষেপ</a:t>
            </a:r>
            <a:endParaRPr lang="en-US" sz="6000" dirty="0">
              <a:latin typeface="NikoshBAN" panose="02000000000000000000" pitchFamily="2" charset="0"/>
              <a:cs typeface="NikoshBAN" panose="02000000000000000000" pitchFamily="2" charset="0"/>
            </a:endParaRPr>
          </a:p>
        </p:txBody>
      </p:sp>
      <p:sp>
        <p:nvSpPr>
          <p:cNvPr id="5" name="Rectangle 4"/>
          <p:cNvSpPr/>
          <p:nvPr/>
        </p:nvSpPr>
        <p:spPr>
          <a:xfrm>
            <a:off x="140677" y="1972019"/>
            <a:ext cx="11915335" cy="4609255"/>
          </a:xfrm>
          <a:prstGeom prst="rect">
            <a:avLst/>
          </a:prstGeom>
          <a:solidFill>
            <a:srgbClr val="0070C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spc="50" dirty="0" smtClean="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বিশ্বগ্রাম</a:t>
            </a:r>
            <a:r>
              <a:rPr lang="bn-IN" sz="4000" b="1" spc="50" dirty="0" smtClean="0">
                <a:ln w="0"/>
                <a:solidFill>
                  <a:schemeClr val="bg2"/>
                </a:solidFill>
                <a:effectLst>
                  <a:innerShdw blurRad="63500" dist="50800" dir="13500000">
                    <a:srgbClr val="000000">
                      <a:alpha val="50000"/>
                    </a:srgbClr>
                  </a:innerShdw>
                </a:effectLst>
              </a:rPr>
              <a:t>  </a:t>
            </a:r>
            <a:endParaRPr lang="en-US" sz="3200"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2802117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3"/>
          <a:srcRect l="10266" t="15869" r="13860" b="31155"/>
          <a:stretch>
            <a:fillRect/>
          </a:stretch>
        </p:blipFill>
        <p:spPr bwMode="auto">
          <a:xfrm>
            <a:off x="211015" y="309489"/>
            <a:ext cx="11816862" cy="787792"/>
          </a:xfrm>
          <a:prstGeom prst="rect">
            <a:avLst/>
          </a:prstGeom>
          <a:solidFill>
            <a:srgbClr val="FFFF00"/>
          </a:solidFill>
          <a:ln w="76200">
            <a:solidFill>
              <a:schemeClr val="tx1"/>
            </a:solidFill>
            <a:miter lim="800000"/>
            <a:headEnd/>
            <a:tailEnd/>
          </a:ln>
        </p:spPr>
      </p:pic>
      <p:sp>
        <p:nvSpPr>
          <p:cNvPr id="18" name="Rectangle 17"/>
          <p:cNvSpPr/>
          <p:nvPr/>
        </p:nvSpPr>
        <p:spPr>
          <a:xfrm>
            <a:off x="398879" y="1286659"/>
            <a:ext cx="11140224" cy="6186309"/>
          </a:xfrm>
          <a:prstGeom prst="rect">
            <a:avLst/>
          </a:prstGeom>
        </p:spPr>
        <p:txBody>
          <a:bodyPr wrap="square">
            <a:spAutoFit/>
          </a:bodyPr>
          <a:lstStyle/>
          <a:p>
            <a:pPr fontAlgn="base"/>
            <a:r>
              <a:rPr lang="as-IN" sz="3600" b="1" dirty="0">
                <a:latin typeface="NikoshBAN" panose="02000000000000000000" pitchFamily="2" charset="0"/>
                <a:cs typeface="NikoshBAN" panose="02000000000000000000" pitchFamily="2" charset="0"/>
              </a:rPr>
              <a:t>১।</a:t>
            </a:r>
            <a:r>
              <a:rPr lang="as-IN" sz="3600" dirty="0">
                <a:latin typeface="NikoshBAN" panose="02000000000000000000" pitchFamily="2" charset="0"/>
                <a:cs typeface="NikoshBAN" panose="02000000000000000000" pitchFamily="2" charset="0"/>
              </a:rPr>
              <a:t> বিশ্বগ্রাম কী?</a:t>
            </a:r>
          </a:p>
          <a:p>
            <a:pPr fontAlgn="base"/>
            <a:r>
              <a:rPr lang="as-IN" sz="3600" dirty="0">
                <a:latin typeface="NikoshBAN" panose="02000000000000000000" pitchFamily="2" charset="0"/>
                <a:cs typeface="NikoshBAN" panose="02000000000000000000" pitchFamily="2" charset="0"/>
              </a:rPr>
              <a:t>ক) তথ্য প্রযুক্তি ভরা বিশ্ব    </a:t>
            </a:r>
            <a:r>
              <a:rPr lang="en-US" sz="3600" dirty="0" smtClean="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 </a:t>
            </a:r>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খ) বিশ্বের গ্রামাঞ্চল      </a:t>
            </a:r>
            <a:endParaRPr lang="en-US" sz="3600" dirty="0">
              <a:latin typeface="NikoshBAN" panose="02000000000000000000" pitchFamily="2" charset="0"/>
              <a:cs typeface="NikoshBAN" panose="02000000000000000000" pitchFamily="2" charset="0"/>
            </a:endParaRPr>
          </a:p>
          <a:p>
            <a:pPr fontAlgn="base"/>
            <a:r>
              <a:rPr lang="as-IN" sz="3600" dirty="0">
                <a:latin typeface="NikoshBAN" panose="02000000000000000000" pitchFamily="2" charset="0"/>
                <a:cs typeface="NikoshBAN" panose="02000000000000000000" pitchFamily="2" charset="0"/>
              </a:rPr>
              <a:t>গ) একটি গ্রাম       </a:t>
            </a:r>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ঘ) প্রযুক্তিহীন বিশ্ব</a:t>
            </a:r>
          </a:p>
          <a:p>
            <a:pPr fontAlgn="base"/>
            <a:r>
              <a:rPr lang="as-IN" sz="3600" b="1" dirty="0">
                <a:latin typeface="NikoshBAN" panose="02000000000000000000" pitchFamily="2" charset="0"/>
                <a:cs typeface="NikoshBAN" panose="02000000000000000000" pitchFamily="2" charset="0"/>
              </a:rPr>
              <a:t>২।</a:t>
            </a:r>
            <a:r>
              <a:rPr lang="as-IN" sz="3600" dirty="0">
                <a:latin typeface="NikoshBAN" panose="02000000000000000000" pitchFamily="2" charset="0"/>
                <a:cs typeface="NikoshBAN" panose="02000000000000000000" pitchFamily="2" charset="0"/>
              </a:rPr>
              <a:t> নিচের কোনটি বিশ্বগ্রামের মূল উপাদান?</a:t>
            </a:r>
          </a:p>
          <a:p>
            <a:pPr fontAlgn="base"/>
            <a:r>
              <a:rPr lang="as-IN" sz="3600" dirty="0">
                <a:latin typeface="NikoshBAN" panose="02000000000000000000" pitchFamily="2" charset="0"/>
                <a:cs typeface="NikoshBAN" panose="02000000000000000000" pitchFamily="2" charset="0"/>
              </a:rPr>
              <a:t>ক) জেট বিমান     </a:t>
            </a:r>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খ) ইন্টারনেট     </a:t>
            </a:r>
            <a:endParaRPr lang="en-US" sz="3600" dirty="0">
              <a:latin typeface="NikoshBAN" panose="02000000000000000000" pitchFamily="2" charset="0"/>
              <a:cs typeface="NikoshBAN" panose="02000000000000000000" pitchFamily="2" charset="0"/>
            </a:endParaRPr>
          </a:p>
          <a:p>
            <a:pPr fontAlgn="base"/>
            <a:r>
              <a:rPr lang="as-IN" sz="3600" dirty="0">
                <a:latin typeface="NikoshBAN" panose="02000000000000000000" pitchFamily="2" charset="0"/>
                <a:cs typeface="NikoshBAN" panose="02000000000000000000" pitchFamily="2" charset="0"/>
              </a:rPr>
              <a:t>গ) সুপার কম্পিউটার        </a:t>
            </a:r>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ঘ) আন্তর্জাতিক হাইওয়ে</a:t>
            </a:r>
          </a:p>
          <a:p>
            <a:endParaRPr lang="en-US" sz="3600" dirty="0">
              <a:latin typeface="NikoshBAN" panose="02000000000000000000" pitchFamily="2" charset="0"/>
              <a:ea typeface="Calibri"/>
              <a:cs typeface="NikoshBAN" panose="02000000000000000000" pitchFamily="2" charset="0"/>
            </a:endParaRPr>
          </a:p>
          <a:p>
            <a:endParaRPr lang="bn-BD" sz="3600" dirty="0">
              <a:latin typeface="NikoshBAN" panose="02000000000000000000" pitchFamily="2" charset="0"/>
              <a:ea typeface="Calibri"/>
              <a:cs typeface="NikoshBAN" panose="02000000000000000000" pitchFamily="2" charset="0"/>
            </a:endParaRPr>
          </a:p>
          <a:p>
            <a:endParaRPr lang="bn-BD" sz="3600" dirty="0">
              <a:latin typeface="NikoshBAN" panose="02000000000000000000" pitchFamily="2" charset="0"/>
              <a:ea typeface="Calibri"/>
              <a:cs typeface="NikoshBAN" panose="02000000000000000000" pitchFamily="2" charset="0"/>
            </a:endParaRPr>
          </a:p>
          <a:p>
            <a:endParaRPr lang="bn-BD" sz="3600" dirty="0">
              <a:latin typeface="NikoshBAN" panose="02000000000000000000" pitchFamily="2" charset="0"/>
              <a:ea typeface="Calibri"/>
              <a:cs typeface="NikoshBAN" panose="02000000000000000000" pitchFamily="2" charset="0"/>
            </a:endParaRPr>
          </a:p>
          <a:p>
            <a:pPr marL="457200" marR="0">
              <a:spcBef>
                <a:spcPts val="0"/>
              </a:spcBef>
              <a:spcAft>
                <a:spcPts val="0"/>
              </a:spcAft>
            </a:pPr>
            <a:r>
              <a:rPr lang="bn-BD" sz="3600" dirty="0">
                <a:latin typeface="NikoshBAN" panose="02000000000000000000" pitchFamily="2" charset="0"/>
                <a:ea typeface="Calibri"/>
                <a:cs typeface="NikoshBAN" panose="02000000000000000000" pitchFamily="2" charset="0"/>
              </a:rPr>
              <a:t>		</a:t>
            </a:r>
            <a:endParaRPr lang="en-US" sz="3600" dirty="0">
              <a:latin typeface="NikoshBAN" panose="02000000000000000000" pitchFamily="2" charset="0"/>
              <a:ea typeface="Calibri"/>
              <a:cs typeface="NikoshBAN" panose="02000000000000000000" pitchFamily="2" charset="0"/>
            </a:endParaRPr>
          </a:p>
        </p:txBody>
      </p:sp>
      <p:sp>
        <p:nvSpPr>
          <p:cNvPr id="19" name="TextBox 18"/>
          <p:cNvSpPr txBox="1"/>
          <p:nvPr/>
        </p:nvSpPr>
        <p:spPr>
          <a:xfrm>
            <a:off x="211015" y="1682168"/>
            <a:ext cx="609600" cy="1107996"/>
          </a:xfrm>
          <a:prstGeom prst="rect">
            <a:avLst/>
          </a:prstGeom>
          <a:noFill/>
        </p:spPr>
        <p:txBody>
          <a:bodyPr wrap="square" rtlCol="0">
            <a:spAutoFit/>
          </a:bodyPr>
          <a:lstStyle/>
          <a:p>
            <a:r>
              <a:rPr lang="en-US" sz="6600" dirty="0">
                <a:solidFill>
                  <a:srgbClr val="00B050"/>
                </a:solidFill>
                <a:sym typeface="Wingdings" panose="05000000000000000000" pitchFamily="2" charset="2"/>
              </a:rPr>
              <a:t></a:t>
            </a:r>
            <a:endParaRPr lang="en-US" sz="6600" dirty="0">
              <a:solidFill>
                <a:srgbClr val="00B050"/>
              </a:solidFill>
            </a:endParaRPr>
          </a:p>
        </p:txBody>
      </p:sp>
      <p:sp>
        <p:nvSpPr>
          <p:cNvPr id="20" name="TextBox 19"/>
          <p:cNvSpPr txBox="1"/>
          <p:nvPr/>
        </p:nvSpPr>
        <p:spPr>
          <a:xfrm>
            <a:off x="6119446" y="3372246"/>
            <a:ext cx="609600" cy="1107996"/>
          </a:xfrm>
          <a:prstGeom prst="rect">
            <a:avLst/>
          </a:prstGeom>
          <a:noFill/>
        </p:spPr>
        <p:txBody>
          <a:bodyPr wrap="square" rtlCol="0">
            <a:spAutoFit/>
          </a:bodyPr>
          <a:lstStyle/>
          <a:p>
            <a:r>
              <a:rPr lang="en-US" sz="6600" dirty="0">
                <a:solidFill>
                  <a:srgbClr val="00B050"/>
                </a:solidFill>
                <a:sym typeface="Wingdings" panose="05000000000000000000" pitchFamily="2" charset="2"/>
              </a:rPr>
              <a:t></a:t>
            </a:r>
            <a:endParaRPr lang="en-US" sz="6600" dirty="0">
              <a:solidFill>
                <a:srgbClr val="00B050"/>
              </a:solidFill>
            </a:endParaRPr>
          </a:p>
        </p:txBody>
      </p:sp>
    </p:spTree>
    <p:extLst>
      <p:ext uri="{BB962C8B-B14F-4D97-AF65-F5344CB8AC3E}">
        <p14:creationId xmlns:p14="http://schemas.microsoft.com/office/powerpoint/2010/main" val="8622965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Rectangle 1048583"/>
          <p:cNvSpPr/>
          <p:nvPr/>
        </p:nvSpPr>
        <p:spPr>
          <a:xfrm>
            <a:off x="86226" y="2899610"/>
            <a:ext cx="12019547" cy="707886"/>
          </a:xfrm>
          <a:prstGeom prst="rect">
            <a:avLst/>
          </a:prstGeom>
          <a:solidFill>
            <a:srgbClr val="00B050"/>
          </a:solidFill>
          <a:ln w="38100">
            <a:solidFill>
              <a:srgbClr val="FF0000"/>
            </a:solidFill>
          </a:ln>
        </p:spPr>
        <p:txBody>
          <a:bodyPr wrap="squar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5pPr>
          </a:lstStyle>
          <a:p>
            <a:pPr lvl="0"/>
            <a:r>
              <a:rPr lang="bn-IN" altLang="zh-CN" sz="4000" b="1" spc="50" dirty="0" smtClean="0">
                <a:ln w="0"/>
                <a:solidFill>
                  <a:schemeClr val="bg2"/>
                </a:solidFill>
                <a:effectLst>
                  <a:innerShdw blurRad="63500" dist="50800" dir="13500000">
                    <a:srgbClr val="000000">
                      <a:alpha val="50000"/>
                    </a:srgbClr>
                  </a:innerShdw>
                </a:effectLst>
                <a:latin typeface="NikoshBAN" panose="02000000000000000000" pitchFamily="2" charset="0"/>
                <a:ea typeface="NikoshBAN"/>
                <a:cs typeface="NikoshBAN" panose="02000000000000000000" pitchFamily="2" charset="0"/>
              </a:rPr>
              <a:t>প্রশ্নঃবিশ্বগ্রামের সুবিধা বা ইতিবাচক প্রভাবসমুহ লিখ </a:t>
            </a:r>
            <a:r>
              <a:rPr lang="bn-IN" sz="4000" b="1" spc="50" dirty="0" smtClean="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r>
              <a:rPr lang="bn-IN" altLang="zh-CN" sz="4000" b="1" spc="50" dirty="0" smtClean="0">
                <a:ln w="0"/>
                <a:solidFill>
                  <a:schemeClr val="bg2"/>
                </a:solidFill>
                <a:effectLst>
                  <a:innerShdw blurRad="63500" dist="50800" dir="13500000">
                    <a:srgbClr val="000000">
                      <a:alpha val="50000"/>
                    </a:srgbClr>
                  </a:innerShdw>
                </a:effectLst>
                <a:latin typeface="NikoshBAN" panose="02000000000000000000" pitchFamily="2" charset="0"/>
                <a:ea typeface="NikoshBAN"/>
                <a:cs typeface="NikoshBAN" panose="02000000000000000000" pitchFamily="2" charset="0"/>
              </a:rPr>
              <a:t> </a:t>
            </a:r>
            <a:endParaRPr lang="bn-IN" altLang="zh-CN" sz="4000" b="1" spc="50" dirty="0">
              <a:ln w="0"/>
              <a:solidFill>
                <a:schemeClr val="bg2"/>
              </a:solidFill>
              <a:effectLst>
                <a:innerShdw blurRad="63500" dist="50800" dir="13500000">
                  <a:srgbClr val="000000">
                    <a:alpha val="50000"/>
                  </a:srgbClr>
                </a:innerShdw>
              </a:effectLst>
              <a:latin typeface="NikoshBAN" panose="02000000000000000000" pitchFamily="2" charset="0"/>
              <a:ea typeface="NikoshBAN"/>
              <a:cs typeface="NikoshBAN" panose="02000000000000000000" pitchFamily="2" charset="0"/>
            </a:endParaRPr>
          </a:p>
        </p:txBody>
      </p:sp>
      <p:sp>
        <p:nvSpPr>
          <p:cNvPr id="3" name="Rectangle 2"/>
          <p:cNvSpPr/>
          <p:nvPr/>
        </p:nvSpPr>
        <p:spPr>
          <a:xfrm>
            <a:off x="0" y="-54864"/>
            <a:ext cx="12192000" cy="1572768"/>
          </a:xfrm>
          <a:prstGeom prst="rect">
            <a:avLst/>
          </a:prstGeom>
          <a:solidFill>
            <a:schemeClr val="accent6">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spc="50" dirty="0" smtClean="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এসাইনমেন্ট</a:t>
            </a:r>
            <a:endParaRPr lang="en-US" b="1" spc="50" dirty="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881808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8584"/>
                                        </p:tgtEl>
                                        <p:attrNameLst>
                                          <p:attrName>style.visibility</p:attrName>
                                        </p:attrNameLst>
                                      </p:cBhvr>
                                      <p:to>
                                        <p:strVal val="visible"/>
                                      </p:to>
                                    </p:set>
                                    <p:anim calcmode="lin" valueType="num">
                                      <p:cBhvr additive="base">
                                        <p:cTn id="13" dur="500" fill="hold"/>
                                        <p:tgtEl>
                                          <p:spTgt spid="1048584"/>
                                        </p:tgtEl>
                                        <p:attrNameLst>
                                          <p:attrName>ppt_x</p:attrName>
                                        </p:attrNameLst>
                                      </p:cBhvr>
                                      <p:tavLst>
                                        <p:tav tm="0">
                                          <p:val>
                                            <p:strVal val="0-#ppt_w/2"/>
                                          </p:val>
                                        </p:tav>
                                        <p:tav tm="100000">
                                          <p:val>
                                            <p:strVal val="#ppt_x"/>
                                          </p:val>
                                        </p:tav>
                                      </p:tavLst>
                                    </p:anim>
                                    <p:anim calcmode="lin" valueType="num">
                                      <p:cBhvr additive="base">
                                        <p:cTn id="14" dur="500" fill="hold"/>
                                        <p:tgtEl>
                                          <p:spTgt spid="10485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4"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 y="182879"/>
            <a:ext cx="11716352" cy="6410425"/>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6000" b="1" spc="50" dirty="0" smtClean="0">
                <a:ln w="0"/>
                <a:solidFill>
                  <a:schemeClr val="tx1"/>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রেফারেন্সঃ</a:t>
            </a:r>
            <a:r>
              <a:rPr lang="en-US" sz="6000" b="1" spc="50" dirty="0" smtClean="0">
                <a:ln w="0"/>
                <a:solidFill>
                  <a:schemeClr val="tx1"/>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endParaRPr lang="bn-IN" sz="6000" b="1" spc="50" dirty="0">
              <a:ln w="0"/>
              <a:solidFill>
                <a:schemeClr val="tx1"/>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pPr algn="just"/>
            <a:r>
              <a:rPr lang="en-US" sz="4400" b="1" spc="50" dirty="0" smtClean="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bn-IN" sz="4400" b="1" spc="50" dirty="0" smtClean="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১</a:t>
            </a:r>
            <a:r>
              <a:rPr lang="bn-IN" sz="4400" b="1" spc="50"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r>
              <a:rPr lang="en-US" sz="4400" b="1" spc="50"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NCTB </a:t>
            </a:r>
            <a:r>
              <a:rPr lang="bn-IN" sz="4400" b="1" spc="50"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অনুমোদিত  আইসিটি </a:t>
            </a:r>
            <a:r>
              <a:rPr lang="bn-IN" sz="4400" b="1" spc="50" dirty="0" smtClean="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বই। </a:t>
            </a:r>
            <a:endParaRPr lang="bn-IN" sz="4400" b="1" spc="50"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pPr algn="just"/>
            <a:r>
              <a:rPr lang="en-US" sz="4400" b="1" spc="50" dirty="0" smtClean="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bn-IN" sz="4400" b="1" spc="50" dirty="0" smtClean="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২</a:t>
            </a:r>
            <a:r>
              <a:rPr lang="bn-IN" sz="4400" b="1" spc="50"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শিক্ষক </a:t>
            </a:r>
            <a:r>
              <a:rPr lang="bn-IN" sz="4400" b="1" spc="50" dirty="0" smtClean="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বাতায়ন। </a:t>
            </a:r>
            <a:endParaRPr lang="bn-IN" sz="4400" b="1" spc="50"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pPr algn="just"/>
            <a:r>
              <a:rPr lang="en-US" sz="4400" b="1" spc="50" dirty="0" smtClean="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bn-IN" sz="4400" b="1" spc="50" dirty="0" smtClean="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৩</a:t>
            </a:r>
            <a:r>
              <a:rPr lang="bn-IN" sz="4400" b="1" spc="50"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4400" b="1" spc="50"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You </a:t>
            </a:r>
            <a:r>
              <a:rPr lang="en-US" sz="4400" b="1" spc="50" dirty="0" smtClean="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Tube</a:t>
            </a:r>
            <a:r>
              <a:rPr lang="bn-IN" sz="4400" b="1" spc="50"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endParaRPr lang="en-US" sz="4400" b="1" spc="50" dirty="0" smtClean="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pPr algn="just"/>
            <a:r>
              <a:rPr lang="en-US" sz="5400" b="1" spc="50" dirty="0" smtClean="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৪। </a:t>
            </a:r>
            <a:r>
              <a:rPr lang="en-US" sz="5400" b="1" spc="50" dirty="0" err="1" smtClean="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মুক্তপাঠ</a:t>
            </a:r>
            <a:r>
              <a:rPr lang="bn-IN" sz="5400" b="1" spc="50" dirty="0" smtClean="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p>
          <a:p>
            <a:pPr algn="just"/>
            <a:r>
              <a:rPr lang="bn-IN" sz="5400" b="1" spc="50" dirty="0" smtClean="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৫।</a:t>
            </a:r>
            <a:r>
              <a:rPr lang="en-US" sz="5400" b="1" spc="50" dirty="0" smtClean="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Google</a:t>
            </a:r>
            <a:endParaRPr lang="en-US" sz="5400" b="1" spc="50"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750504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326112" cy="68580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6000" b="1" spc="50" dirty="0" smtClean="0">
                <a:ln w="0"/>
                <a:solidFill>
                  <a:srgbClr val="FF00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করোনা সচেতনতাঃ-</a:t>
            </a:r>
          </a:p>
          <a:p>
            <a:r>
              <a:rPr lang="bn-IN" sz="4400" b="1" spc="50" dirty="0"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১।স্বাস্থ্য-সুরক্ষা বিধি অনুশীলন করুন।</a:t>
            </a:r>
          </a:p>
          <a:p>
            <a:r>
              <a:rPr lang="bn-IN" sz="4400" b="1" spc="50" dirty="0"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২। মাস্ক পরুন, সেবা নিন।</a:t>
            </a:r>
          </a:p>
          <a:p>
            <a:r>
              <a:rPr lang="bn-IN" sz="4400" b="1" spc="50" dirty="0"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৩</a:t>
            </a:r>
            <a:r>
              <a:rPr lang="en-US" sz="4400" b="1" spc="50" dirty="0"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bn-IN" sz="4400" b="1" spc="50" dirty="0"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সামাজিক দূরত্ব বজায় রাখুন। </a:t>
            </a:r>
            <a:endParaRPr lang="en-US" sz="4400" b="1" spc="50" dirty="0">
              <a:ln w="0"/>
              <a:solidFill>
                <a:srgbClr val="00B050"/>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4208495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79" y="-42203"/>
            <a:ext cx="11911263" cy="6700085"/>
          </a:xfrm>
          <a:prstGeom prst="rect">
            <a:avLst/>
          </a:prstGeom>
          <a:ln w="57150">
            <a:solidFill>
              <a:schemeClr val="tx1"/>
            </a:solidFill>
          </a:ln>
        </p:spPr>
      </p:pic>
      <p:sp>
        <p:nvSpPr>
          <p:cNvPr id="4" name="Rectangle 3"/>
          <p:cNvSpPr/>
          <p:nvPr/>
        </p:nvSpPr>
        <p:spPr>
          <a:xfrm>
            <a:off x="4493190" y="2505670"/>
            <a:ext cx="3717684" cy="923330"/>
          </a:xfrm>
          <a:prstGeom prst="rect">
            <a:avLst/>
          </a:prstGeom>
          <a:noFill/>
        </p:spPr>
        <p:txBody>
          <a:bodyPr wrap="none" lIns="91440" tIns="45720" rIns="91440" bIns="45720">
            <a:spAutoFit/>
          </a:bodyPr>
          <a:lstStyle/>
          <a:p>
            <a:pPr algn="ctr"/>
            <a:r>
              <a:rPr lang="bn-IN"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NikoshBAN" panose="02000000000000000000" pitchFamily="2" charset="0"/>
                <a:cs typeface="NikoshBAN" panose="02000000000000000000" pitchFamily="2" charset="0"/>
              </a:rPr>
              <a:t>সবাইকে ধন্যবাদ</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577212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4435" y="2350662"/>
            <a:ext cx="3262924" cy="417168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9" name="Rectangle 8"/>
          <p:cNvSpPr/>
          <p:nvPr/>
        </p:nvSpPr>
        <p:spPr>
          <a:xfrm>
            <a:off x="0" y="0"/>
            <a:ext cx="12192000" cy="2094964"/>
          </a:xfrm>
          <a:prstGeom prst="rect">
            <a:avLst/>
          </a:prstGeom>
          <a:blipFill>
            <a:blip r:embed="rId3"/>
            <a:tile tx="0" ty="0" sx="100000" sy="100000" flip="none" algn="tl"/>
          </a:blip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bn-IN" sz="6000"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পাঠ </a:t>
            </a:r>
            <a:r>
              <a:rPr lang="bn-BD" sz="6000"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পরিচিতি</a:t>
            </a:r>
            <a:r>
              <a:rPr lang="bn-BD" sz="4000"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  </a:t>
            </a:r>
            <a:endParaRPr lang="en-US" sz="4000" b="1" spc="50" dirty="0">
              <a:ln w="0"/>
              <a:solidFill>
                <a:schemeClr val="bg2"/>
              </a:solidFill>
              <a:effectLst>
                <a:innerShdw blurRad="63500" dist="50800" dir="13500000">
                  <a:srgbClr val="000000">
                    <a:alpha val="50000"/>
                  </a:srgbClr>
                </a:innerShdw>
              </a:effectLst>
              <a:latin typeface="NikoshBAN" pitchFamily="2" charset="0"/>
              <a:cs typeface="NikoshBAN" pitchFamily="2" charset="0"/>
            </a:endParaRPr>
          </a:p>
        </p:txBody>
      </p:sp>
      <p:sp>
        <p:nvSpPr>
          <p:cNvPr id="11" name="Rectangle 10"/>
          <p:cNvSpPr/>
          <p:nvPr/>
        </p:nvSpPr>
        <p:spPr>
          <a:xfrm>
            <a:off x="98826" y="2243606"/>
            <a:ext cx="7252469" cy="4385794"/>
          </a:xfrm>
          <a:prstGeom prst="rect">
            <a:avLst/>
          </a:prstGeom>
          <a:solidFill>
            <a:schemeClr val="accent2">
              <a:lumMod val="40000"/>
              <a:lumOff val="6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bn-BD"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শ্রেণি</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r>
              <a:rPr lang="bn-IN"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একাদশ </a:t>
            </a:r>
            <a:endPar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bn-IN"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বিষয়ঃ </a:t>
            </a:r>
            <a:r>
              <a:rPr lang="bn-IN"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তথ্য ও যোগাযোগ প্রযুক্তি </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p>
          <a:p>
            <a:pPr algn="ctr"/>
            <a:r>
              <a:rPr lang="bn-IN"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অধ্যায়ঃ প্রথম </a:t>
            </a:r>
            <a:endParaRPr lang="bn-IN"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bn-IN"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সময়ঃ </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৬</a:t>
            </a:r>
            <a:r>
              <a:rPr lang="bn-IN"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০ </a:t>
            </a:r>
            <a:r>
              <a:rPr lang="bn-IN"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মিনিট</a:t>
            </a:r>
          </a:p>
          <a:p>
            <a:pPr algn="ctr"/>
            <a:r>
              <a:rPr lang="bn-IN"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শিক্ষার্থীর সংখ্যা-</a:t>
            </a:r>
            <a:r>
              <a:rPr lang="bn-IN"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১৫০ </a:t>
            </a:r>
            <a:r>
              <a:rPr lang="bn-IN"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জন  </a:t>
            </a:r>
            <a:endPar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bn-IN"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তারিখ: </a:t>
            </a:r>
            <a:r>
              <a:rPr lang="bn-IN"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১৪/০৭/২</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1</a:t>
            </a:r>
            <a:r>
              <a:rPr lang="bn-IN"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ইং </a:t>
            </a:r>
            <a:endPar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20709237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p:cNvSpPr/>
          <p:nvPr/>
        </p:nvSpPr>
        <p:spPr>
          <a:xfrm>
            <a:off x="2204998" y="144378"/>
            <a:ext cx="7536627" cy="1731875"/>
          </a:xfrm>
          <a:prstGeom prst="rightArrow">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36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ea typeface="NikoshBAN"/>
                <a:cs typeface="NikoshBAN" panose="02000000000000000000" pitchFamily="2" charset="0"/>
              </a:rPr>
              <a:t>এসো ছবিগুলো দেখি</a:t>
            </a:r>
            <a:r>
              <a:rPr lang="bn-BD" altLang="zh-CN" sz="36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ea typeface="NikoshBAN"/>
                <a:cs typeface="NikoshBAN" panose="02000000000000000000" pitchFamily="2" charset="0"/>
              </a:rPr>
              <a:t> </a:t>
            </a:r>
            <a:endParaRPr lang="zh-CN" altLang="en-US" sz="36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ea typeface="NikoshBAN"/>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77" y="1985211"/>
            <a:ext cx="6355667" cy="233311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477" y="4558961"/>
            <a:ext cx="2677276" cy="197418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9481" y="2165867"/>
            <a:ext cx="4343814" cy="215246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9344" y="4558961"/>
            <a:ext cx="5528976" cy="197418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53931" y="4807442"/>
            <a:ext cx="2569363" cy="1725705"/>
          </a:xfrm>
          <a:prstGeom prst="rect">
            <a:avLst/>
          </a:prstGeom>
        </p:spPr>
      </p:pic>
    </p:spTree>
    <p:extLst>
      <p:ext uri="{BB962C8B-B14F-4D97-AF65-F5344CB8AC3E}">
        <p14:creationId xmlns:p14="http://schemas.microsoft.com/office/powerpoint/2010/main" val="17306497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eft-Right Arrow 5"/>
          <p:cNvSpPr/>
          <p:nvPr/>
        </p:nvSpPr>
        <p:spPr>
          <a:xfrm>
            <a:off x="288758" y="990600"/>
            <a:ext cx="11454063" cy="3657600"/>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spc="50" dirty="0" smtClean="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বিশ্বগ্রাম(</a:t>
            </a:r>
            <a:r>
              <a:rPr lang="en-US" sz="6000" b="1" spc="50" dirty="0" smtClean="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Global Village)</a:t>
            </a:r>
            <a:r>
              <a:rPr lang="bn-IN" sz="6000" b="1" spc="50" dirty="0" smtClean="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4000" b="1" spc="50" dirty="0" smtClean="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endParaRPr lang="en-US" sz="3200" b="1" spc="50" dirty="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26710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0315" y="324853"/>
            <a:ext cx="11887201" cy="166203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w="38100" cap="flat" cmpd="sng">
            <a:solidFill>
              <a:srgbClr val="C00000"/>
            </a:solidFill>
            <a:prstDash val="solid"/>
            <a:miter/>
          </a:ln>
          <a:effectLst>
            <a:outerShdw dist="20000" dir="5400000">
              <a:srgbClr val="000000">
                <a:alpha val="37999"/>
              </a:srgbClr>
            </a:outerShdw>
          </a:effectLst>
        </p:spPr>
        <p:txBody>
          <a:bodyPr lIns="91440" tIns="45720" rIns="91440" bIns="45720" anchor="ctr"/>
          <a:lstStyle>
            <a:lvl1pPr marL="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5pPr>
          </a:lstStyle>
          <a:p>
            <a:pPr lvl="0" algn="ctr" eaLnBrk="1" latinLnBrk="1" hangingPunct="1"/>
            <a:r>
              <a:rPr lang="zh-CN" altLang="en-US" sz="8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ea typeface="NikoshBAN"/>
                <a:cs typeface="NikoshBAN" panose="02000000000000000000" pitchFamily="2" charset="0"/>
              </a:rPr>
              <a:t>শিখনফল</a:t>
            </a:r>
          </a:p>
        </p:txBody>
      </p:sp>
      <p:sp>
        <p:nvSpPr>
          <p:cNvPr id="4" name="TextBox 3"/>
          <p:cNvSpPr txBox="1"/>
          <p:nvPr/>
        </p:nvSpPr>
        <p:spPr>
          <a:xfrm>
            <a:off x="120315" y="2120950"/>
            <a:ext cx="11887201" cy="707886"/>
          </a:xfrm>
          <a:prstGeom prst="rect">
            <a:avLst/>
          </a:prstGeom>
          <a:solidFill>
            <a:schemeClr val="tx2">
              <a:lumMod val="20000"/>
              <a:lumOff val="80000"/>
            </a:schemeClr>
          </a:solidFill>
          <a:ln w="28575">
            <a:solidFill>
              <a:schemeClr val="tx1"/>
            </a:solidFill>
          </a:ln>
        </p:spPr>
        <p:txBody>
          <a:bodyPr wrap="square" rtlCol="0">
            <a:spAutoFit/>
          </a:bodyPr>
          <a:lstStyle/>
          <a:p>
            <a:pPr lvl="0"/>
            <a:r>
              <a:rPr lang="en-US" sz="4000" dirty="0" err="1">
                <a:ln w="0"/>
                <a:effectLst>
                  <a:outerShdw blurRad="38100" dist="19050" dir="2700000" algn="tl" rotWithShape="0">
                    <a:schemeClr val="dk1">
                      <a:alpha val="40000"/>
                    </a:schemeClr>
                  </a:outerShdw>
                </a:effectLst>
                <a:latin typeface="NikoshBAN" pitchFamily="2" charset="0"/>
                <a:cs typeface="NikoshBAN" pitchFamily="2" charset="0"/>
              </a:rPr>
              <a:t>এই</a:t>
            </a:r>
            <a:r>
              <a:rPr lang="bn-BD" sz="4000" dirty="0">
                <a:ln w="0"/>
                <a:effectLst>
                  <a:outerShdw blurRad="38100" dist="19050" dir="2700000" algn="tl" rotWithShape="0">
                    <a:schemeClr val="dk1">
                      <a:alpha val="40000"/>
                    </a:schemeClr>
                  </a:outerShdw>
                </a:effectLst>
                <a:latin typeface="NikoshBAN" pitchFamily="2" charset="0"/>
                <a:cs typeface="NikoshBAN" pitchFamily="2" charset="0"/>
              </a:rPr>
              <a:t> পাঠ শেষে শিক্ষার্থীরা</a:t>
            </a:r>
            <a:r>
              <a:rPr lang="bn-IN" sz="4000" dirty="0">
                <a:ln w="0"/>
                <a:effectLst>
                  <a:outerShdw blurRad="38100" dist="19050" dir="2700000" algn="tl" rotWithShape="0">
                    <a:schemeClr val="dk1">
                      <a:alpha val="40000"/>
                    </a:schemeClr>
                  </a:outerShdw>
                </a:effectLst>
                <a:latin typeface="NikoshBAN" pitchFamily="2" charset="0"/>
                <a:cs typeface="NikoshBAN" pitchFamily="2" charset="0"/>
              </a:rPr>
              <a:t>...</a:t>
            </a:r>
            <a:endParaRPr lang="bn-BD" sz="40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5" name="Rectangle 4"/>
          <p:cNvSpPr/>
          <p:nvPr/>
        </p:nvSpPr>
        <p:spPr>
          <a:xfrm>
            <a:off x="120315" y="3129626"/>
            <a:ext cx="12071682" cy="2554545"/>
          </a:xfrm>
          <a:prstGeom prst="rect">
            <a:avLst/>
          </a:prstGeom>
          <a:solidFill>
            <a:schemeClr val="bg1">
              <a:lumMod val="95000"/>
            </a:schemeClr>
          </a:solidFill>
          <a:ln w="57150">
            <a:solidFill>
              <a:srgbClr val="FF0000"/>
            </a:solidFill>
          </a:ln>
        </p:spPr>
        <p:txBody>
          <a:bodyPr wrap="square">
            <a:spAutoFit/>
          </a:bodyPr>
          <a:lstStyle/>
          <a:p>
            <a:pPr fontAlgn="base"/>
            <a:r>
              <a:rPr lang="as-IN" sz="4000" dirty="0">
                <a:solidFill>
                  <a:srgbClr val="0070C0"/>
                </a:solidFill>
                <a:latin typeface="NikoshBAN" panose="02000000000000000000" pitchFamily="2" charset="0"/>
                <a:cs typeface="NikoshBAN" panose="02000000000000000000" pitchFamily="2" charset="0"/>
              </a:rPr>
              <a:t>১। বিশ্বগ্রামের </a:t>
            </a:r>
            <a:r>
              <a:rPr lang="en-US" sz="4000" dirty="0" err="1" smtClean="0">
                <a:solidFill>
                  <a:srgbClr val="0070C0"/>
                </a:solidFill>
                <a:latin typeface="NikoshBAN" panose="02000000000000000000" pitchFamily="2" charset="0"/>
                <a:cs typeface="NikoshBAN" panose="02000000000000000000" pitchFamily="2" charset="0"/>
              </a:rPr>
              <a:t>সংজ্ঞা</a:t>
            </a:r>
            <a:r>
              <a:rPr lang="as-IN"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বলতে</a:t>
            </a:r>
            <a:r>
              <a:rPr lang="en-US" sz="4000" dirty="0" smtClean="0">
                <a:solidFill>
                  <a:srgbClr val="0070C0"/>
                </a:solidFill>
                <a:latin typeface="NikoshBAN" panose="02000000000000000000" pitchFamily="2" charset="0"/>
                <a:cs typeface="NikoshBAN" panose="02000000000000000000" pitchFamily="2" charset="0"/>
              </a:rPr>
              <a:t> </a:t>
            </a:r>
            <a:r>
              <a:rPr lang="as-IN" sz="4000" dirty="0" smtClean="0">
                <a:solidFill>
                  <a:srgbClr val="0070C0"/>
                </a:solidFill>
                <a:latin typeface="NikoshBAN" panose="02000000000000000000" pitchFamily="2" charset="0"/>
                <a:cs typeface="NikoshBAN" panose="02000000000000000000" pitchFamily="2" charset="0"/>
              </a:rPr>
              <a:t>পারবে</a:t>
            </a:r>
            <a:r>
              <a:rPr lang="en-US" sz="4000" dirty="0">
                <a:solidFill>
                  <a:srgbClr val="0070C0"/>
                </a:solidFill>
                <a:latin typeface="NikoshBAN" panose="02000000000000000000" pitchFamily="2" charset="0"/>
                <a:cs typeface="NikoshBAN" panose="02000000000000000000" pitchFamily="2" charset="0"/>
              </a:rPr>
              <a:t>;</a:t>
            </a:r>
            <a:endParaRPr lang="as-IN" sz="4000" dirty="0">
              <a:solidFill>
                <a:srgbClr val="0070C0"/>
              </a:solidFill>
              <a:latin typeface="NikoshBAN" panose="02000000000000000000" pitchFamily="2" charset="0"/>
              <a:cs typeface="NikoshBAN" panose="02000000000000000000" pitchFamily="2" charset="0"/>
            </a:endParaRPr>
          </a:p>
          <a:p>
            <a:pPr fontAlgn="base"/>
            <a:r>
              <a:rPr lang="as-IN" sz="4000" dirty="0">
                <a:solidFill>
                  <a:srgbClr val="0070C0"/>
                </a:solidFill>
                <a:latin typeface="NikoshBAN" panose="02000000000000000000" pitchFamily="2" charset="0"/>
                <a:cs typeface="NikoshBAN" panose="02000000000000000000" pitchFamily="2" charset="0"/>
              </a:rPr>
              <a:t>২। বিশ্বগ্রাম প্রতিষ্ঠার </a:t>
            </a:r>
            <a:r>
              <a:rPr lang="en-US" sz="4000" dirty="0" err="1" smtClean="0">
                <a:solidFill>
                  <a:srgbClr val="0070C0"/>
                </a:solidFill>
                <a:latin typeface="NikoshBAN" panose="02000000000000000000" pitchFamily="2" charset="0"/>
                <a:cs typeface="NikoshBAN" panose="02000000000000000000" pitchFamily="2" charset="0"/>
              </a:rPr>
              <a:t>প্রধান</a:t>
            </a:r>
            <a:r>
              <a:rPr lang="en-US" sz="4000" dirty="0" smtClean="0">
                <a:solidFill>
                  <a:srgbClr val="0070C0"/>
                </a:solidFill>
                <a:latin typeface="NikoshBAN" panose="02000000000000000000" pitchFamily="2" charset="0"/>
                <a:cs typeface="NikoshBAN" panose="02000000000000000000" pitchFamily="2" charset="0"/>
              </a:rPr>
              <a:t> </a:t>
            </a:r>
            <a:r>
              <a:rPr lang="as-IN" sz="4000" dirty="0" smtClean="0">
                <a:solidFill>
                  <a:srgbClr val="0070C0"/>
                </a:solidFill>
                <a:latin typeface="NikoshBAN" panose="02000000000000000000" pitchFamily="2" charset="0"/>
                <a:cs typeface="NikoshBAN" panose="02000000000000000000" pitchFamily="2" charset="0"/>
              </a:rPr>
              <a:t>উপাদান</a:t>
            </a:r>
            <a:r>
              <a:rPr lang="en-US" sz="4000" dirty="0" err="1" smtClean="0">
                <a:solidFill>
                  <a:srgbClr val="0070C0"/>
                </a:solidFill>
                <a:latin typeface="NikoshBAN" panose="02000000000000000000" pitchFamily="2" charset="0"/>
                <a:cs typeface="NikoshBAN" panose="02000000000000000000" pitchFamily="2" charset="0"/>
              </a:rPr>
              <a:t>সমুহের</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নাম</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বলতে</a:t>
            </a:r>
            <a:r>
              <a:rPr lang="as-IN" sz="4000" dirty="0" smtClean="0">
                <a:solidFill>
                  <a:srgbClr val="0070C0"/>
                </a:solidFill>
                <a:latin typeface="NikoshBAN" panose="02000000000000000000" pitchFamily="2" charset="0"/>
                <a:cs typeface="NikoshBAN" panose="02000000000000000000" pitchFamily="2" charset="0"/>
              </a:rPr>
              <a:t> পারবে</a:t>
            </a:r>
            <a:r>
              <a:rPr lang="en-US" sz="4000" dirty="0" smtClean="0">
                <a:solidFill>
                  <a:srgbClr val="0070C0"/>
                </a:solidFill>
                <a:latin typeface="NikoshBAN" panose="02000000000000000000" pitchFamily="2" charset="0"/>
                <a:cs typeface="NikoshBAN" panose="02000000000000000000" pitchFamily="2" charset="0"/>
              </a:rPr>
              <a:t>;</a:t>
            </a:r>
            <a:endParaRPr lang="as-IN" sz="4000" dirty="0">
              <a:solidFill>
                <a:srgbClr val="0070C0"/>
              </a:solidFill>
              <a:latin typeface="NikoshBAN" panose="02000000000000000000" pitchFamily="2" charset="0"/>
              <a:cs typeface="NikoshBAN" panose="02000000000000000000" pitchFamily="2" charset="0"/>
            </a:endParaRPr>
          </a:p>
          <a:p>
            <a:pPr fontAlgn="base"/>
            <a:r>
              <a:rPr lang="as-IN" sz="4000" dirty="0">
                <a:solidFill>
                  <a:srgbClr val="0070C0"/>
                </a:solidFill>
                <a:latin typeface="NikoshBAN" panose="02000000000000000000" pitchFamily="2" charset="0"/>
                <a:cs typeface="NikoshBAN" panose="02000000000000000000" pitchFamily="2" charset="0"/>
              </a:rPr>
              <a:t>৩। বিশ্বগ্রাম প্রতিষ্ঠার সুবিধা ও অসুবিধাসমূহ </a:t>
            </a:r>
            <a:r>
              <a:rPr lang="bn-IN" sz="4000" dirty="0" smtClean="0">
                <a:solidFill>
                  <a:srgbClr val="0070C0"/>
                </a:solidFill>
                <a:latin typeface="NikoshBAN" panose="02000000000000000000" pitchFamily="2" charset="0"/>
                <a:cs typeface="NikoshBAN" panose="02000000000000000000" pitchFamily="2" charset="0"/>
              </a:rPr>
              <a:t>বল</a:t>
            </a:r>
            <a:r>
              <a:rPr lang="en-US" sz="4000" dirty="0" err="1" smtClean="0">
                <a:solidFill>
                  <a:srgbClr val="0070C0"/>
                </a:solidFill>
                <a:latin typeface="NikoshBAN" panose="02000000000000000000" pitchFamily="2" charset="0"/>
                <a:cs typeface="NikoshBAN" panose="02000000000000000000" pitchFamily="2" charset="0"/>
              </a:rPr>
              <a:t>তে</a:t>
            </a:r>
            <a:r>
              <a:rPr lang="as-IN" sz="4000" dirty="0" smtClean="0">
                <a:solidFill>
                  <a:srgbClr val="0070C0"/>
                </a:solidFill>
                <a:latin typeface="NikoshBAN" panose="02000000000000000000" pitchFamily="2" charset="0"/>
                <a:cs typeface="NikoshBAN" panose="02000000000000000000" pitchFamily="2" charset="0"/>
              </a:rPr>
              <a:t> পারবে</a:t>
            </a:r>
            <a:r>
              <a:rPr lang="en-US" sz="4000" dirty="0" smtClean="0">
                <a:solidFill>
                  <a:srgbClr val="0070C0"/>
                </a:solidFill>
                <a:latin typeface="NikoshBAN" panose="02000000000000000000" pitchFamily="2" charset="0"/>
                <a:cs typeface="NikoshBAN" panose="02000000000000000000" pitchFamily="2" charset="0"/>
              </a:rPr>
              <a:t>;</a:t>
            </a:r>
            <a:endParaRPr lang="en-US" sz="4000" dirty="0">
              <a:solidFill>
                <a:srgbClr val="0070C0"/>
              </a:solidFill>
              <a:latin typeface="NikoshBAN" panose="02000000000000000000" pitchFamily="2" charset="0"/>
              <a:cs typeface="NikoshBAN" panose="02000000000000000000" pitchFamily="2" charset="0"/>
            </a:endParaRPr>
          </a:p>
          <a:p>
            <a:pPr fontAlgn="base"/>
            <a:r>
              <a:rPr lang="as-IN" sz="4000" dirty="0">
                <a:solidFill>
                  <a:srgbClr val="0070C0"/>
                </a:solidFill>
                <a:latin typeface="NikoshBAN" panose="02000000000000000000" pitchFamily="2" charset="0"/>
                <a:cs typeface="NikoshBAN" panose="02000000000000000000" pitchFamily="2" charset="0"/>
              </a:rPr>
              <a:t>৪। </a:t>
            </a:r>
            <a:r>
              <a:rPr lang="as-IN" sz="4000" dirty="0" smtClean="0">
                <a:solidFill>
                  <a:srgbClr val="0070C0"/>
                </a:solidFill>
                <a:latin typeface="NikoshBAN" panose="02000000000000000000" pitchFamily="2" charset="0"/>
                <a:cs typeface="NikoshBAN" panose="02000000000000000000" pitchFamily="2" charset="0"/>
              </a:rPr>
              <a:t>বিশ্বগ্রাম</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প্রতিষ্ঠার</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বিভিন্ন</a:t>
            </a:r>
            <a:r>
              <a:rPr lang="en-US" sz="4000" dirty="0" smtClean="0">
                <a:solidFill>
                  <a:srgbClr val="0070C0"/>
                </a:solidFill>
                <a:latin typeface="NikoshBAN" panose="02000000000000000000" pitchFamily="2" charset="0"/>
                <a:cs typeface="NikoshBAN" panose="02000000000000000000" pitchFamily="2" charset="0"/>
              </a:rPr>
              <a:t> </a:t>
            </a:r>
            <a:r>
              <a:rPr lang="as-IN" sz="4000" dirty="0" smtClean="0">
                <a:solidFill>
                  <a:srgbClr val="0070C0"/>
                </a:solidFill>
                <a:latin typeface="NikoshBAN" panose="02000000000000000000" pitchFamily="2" charset="0"/>
                <a:cs typeface="NikoshBAN" panose="02000000000000000000" pitchFamily="2" charset="0"/>
              </a:rPr>
              <a:t>উপাদানসমূহ </a:t>
            </a:r>
            <a:r>
              <a:rPr lang="as-IN" sz="4000" dirty="0">
                <a:solidFill>
                  <a:srgbClr val="0070C0"/>
                </a:solidFill>
                <a:latin typeface="NikoshBAN" panose="02000000000000000000" pitchFamily="2" charset="0"/>
                <a:cs typeface="NikoshBAN" panose="02000000000000000000" pitchFamily="2" charset="0"/>
              </a:rPr>
              <a:t>বর্ণনা করতে পারবে।</a:t>
            </a:r>
          </a:p>
        </p:txBody>
      </p:sp>
    </p:spTree>
    <p:extLst>
      <p:ext uri="{BB962C8B-B14F-4D97-AF65-F5344CB8AC3E}">
        <p14:creationId xmlns:p14="http://schemas.microsoft.com/office/powerpoint/2010/main" val="13549650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6568" y="5029199"/>
            <a:ext cx="11758863" cy="646331"/>
          </a:xfrm>
          <a:prstGeom prst="rect">
            <a:avLst/>
          </a:prstGeom>
          <a:solidFill>
            <a:schemeClr val="bg1"/>
          </a:solidFill>
          <a:ln>
            <a:noFill/>
          </a:ln>
        </p:spPr>
        <p:txBody>
          <a:bodyPr wrap="squar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5pPr>
          </a:lstStyle>
          <a:p>
            <a:pPr lvl="0"/>
            <a:r>
              <a:rPr lang="bn-IN" altLang="zh-CN"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ea typeface="NikoshBAN"/>
                <a:cs typeface="NikoshBAN" panose="02000000000000000000" pitchFamily="2" charset="0"/>
              </a:rPr>
              <a:t>  </a:t>
            </a:r>
            <a:endParaRPr lang="en-US" altLang="zh-C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ea typeface="NikoshBAN"/>
              <a:cs typeface="NikoshBAN" panose="02000000000000000000" pitchFamily="2" charset="0"/>
            </a:endParaRPr>
          </a:p>
        </p:txBody>
      </p:sp>
      <p:sp>
        <p:nvSpPr>
          <p:cNvPr id="4" name="Rectangle 3"/>
          <p:cNvSpPr/>
          <p:nvPr/>
        </p:nvSpPr>
        <p:spPr>
          <a:xfrm>
            <a:off x="0" y="0"/>
            <a:ext cx="12192000" cy="1082842"/>
          </a:xfrm>
          <a:prstGeom prst="rect">
            <a:avLst/>
          </a:prstGeom>
          <a:blipFill>
            <a:blip r:embed="rId3"/>
            <a:tile tx="0" ty="0" sx="100000" sy="100000" flip="none" algn="tl"/>
          </a:blipFill>
          <a:ln w="9525" cap="flat" cmpd="sng">
            <a:solidFill>
              <a:srgbClr val="8BAD88">
                <a:alpha val="100000"/>
              </a:srgbClr>
            </a:solidFill>
            <a:prstDash val="solid"/>
            <a:miter/>
          </a:ln>
          <a:effectLst>
            <a:outerShdw dist="20000" dir="5400000">
              <a:srgbClr val="000000">
                <a:alpha val="37999"/>
              </a:srgbClr>
            </a:outerShdw>
          </a:effectLst>
        </p:spPr>
        <p:txBody>
          <a:bodyPr lIns="91440" tIns="45720" rIns="91440" bIns="45720" anchor="ctr"/>
          <a:lstStyle>
            <a:lvl1pPr marL="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5pPr>
          </a:lstStyle>
          <a:p>
            <a:pPr lvl="0" algn="ctr" eaLnBrk="1" latinLnBrk="1" hangingPunct="1"/>
            <a:r>
              <a:rPr lang="bn-IN" sz="6000" b="1" spc="50" dirty="0" smtClean="0">
                <a:ln w="0"/>
                <a:solidFill>
                  <a:schemeClr val="bg2"/>
                </a:solidFill>
                <a:effectLst>
                  <a:innerShdw blurRad="63500" dist="50800" dir="13500000">
                    <a:srgbClr val="000000">
                      <a:alpha val="50000"/>
                    </a:srgbClr>
                  </a:innerShdw>
                </a:effectLst>
                <a:latin typeface="NikoshBAN" panose="02000000000000000000" pitchFamily="2" charset="0"/>
                <a:ea typeface="NikoshBAN"/>
                <a:cs typeface="NikoshBAN" panose="02000000000000000000" pitchFamily="2" charset="0"/>
              </a:rPr>
              <a:t>বিশ্বগ্রাম </a:t>
            </a:r>
            <a:r>
              <a:rPr sz="4000" b="1" spc="50" dirty="0" smtClean="0">
                <a:ln w="0"/>
                <a:solidFill>
                  <a:schemeClr val="bg2"/>
                </a:solidFill>
                <a:effectLst>
                  <a:innerShdw blurRad="63500" dist="50800" dir="13500000">
                    <a:srgbClr val="000000">
                      <a:alpha val="50000"/>
                    </a:srgbClr>
                  </a:innerShdw>
                </a:effectLst>
                <a:latin typeface="NikoshBAN" panose="02000000000000000000" pitchFamily="2" charset="0"/>
                <a:ea typeface="NikoshBAN"/>
                <a:cs typeface="NikoshBAN" panose="02000000000000000000" pitchFamily="2" charset="0"/>
              </a:rPr>
              <a:t> </a:t>
            </a:r>
            <a:endParaRPr sz="4000" b="1" spc="50" dirty="0">
              <a:ln w="0"/>
              <a:solidFill>
                <a:schemeClr val="bg2"/>
              </a:solidFill>
              <a:effectLst>
                <a:innerShdw blurRad="63500" dist="50800" dir="13500000">
                  <a:srgbClr val="000000">
                    <a:alpha val="50000"/>
                  </a:srgbClr>
                </a:innerShdw>
              </a:effectLst>
              <a:latin typeface="NikoshBAN" panose="02000000000000000000" pitchFamily="2" charset="0"/>
              <a:ea typeface="NikoshBAN"/>
              <a:cs typeface="NikoshBAN" panose="02000000000000000000" pitchFamily="2"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50179"/>
          <a:stretch/>
        </p:blipFill>
        <p:spPr>
          <a:xfrm>
            <a:off x="164431" y="1332453"/>
            <a:ext cx="5828406" cy="2938758"/>
          </a:xfrm>
          <a:prstGeom prst="rect">
            <a:avLst/>
          </a:prstGeom>
        </p:spPr>
      </p:pic>
      <p:sp>
        <p:nvSpPr>
          <p:cNvPr id="2" name="Rectangle 1"/>
          <p:cNvSpPr/>
          <p:nvPr/>
        </p:nvSpPr>
        <p:spPr>
          <a:xfrm>
            <a:off x="164431" y="4644478"/>
            <a:ext cx="11863136" cy="2062103"/>
          </a:xfrm>
          <a:prstGeom prst="rect">
            <a:avLst/>
          </a:prstGeom>
          <a:solidFill>
            <a:schemeClr val="accent5">
              <a:lumMod val="50000"/>
            </a:schemeClr>
          </a:solidFill>
          <a:ln w="28575">
            <a:solidFill>
              <a:srgbClr val="FF0000"/>
            </a:solidFill>
          </a:ln>
        </p:spPr>
        <p:txBody>
          <a:bodyPr wrap="square">
            <a:spAutoFit/>
          </a:bodyPr>
          <a:lstStyle/>
          <a:p>
            <a:pPr lvl="0"/>
            <a:r>
              <a:rPr lang="as-IN" sz="3200" b="1" dirty="0">
                <a:solidFill>
                  <a:schemeClr val="bg1"/>
                </a:solidFill>
                <a:latin typeface="NikoshBAN" panose="02000000000000000000" pitchFamily="2" charset="0"/>
                <a:cs typeface="NikoshBAN" panose="02000000000000000000" pitchFamily="2" charset="0"/>
              </a:rPr>
              <a:t>বিশ্বগ্রাম হচ্ছে এমন একটি ধারণা যেখানে পৃথিবীর সকল মানুষ একটি একক </a:t>
            </a:r>
            <a:r>
              <a:rPr lang="as-IN" sz="3200" b="1" dirty="0" smtClean="0">
                <a:solidFill>
                  <a:schemeClr val="bg1"/>
                </a:solidFill>
                <a:latin typeface="NikoshBAN" panose="02000000000000000000" pitchFamily="2" charset="0"/>
                <a:cs typeface="NikoshBAN" panose="02000000000000000000" pitchFamily="2" charset="0"/>
              </a:rPr>
              <a:t>সমাজে </a:t>
            </a:r>
            <a:r>
              <a:rPr lang="bn-IN" sz="3200" b="1" dirty="0" smtClean="0">
                <a:solidFill>
                  <a:schemeClr val="bg1"/>
                </a:solidFill>
                <a:latin typeface="NikoshBAN" panose="02000000000000000000" pitchFamily="2" charset="0"/>
                <a:cs typeface="NikoshBAN" panose="02000000000000000000" pitchFamily="2" charset="0"/>
              </a:rPr>
              <a:t>বস</a:t>
            </a:r>
            <a:r>
              <a:rPr lang="as-IN" sz="3200" b="1" dirty="0" smtClean="0">
                <a:solidFill>
                  <a:schemeClr val="bg1"/>
                </a:solidFill>
                <a:latin typeface="NikoshBAN" panose="02000000000000000000" pitchFamily="2" charset="0"/>
                <a:cs typeface="NikoshBAN" panose="02000000000000000000" pitchFamily="2" charset="0"/>
              </a:rPr>
              <a:t>বাস </a:t>
            </a:r>
            <a:r>
              <a:rPr lang="as-IN" sz="3200" b="1" dirty="0">
                <a:solidFill>
                  <a:schemeClr val="bg1"/>
                </a:solidFill>
                <a:latin typeface="NikoshBAN" panose="02000000000000000000" pitchFamily="2" charset="0"/>
                <a:cs typeface="NikoshBAN" panose="02000000000000000000" pitchFamily="2" charset="0"/>
              </a:rPr>
              <a:t>করবে এবং </a:t>
            </a:r>
            <a:r>
              <a:rPr lang="as-IN" sz="3200" b="1" dirty="0" smtClean="0">
                <a:solidFill>
                  <a:schemeClr val="bg1"/>
                </a:solidFill>
                <a:latin typeface="NikoshBAN" panose="02000000000000000000" pitchFamily="2" charset="0"/>
                <a:cs typeface="NikoshBAN" panose="02000000000000000000" pitchFamily="2" charset="0"/>
              </a:rPr>
              <a:t>তথ্য </a:t>
            </a:r>
            <a:r>
              <a:rPr lang="as-IN" sz="3200" b="1" dirty="0">
                <a:solidFill>
                  <a:schemeClr val="bg1"/>
                </a:solidFill>
                <a:latin typeface="NikoshBAN" panose="02000000000000000000" pitchFamily="2" charset="0"/>
                <a:cs typeface="NikoshBAN" panose="02000000000000000000" pitchFamily="2" charset="0"/>
              </a:rPr>
              <a:t>ও যোগাযোগ প্রযুক্তি ব্যবহারের মাধ্যমে একে অপরের সাথে যোগাযোগ ও সেবা প্রদান করবে। অর্থাৎ তথ্য ও যোগাযোগ প্রযুক্তি নির্ভর বিশ্বকে বিশ্বগ্রাম বলা হয়</a:t>
            </a:r>
            <a:r>
              <a:rPr lang="as-IN" sz="3200" b="1" dirty="0" smtClean="0">
                <a:solidFill>
                  <a:schemeClr val="bg1"/>
                </a:solidFill>
                <a:latin typeface="NikoshBAN" panose="02000000000000000000" pitchFamily="2" charset="0"/>
                <a:cs typeface="NikoshBAN" panose="02000000000000000000" pitchFamily="2" charset="0"/>
              </a:rPr>
              <a:t>।</a:t>
            </a:r>
            <a:r>
              <a:rPr lang="as-IN" sz="3200" b="1" dirty="0">
                <a:solidFill>
                  <a:schemeClr val="bg1"/>
                </a:solidFill>
                <a:latin typeface="NikoshBAN" panose="02000000000000000000" pitchFamily="2" charset="0"/>
                <a:cs typeface="NikoshBAN" panose="02000000000000000000" pitchFamily="2" charset="0"/>
              </a:rPr>
              <a:t> </a:t>
            </a:r>
            <a:r>
              <a:rPr lang="bn-IN" sz="3200" b="1" dirty="0" smtClean="0">
                <a:solidFill>
                  <a:schemeClr val="bg1"/>
                </a:solidFill>
                <a:latin typeface="NikoshBAN" panose="02000000000000000000" pitchFamily="2" charset="0"/>
                <a:cs typeface="NikoshBAN" panose="02000000000000000000" pitchFamily="2" charset="0"/>
              </a:rPr>
              <a:t>দার্শনিক </a:t>
            </a:r>
            <a:r>
              <a:rPr lang="as-IN" sz="3200" b="1" dirty="0" smtClean="0">
                <a:solidFill>
                  <a:schemeClr val="bg1"/>
                </a:solidFill>
                <a:latin typeface="NikoshBAN" panose="02000000000000000000" pitchFamily="2" charset="0"/>
                <a:cs typeface="NikoshBAN" panose="02000000000000000000" pitchFamily="2" charset="0"/>
              </a:rPr>
              <a:t>মার্শাল </a:t>
            </a:r>
            <a:r>
              <a:rPr lang="as-IN" sz="3200" b="1" dirty="0">
                <a:solidFill>
                  <a:schemeClr val="bg1"/>
                </a:solidFill>
                <a:latin typeface="NikoshBAN" panose="02000000000000000000" pitchFamily="2" charset="0"/>
                <a:cs typeface="NikoshBAN" panose="02000000000000000000" pitchFamily="2" charset="0"/>
              </a:rPr>
              <a:t>ম্যাকলুহানকে বিশ্বগ্রামের জনক বলা </a:t>
            </a:r>
            <a:r>
              <a:rPr lang="as-IN" sz="3200" b="1" dirty="0" smtClean="0">
                <a:solidFill>
                  <a:schemeClr val="bg1"/>
                </a:solidFill>
                <a:latin typeface="NikoshBAN" panose="02000000000000000000" pitchFamily="2" charset="0"/>
                <a:cs typeface="NikoshBAN" panose="02000000000000000000" pitchFamily="2" charset="0"/>
              </a:rPr>
              <a:t>হয়</a:t>
            </a:r>
            <a:r>
              <a:rPr lang="bn-IN" sz="3200" b="1" dirty="0" smtClean="0">
                <a:solidFill>
                  <a:schemeClr val="bg1"/>
                </a:solidFill>
                <a:latin typeface="NikoshBAN" panose="02000000000000000000" pitchFamily="2" charset="0"/>
                <a:cs typeface="NikoshBAN" panose="02000000000000000000" pitchFamily="2" charset="0"/>
              </a:rPr>
              <a:t>। </a:t>
            </a:r>
            <a:endParaRPr lang="en-US" sz="3200" dirty="0">
              <a:solidFill>
                <a:schemeClr val="bg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4410"/>
          <a:stretch/>
        </p:blipFill>
        <p:spPr>
          <a:xfrm>
            <a:off x="6642048" y="1456109"/>
            <a:ext cx="5333383" cy="2938758"/>
          </a:xfrm>
          <a:prstGeom prst="rect">
            <a:avLst/>
          </a:prstGeom>
        </p:spPr>
      </p:pic>
    </p:spTree>
    <p:extLst>
      <p:ext uri="{BB962C8B-B14F-4D97-AF65-F5344CB8AC3E}">
        <p14:creationId xmlns:p14="http://schemas.microsoft.com/office/powerpoint/2010/main" val="42227688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6568" y="5029199"/>
            <a:ext cx="11758863" cy="646331"/>
          </a:xfrm>
          <a:prstGeom prst="rect">
            <a:avLst/>
          </a:prstGeom>
          <a:solidFill>
            <a:schemeClr val="bg1"/>
          </a:solidFill>
          <a:ln>
            <a:noFill/>
          </a:ln>
        </p:spPr>
        <p:txBody>
          <a:bodyPr wrap="square" lIns="91440" tIns="45720" rIns="91440" bIns="45720">
            <a:spAutoFit/>
          </a:bodyPr>
          <a:lstStyle>
            <a:lvl1pPr marL="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5pPr>
          </a:lstStyle>
          <a:p>
            <a:pPr lvl="0"/>
            <a:r>
              <a:rPr lang="bn-IN" altLang="zh-CN"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ea typeface="NikoshBAN"/>
                <a:cs typeface="NikoshBAN" panose="02000000000000000000" pitchFamily="2" charset="0"/>
              </a:rPr>
              <a:t>  </a:t>
            </a:r>
            <a:endParaRPr lang="en-US" altLang="zh-C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ea typeface="NikoshBAN"/>
              <a:cs typeface="NikoshBAN" panose="02000000000000000000" pitchFamily="2" charset="0"/>
            </a:endParaRPr>
          </a:p>
        </p:txBody>
      </p:sp>
      <p:sp>
        <p:nvSpPr>
          <p:cNvPr id="4" name="Rectangle 3"/>
          <p:cNvSpPr/>
          <p:nvPr/>
        </p:nvSpPr>
        <p:spPr>
          <a:xfrm>
            <a:off x="164431" y="144378"/>
            <a:ext cx="11863136" cy="938463"/>
          </a:xfrm>
          <a:prstGeom prst="rect">
            <a:avLst/>
          </a:prstGeom>
          <a:solidFill>
            <a:srgbClr val="00B050"/>
          </a:solidFill>
          <a:ln w="38100" cap="flat" cmpd="sng">
            <a:solidFill>
              <a:srgbClr val="FF0000"/>
            </a:solidFill>
            <a:prstDash val="solid"/>
            <a:miter/>
          </a:ln>
          <a:effectLst>
            <a:outerShdw dist="20000" dir="5400000">
              <a:srgbClr val="000000">
                <a:alpha val="37999"/>
              </a:srgbClr>
            </a:outerShdw>
          </a:effectLst>
        </p:spPr>
        <p:txBody>
          <a:bodyPr lIns="91440" tIns="45720" rIns="91440" bIns="45720" anchor="ctr"/>
          <a:lstStyle>
            <a:lvl1pPr marL="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5pPr>
          </a:lstStyle>
          <a:p>
            <a:pPr lvl="0" algn="ctr" eaLnBrk="1" latinLnBrk="1" hangingPunct="1"/>
            <a:r>
              <a:rPr lang="bn-IN" sz="6000" b="1" spc="50" dirty="0" smtClean="0">
                <a:ln w="0"/>
                <a:solidFill>
                  <a:schemeClr val="bg2"/>
                </a:solidFill>
                <a:effectLst>
                  <a:innerShdw blurRad="63500" dist="50800" dir="13500000">
                    <a:srgbClr val="000000">
                      <a:alpha val="50000"/>
                    </a:srgbClr>
                  </a:innerShdw>
                </a:effectLst>
                <a:latin typeface="NikoshBAN" panose="02000000000000000000" pitchFamily="2" charset="0"/>
                <a:ea typeface="NikoshBAN"/>
                <a:cs typeface="NikoshBAN" panose="02000000000000000000" pitchFamily="2" charset="0"/>
              </a:rPr>
              <a:t>     মার্শাল ম্যাকলুহান</a:t>
            </a:r>
            <a:r>
              <a:rPr sz="4000" b="1" spc="50" dirty="0" smtClean="0">
                <a:ln w="0"/>
                <a:solidFill>
                  <a:schemeClr val="bg2"/>
                </a:solidFill>
                <a:effectLst>
                  <a:innerShdw blurRad="63500" dist="50800" dir="13500000">
                    <a:srgbClr val="000000">
                      <a:alpha val="50000"/>
                    </a:srgbClr>
                  </a:innerShdw>
                </a:effectLst>
                <a:latin typeface="NikoshBAN" panose="02000000000000000000" pitchFamily="2" charset="0"/>
                <a:ea typeface="NikoshBAN"/>
                <a:cs typeface="NikoshBAN" panose="02000000000000000000" pitchFamily="2" charset="0"/>
              </a:rPr>
              <a:t> </a:t>
            </a:r>
            <a:r>
              <a:rPr lang="bn-IN" sz="4000" b="1" spc="50" dirty="0" smtClean="0">
                <a:ln w="0"/>
                <a:solidFill>
                  <a:schemeClr val="bg2"/>
                </a:solidFill>
                <a:effectLst>
                  <a:innerShdw blurRad="63500" dist="50800" dir="13500000">
                    <a:srgbClr val="000000">
                      <a:alpha val="50000"/>
                    </a:srgbClr>
                  </a:innerShdw>
                </a:effectLst>
                <a:latin typeface="NikoshBAN" panose="02000000000000000000" pitchFamily="2" charset="0"/>
                <a:ea typeface="NikoshBAN"/>
                <a:cs typeface="NikoshBAN" panose="02000000000000000000" pitchFamily="2" charset="0"/>
              </a:rPr>
              <a:t> </a:t>
            </a:r>
            <a:endParaRPr sz="4000" b="1" spc="50" dirty="0">
              <a:ln w="0"/>
              <a:solidFill>
                <a:schemeClr val="bg2"/>
              </a:solidFill>
              <a:effectLst>
                <a:innerShdw blurRad="63500" dist="50800" dir="13500000">
                  <a:srgbClr val="000000">
                    <a:alpha val="50000"/>
                  </a:srgbClr>
                </a:innerShdw>
              </a:effectLst>
              <a:latin typeface="NikoshBAN" panose="02000000000000000000" pitchFamily="2" charset="0"/>
              <a:ea typeface="NikoshBAN"/>
              <a:cs typeface="NikoshBAN" panose="02000000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317" y="1413710"/>
            <a:ext cx="1941366" cy="2316079"/>
          </a:xfrm>
          <a:prstGeom prst="rect">
            <a:avLst/>
          </a:prstGeom>
        </p:spPr>
      </p:pic>
      <p:sp>
        <p:nvSpPr>
          <p:cNvPr id="9" name="Rectangle 8"/>
          <p:cNvSpPr/>
          <p:nvPr/>
        </p:nvSpPr>
        <p:spPr>
          <a:xfrm>
            <a:off x="513346" y="4105774"/>
            <a:ext cx="11165305" cy="2554545"/>
          </a:xfrm>
          <a:prstGeom prst="rect">
            <a:avLst/>
          </a:prstGeom>
          <a:solidFill>
            <a:schemeClr val="accent5">
              <a:lumMod val="50000"/>
            </a:schemeClr>
          </a:solidFill>
          <a:ln w="28575">
            <a:solidFill>
              <a:srgbClr val="FF0000"/>
            </a:solidFill>
          </a:ln>
        </p:spPr>
        <p:txBody>
          <a:bodyPr wrap="square">
            <a:spAutoFit/>
          </a:bodyPr>
          <a:lstStyle/>
          <a:p>
            <a:pPr lvl="0"/>
            <a:r>
              <a:rPr lang="bn-IN" b="1" dirty="0">
                <a:solidFill>
                  <a:srgbClr val="002060"/>
                </a:solidFill>
                <a:latin typeface="NikoshBAN" panose="02000000000000000000" pitchFamily="2" charset="0"/>
                <a:cs typeface="NikoshBAN" panose="02000000000000000000" pitchFamily="2" charset="0"/>
              </a:rPr>
              <a:t> </a:t>
            </a:r>
            <a:r>
              <a:rPr lang="bn-IN" sz="3200" b="1" dirty="0" smtClean="0">
                <a:solidFill>
                  <a:schemeClr val="bg1"/>
                </a:solidFill>
                <a:latin typeface="NikoshBAN" panose="02000000000000000000" pitchFamily="2" charset="0"/>
                <a:cs typeface="NikoshBAN" panose="02000000000000000000" pitchFamily="2" charset="0"/>
              </a:rPr>
              <a:t>কানাডার টরেন্টো বিশ্ববিদ্যালয়ের ইংরেজী বিভাগের  অধ্যাপক  ও বিখ্যাত </a:t>
            </a:r>
            <a:r>
              <a:rPr lang="as-IN" sz="3200" b="1" dirty="0" smtClean="0">
                <a:solidFill>
                  <a:schemeClr val="bg1"/>
                </a:solidFill>
                <a:latin typeface="NikoshBAN" panose="02000000000000000000" pitchFamily="2" charset="0"/>
                <a:cs typeface="NikoshBAN" panose="02000000000000000000" pitchFamily="2" charset="0"/>
              </a:rPr>
              <a:t>দার্শনিক</a:t>
            </a:r>
            <a:r>
              <a:rPr lang="as-IN" sz="3200" b="1" dirty="0">
                <a:solidFill>
                  <a:schemeClr val="bg1"/>
                </a:solidFill>
                <a:latin typeface="NikoshBAN" panose="02000000000000000000" pitchFamily="2" charset="0"/>
                <a:cs typeface="NikoshBAN" panose="02000000000000000000" pitchFamily="2" charset="0"/>
              </a:rPr>
              <a:t> মার্শাল </a:t>
            </a:r>
            <a:r>
              <a:rPr lang="as-IN" sz="3200" b="1" dirty="0" smtClean="0">
                <a:solidFill>
                  <a:schemeClr val="bg1"/>
                </a:solidFill>
                <a:latin typeface="NikoshBAN" panose="02000000000000000000" pitchFamily="2" charset="0"/>
                <a:cs typeface="NikoshBAN" panose="02000000000000000000" pitchFamily="2" charset="0"/>
              </a:rPr>
              <a:t>ম্যাকলুহান</a:t>
            </a:r>
            <a:r>
              <a:rPr lang="bn-IN" sz="3200" b="1" dirty="0" smtClean="0">
                <a:solidFill>
                  <a:schemeClr val="bg1"/>
                </a:solidFill>
                <a:latin typeface="NikoshBAN" panose="02000000000000000000" pitchFamily="2" charset="0"/>
                <a:cs typeface="NikoshBAN" panose="02000000000000000000" pitchFamily="2" charset="0"/>
              </a:rPr>
              <a:t> </a:t>
            </a:r>
            <a:r>
              <a:rPr lang="as-IN" sz="3200" b="1" dirty="0" smtClean="0">
                <a:solidFill>
                  <a:schemeClr val="bg1"/>
                </a:solidFill>
                <a:latin typeface="NikoshBAN" panose="02000000000000000000" pitchFamily="2" charset="0"/>
                <a:cs typeface="NikoshBAN" panose="02000000000000000000" pitchFamily="2" charset="0"/>
              </a:rPr>
              <a:t>(</a:t>
            </a:r>
            <a:r>
              <a:rPr lang="en-US" sz="3200" b="1" dirty="0" smtClean="0">
                <a:solidFill>
                  <a:schemeClr val="bg1"/>
                </a:solidFill>
                <a:latin typeface="NikoshBAN" panose="02000000000000000000" pitchFamily="2" charset="0"/>
                <a:cs typeface="NikoshBAN" panose="02000000000000000000" pitchFamily="2" charset="0"/>
              </a:rPr>
              <a:t>Marshall </a:t>
            </a:r>
            <a:r>
              <a:rPr lang="en-US" sz="3200" b="1" dirty="0" err="1">
                <a:solidFill>
                  <a:schemeClr val="bg1"/>
                </a:solidFill>
                <a:latin typeface="NikoshBAN" panose="02000000000000000000" pitchFamily="2" charset="0"/>
                <a:cs typeface="NikoshBAN" panose="02000000000000000000" pitchFamily="2" charset="0"/>
              </a:rPr>
              <a:t>Mcluhan</a:t>
            </a:r>
            <a:r>
              <a:rPr lang="en-US" sz="3200" b="1" dirty="0">
                <a:solidFill>
                  <a:schemeClr val="bg1"/>
                </a:solidFill>
                <a:latin typeface="NikoshBAN" panose="02000000000000000000" pitchFamily="2" charset="0"/>
                <a:cs typeface="NikoshBAN" panose="02000000000000000000" pitchFamily="2" charset="0"/>
              </a:rPr>
              <a:t>) </a:t>
            </a:r>
            <a:r>
              <a:rPr lang="en-US" sz="3200" b="1" dirty="0" smtClean="0">
                <a:solidFill>
                  <a:schemeClr val="bg1"/>
                </a:solidFill>
                <a:latin typeface="NikoshBAN" panose="02000000000000000000" pitchFamily="2" charset="0"/>
                <a:cs typeface="NikoshBAN" panose="02000000000000000000" pitchFamily="2" charset="0"/>
              </a:rPr>
              <a:t>১৯১১ </a:t>
            </a:r>
            <a:r>
              <a:rPr lang="en-US" sz="3200" b="1" dirty="0" err="1" smtClean="0">
                <a:solidFill>
                  <a:schemeClr val="bg1"/>
                </a:solidFill>
                <a:latin typeface="NikoshBAN" panose="02000000000000000000" pitchFamily="2" charset="0"/>
                <a:cs typeface="NikoshBAN" panose="02000000000000000000" pitchFamily="2" charset="0"/>
              </a:rPr>
              <a:t>সালের</a:t>
            </a:r>
            <a:r>
              <a:rPr lang="en-US" sz="3200" b="1" dirty="0" smtClean="0">
                <a:solidFill>
                  <a:schemeClr val="bg1"/>
                </a:solidFill>
                <a:latin typeface="NikoshBAN" panose="02000000000000000000" pitchFamily="2" charset="0"/>
                <a:cs typeface="NikoshBAN" panose="02000000000000000000" pitchFamily="2" charset="0"/>
              </a:rPr>
              <a:t> ২১ </a:t>
            </a:r>
            <a:r>
              <a:rPr lang="en-US" sz="3200" b="1" dirty="0" err="1" smtClean="0">
                <a:solidFill>
                  <a:schemeClr val="bg1"/>
                </a:solidFill>
                <a:latin typeface="NikoshBAN" panose="02000000000000000000" pitchFamily="2" charset="0"/>
                <a:cs typeface="NikoshBAN" panose="02000000000000000000" pitchFamily="2" charset="0"/>
              </a:rPr>
              <a:t>জুলাই</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কানাডায়</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জন্মগ্রহণ</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করেন</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এবং</a:t>
            </a:r>
            <a:r>
              <a:rPr lang="en-US" sz="3200" b="1" dirty="0" smtClean="0">
                <a:solidFill>
                  <a:schemeClr val="bg1"/>
                </a:solidFill>
                <a:latin typeface="NikoshBAN" panose="02000000000000000000" pitchFamily="2" charset="0"/>
                <a:cs typeface="NikoshBAN" panose="02000000000000000000" pitchFamily="2" charset="0"/>
              </a:rPr>
              <a:t> ১৯৮০ </a:t>
            </a:r>
            <a:r>
              <a:rPr lang="en-US" sz="3200" b="1" dirty="0" err="1" smtClean="0">
                <a:solidFill>
                  <a:schemeClr val="bg1"/>
                </a:solidFill>
                <a:latin typeface="NikoshBAN" panose="02000000000000000000" pitchFamily="2" charset="0"/>
                <a:cs typeface="NikoshBAN" panose="02000000000000000000" pitchFamily="2" charset="0"/>
              </a:rPr>
              <a:t>সালের</a:t>
            </a:r>
            <a:r>
              <a:rPr lang="en-US" sz="3200" b="1" dirty="0" smtClean="0">
                <a:solidFill>
                  <a:schemeClr val="bg1"/>
                </a:solidFill>
                <a:latin typeface="NikoshBAN" panose="02000000000000000000" pitchFamily="2" charset="0"/>
                <a:cs typeface="NikoshBAN" panose="02000000000000000000" pitchFamily="2" charset="0"/>
              </a:rPr>
              <a:t> ৩১ </a:t>
            </a:r>
            <a:r>
              <a:rPr lang="en-US" sz="3200" b="1" dirty="0" err="1" smtClean="0">
                <a:solidFill>
                  <a:schemeClr val="bg1"/>
                </a:solidFill>
                <a:latin typeface="NikoshBAN" panose="02000000000000000000" pitchFamily="2" charset="0"/>
                <a:cs typeface="NikoshBAN" panose="02000000000000000000" pitchFamily="2" charset="0"/>
              </a:rPr>
              <a:t>ডিসেম্বর</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মৃত্যু</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বরণ</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করেন</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তিনি</a:t>
            </a:r>
            <a:r>
              <a:rPr lang="en-US" sz="3200" b="1" dirty="0" smtClean="0">
                <a:solidFill>
                  <a:schemeClr val="bg1"/>
                </a:solidFill>
                <a:latin typeface="NikoshBAN" panose="02000000000000000000" pitchFamily="2" charset="0"/>
                <a:cs typeface="NikoshBAN" panose="02000000000000000000" pitchFamily="2" charset="0"/>
              </a:rPr>
              <a:t> “The </a:t>
            </a:r>
            <a:r>
              <a:rPr lang="en-US" sz="3200" b="1" dirty="0">
                <a:solidFill>
                  <a:schemeClr val="bg1"/>
                </a:solidFill>
                <a:latin typeface="NikoshBAN" panose="02000000000000000000" pitchFamily="2" charset="0"/>
                <a:cs typeface="NikoshBAN" panose="02000000000000000000" pitchFamily="2" charset="0"/>
              </a:rPr>
              <a:t>Gutenberg </a:t>
            </a:r>
            <a:r>
              <a:rPr lang="en-US" sz="3200" b="1" dirty="0" smtClean="0">
                <a:solidFill>
                  <a:schemeClr val="bg1"/>
                </a:solidFill>
                <a:latin typeface="NikoshBAN" panose="02000000000000000000" pitchFamily="2" charset="0"/>
                <a:cs typeface="NikoshBAN" panose="02000000000000000000" pitchFamily="2" charset="0"/>
              </a:rPr>
              <a:t>: The making of Typographic Man”(1962) </a:t>
            </a:r>
            <a:r>
              <a:rPr lang="en-US" sz="3200" b="1" dirty="0" err="1" smtClean="0">
                <a:solidFill>
                  <a:schemeClr val="bg1"/>
                </a:solidFill>
                <a:latin typeface="NikoshBAN" panose="02000000000000000000" pitchFamily="2" charset="0"/>
                <a:cs typeface="NikoshBAN" panose="02000000000000000000" pitchFamily="2" charset="0"/>
              </a:rPr>
              <a:t>এবং</a:t>
            </a:r>
            <a:r>
              <a:rPr lang="en-US" sz="3200" b="1" dirty="0" smtClean="0">
                <a:solidFill>
                  <a:schemeClr val="bg1"/>
                </a:solidFill>
                <a:latin typeface="NikoshBAN" panose="02000000000000000000" pitchFamily="2" charset="0"/>
                <a:cs typeface="NikoshBAN" panose="02000000000000000000" pitchFamily="2" charset="0"/>
              </a:rPr>
              <a:t> “Understanding Media”(1964) </a:t>
            </a:r>
            <a:r>
              <a:rPr lang="as-IN" sz="3200" b="1" dirty="0">
                <a:solidFill>
                  <a:schemeClr val="bg1"/>
                </a:solidFill>
                <a:latin typeface="NikoshBAN" panose="02000000000000000000" pitchFamily="2" charset="0"/>
                <a:cs typeface="NikoshBAN" panose="02000000000000000000" pitchFamily="2" charset="0"/>
              </a:rPr>
              <a:t>বইয়ে বিশ্বগ্রামের </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ধারনা</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দেন</a:t>
            </a:r>
            <a:r>
              <a:rPr lang="en-US" sz="3200" b="1" dirty="0" smtClean="0">
                <a:solidFill>
                  <a:schemeClr val="bg1"/>
                </a:solidFill>
                <a:latin typeface="NikoshBAN" panose="02000000000000000000" pitchFamily="2" charset="0"/>
                <a:cs typeface="NikoshBAN" panose="02000000000000000000" pitchFamily="2" charset="0"/>
              </a:rPr>
              <a:t> । </a:t>
            </a:r>
            <a:r>
              <a:rPr lang="as-IN" sz="3200" b="1" dirty="0" smtClean="0">
                <a:solidFill>
                  <a:schemeClr val="bg1"/>
                </a:solidFill>
                <a:latin typeface="NikoshBAN" panose="02000000000000000000" pitchFamily="2" charset="0"/>
                <a:cs typeface="NikoshBAN" panose="02000000000000000000" pitchFamily="2" charset="0"/>
              </a:rPr>
              <a:t> </a:t>
            </a:r>
            <a:endParaRPr lang="en-US" sz="3200" dirty="0">
              <a:solidFill>
                <a:schemeClr val="bg1"/>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5149" y="1440760"/>
            <a:ext cx="2587542" cy="228902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8631" y="1458827"/>
            <a:ext cx="1979570" cy="227096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8138" y="1413710"/>
            <a:ext cx="2229261" cy="2316078"/>
          </a:xfrm>
          <a:prstGeom prst="rect">
            <a:avLst/>
          </a:prstGeom>
        </p:spPr>
      </p:pic>
    </p:spTree>
    <p:extLst>
      <p:ext uri="{BB962C8B-B14F-4D97-AF65-F5344CB8AC3E}">
        <p14:creationId xmlns:p14="http://schemas.microsoft.com/office/powerpoint/2010/main" val="28020948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12191999" cy="980242"/>
          </a:xfrm>
          <a:prstGeom prst="roundRect">
            <a:avLst/>
          </a:prstGeom>
          <a:blipFill>
            <a:blip r:embed="rId3"/>
            <a:tile tx="0" ty="0" sx="100000" sy="100000" flip="none" algn="tl"/>
          </a:blipFill>
          <a:ln w="28575"/>
        </p:spPr>
        <p:style>
          <a:lnRef idx="2">
            <a:schemeClr val="dk1"/>
          </a:lnRef>
          <a:fillRef idx="1">
            <a:schemeClr val="lt1"/>
          </a:fillRef>
          <a:effectRef idx="0">
            <a:schemeClr val="dk1"/>
          </a:effectRef>
          <a:fontRef idx="minor">
            <a:schemeClr val="dk1"/>
          </a:fontRef>
        </p:style>
        <p:txBody>
          <a:bodyPr rtlCol="0" anchor="ctr"/>
          <a:lstStyle/>
          <a:p>
            <a:pPr algn="ctr"/>
            <a:r>
              <a:rPr lang="bn-BD" sz="4400" dirty="0">
                <a:ln w="0"/>
                <a:solidFill>
                  <a:schemeClr val="bg1"/>
                </a:solidFill>
                <a:effectLst>
                  <a:outerShdw blurRad="38100" dist="25400" dir="5400000" algn="ctr" rotWithShape="0">
                    <a:srgbClr val="6E747A">
                      <a:alpha val="43000"/>
                    </a:srgbClr>
                  </a:outerShdw>
                </a:effectLst>
                <a:latin typeface="NikoshBAN" pitchFamily="2" charset="0"/>
                <a:cs typeface="NikoshBAN" pitchFamily="2" charset="0"/>
              </a:rPr>
              <a:t>একক</a:t>
            </a:r>
            <a:r>
              <a:rPr lang="en-US" sz="4400" dirty="0">
                <a:ln w="0"/>
                <a:solidFill>
                  <a:schemeClr val="bg1"/>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4400" dirty="0" err="1" smtClean="0">
                <a:ln w="0"/>
                <a:solidFill>
                  <a:schemeClr val="bg1"/>
                </a:solidFill>
                <a:effectLst>
                  <a:outerShdw blurRad="38100" dist="25400" dir="5400000" algn="ctr" rotWithShape="0">
                    <a:srgbClr val="6E747A">
                      <a:alpha val="43000"/>
                    </a:srgbClr>
                  </a:outerShdw>
                </a:effectLst>
                <a:latin typeface="NikoshBAN" pitchFamily="2" charset="0"/>
                <a:cs typeface="NikoshBAN" pitchFamily="2" charset="0"/>
              </a:rPr>
              <a:t>কাজ</a:t>
            </a:r>
            <a:r>
              <a:rPr lang="en-US" sz="4400" dirty="0" smtClean="0">
                <a:ln w="0"/>
                <a:solidFill>
                  <a:schemeClr val="bg1"/>
                </a:solidFill>
                <a:effectLst>
                  <a:outerShdw blurRad="38100" dist="25400" dir="5400000" algn="ctr" rotWithShape="0">
                    <a:srgbClr val="6E747A">
                      <a:alpha val="43000"/>
                    </a:srgbClr>
                  </a:outerShdw>
                </a:effectLst>
                <a:latin typeface="NikoshBAN" pitchFamily="2" charset="0"/>
                <a:cs typeface="NikoshBAN" pitchFamily="2" charset="0"/>
              </a:rPr>
              <a:t> </a:t>
            </a:r>
            <a:r>
              <a:rPr lang="bn-IN" sz="4400" dirty="0" smtClean="0">
                <a:ln w="0"/>
                <a:solidFill>
                  <a:schemeClr val="bg1"/>
                </a:solidFill>
                <a:effectLst>
                  <a:outerShdw blurRad="38100" dist="25400" dir="5400000" algn="ctr" rotWithShape="0">
                    <a:srgbClr val="6E747A">
                      <a:alpha val="43000"/>
                    </a:srgbClr>
                  </a:outerShdw>
                </a:effectLst>
                <a:latin typeface="NikoshBAN" pitchFamily="2" charset="0"/>
                <a:cs typeface="NikoshBAN" pitchFamily="2" charset="0"/>
              </a:rPr>
              <a:t>(সময়ঃ২মিনিট) </a:t>
            </a:r>
            <a:endParaRPr lang="en-US" sz="4400" dirty="0">
              <a:ln w="0"/>
              <a:solidFill>
                <a:schemeClr val="bg1"/>
              </a:solidFill>
              <a:effectLst>
                <a:outerShdw blurRad="38100" dist="25400" dir="5400000" algn="ctr" rotWithShape="0">
                  <a:srgbClr val="6E747A">
                    <a:alpha val="43000"/>
                  </a:srgbClr>
                </a:outerShdw>
              </a:effectLst>
              <a:latin typeface="NikoshBAN" pitchFamily="2" charset="0"/>
              <a:cs typeface="NikoshBAN" pitchFamily="2" charset="0"/>
            </a:endParaRPr>
          </a:p>
        </p:txBody>
      </p:sp>
      <p:pic>
        <p:nvPicPr>
          <p:cNvPr id="3" name="Picture 2" descr="10353548_365085780360663_5308469925829331783_n.jpg"/>
          <p:cNvPicPr>
            <a:picLocks noChangeAspect="1"/>
          </p:cNvPicPr>
          <p:nvPr/>
        </p:nvPicPr>
        <p:blipFill>
          <a:blip r:embed="rId4"/>
          <a:stretch>
            <a:fillRect/>
          </a:stretch>
        </p:blipFill>
        <p:spPr>
          <a:xfrm>
            <a:off x="146304" y="1024994"/>
            <a:ext cx="11887200" cy="3149964"/>
          </a:xfrm>
          <a:prstGeom prst="rect">
            <a:avLst/>
          </a:prstGeom>
          <a:ln w="28575">
            <a:solidFill>
              <a:schemeClr val="tx1"/>
            </a:solid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fld id="{B6F15528-21DE-4FAA-801E-634DDDAF4B2B}" type="slidenum">
              <a:rPr lang="en-US" smtClean="0"/>
              <a:pPr/>
              <a:t>9</a:t>
            </a:fld>
            <a:endParaRPr lang="en-US" dirty="0"/>
          </a:p>
        </p:txBody>
      </p:sp>
      <p:sp>
        <p:nvSpPr>
          <p:cNvPr id="4" name="Rectangle 3"/>
          <p:cNvSpPr/>
          <p:nvPr/>
        </p:nvSpPr>
        <p:spPr>
          <a:xfrm>
            <a:off x="146304" y="4336228"/>
            <a:ext cx="11887200" cy="700994"/>
          </a:xfrm>
          <a:prstGeom prst="rect">
            <a:avLst/>
          </a:prstGeom>
          <a:solidFill>
            <a:schemeClr val="accent5"/>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প্রশ্নঃ বিশ্বগ্রাম কী </a:t>
            </a:r>
            <a:r>
              <a:rPr lang="bn-IN" sz="36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dirty="0">
              <a:solidFill>
                <a:schemeClr val="bg1"/>
              </a:solidFill>
            </a:endParaRPr>
          </a:p>
        </p:txBody>
      </p:sp>
      <p:sp>
        <p:nvSpPr>
          <p:cNvPr id="5" name="Rectangle 4"/>
          <p:cNvSpPr/>
          <p:nvPr/>
        </p:nvSpPr>
        <p:spPr>
          <a:xfrm>
            <a:off x="146304" y="5151815"/>
            <a:ext cx="11887200" cy="1569660"/>
          </a:xfrm>
          <a:prstGeom prst="rect">
            <a:avLst/>
          </a:prstGeom>
          <a:solidFill>
            <a:schemeClr val="tx2">
              <a:lumMod val="75000"/>
            </a:schemeClr>
          </a:solidFill>
          <a:ln w="19050">
            <a:solidFill>
              <a:srgbClr val="FF0000"/>
            </a:solidFill>
          </a:ln>
        </p:spPr>
        <p:txBody>
          <a:bodyPr wrap="square">
            <a:spAutoFit/>
          </a:bodyPr>
          <a:lstStyle/>
          <a:p>
            <a:pPr lvl="0"/>
            <a:r>
              <a:rPr lang="bn-IN" sz="3200" b="1" dirty="0" smtClean="0">
                <a:solidFill>
                  <a:schemeClr val="bg1"/>
                </a:solidFill>
                <a:latin typeface="NikoshBAN" panose="02000000000000000000" pitchFamily="2" charset="0"/>
                <a:cs typeface="NikoshBAN" panose="02000000000000000000" pitchFamily="2" charset="0"/>
              </a:rPr>
              <a:t>উত্তরঃ </a:t>
            </a:r>
            <a:r>
              <a:rPr lang="as-IN" sz="3200" b="1" dirty="0" smtClean="0">
                <a:solidFill>
                  <a:schemeClr val="bg1"/>
                </a:solidFill>
                <a:latin typeface="NikoshBAN" panose="02000000000000000000" pitchFamily="2" charset="0"/>
                <a:cs typeface="NikoshBAN" panose="02000000000000000000" pitchFamily="2" charset="0"/>
              </a:rPr>
              <a:t>বিশ্বগ্রাম </a:t>
            </a:r>
            <a:r>
              <a:rPr lang="as-IN" sz="3200" b="1" dirty="0">
                <a:solidFill>
                  <a:schemeClr val="bg1"/>
                </a:solidFill>
                <a:latin typeface="NikoshBAN" panose="02000000000000000000" pitchFamily="2" charset="0"/>
                <a:cs typeface="NikoshBAN" panose="02000000000000000000" pitchFamily="2" charset="0"/>
              </a:rPr>
              <a:t>হচ্ছে এমন একটি ধারণা যেখানে পৃথিবীর সকল মানুষ একটি একক </a:t>
            </a:r>
            <a:r>
              <a:rPr lang="as-IN" sz="3200" b="1" dirty="0" smtClean="0">
                <a:solidFill>
                  <a:schemeClr val="bg1"/>
                </a:solidFill>
                <a:latin typeface="NikoshBAN" panose="02000000000000000000" pitchFamily="2" charset="0"/>
                <a:cs typeface="NikoshBAN" panose="02000000000000000000" pitchFamily="2" charset="0"/>
              </a:rPr>
              <a:t>সমাজ</a:t>
            </a:r>
            <a:r>
              <a:rPr lang="bn-IN" sz="3200" b="1" dirty="0" smtClean="0">
                <a:solidFill>
                  <a:schemeClr val="bg1"/>
                </a:solidFill>
                <a:latin typeface="NikoshBAN" panose="02000000000000000000" pitchFamily="2" charset="0"/>
                <a:cs typeface="NikoshBAN" panose="02000000000000000000" pitchFamily="2" charset="0"/>
              </a:rPr>
              <a:t>ে</a:t>
            </a:r>
            <a:r>
              <a:rPr lang="as-IN" sz="3200" b="1" dirty="0" smtClean="0">
                <a:solidFill>
                  <a:schemeClr val="bg1"/>
                </a:solidFill>
                <a:latin typeface="NikoshBAN" panose="02000000000000000000" pitchFamily="2" charset="0"/>
                <a:cs typeface="NikoshBAN" panose="02000000000000000000" pitchFamily="2" charset="0"/>
              </a:rPr>
              <a:t> </a:t>
            </a:r>
            <a:r>
              <a:rPr lang="as-IN" sz="3200" b="1" dirty="0">
                <a:solidFill>
                  <a:schemeClr val="bg1"/>
                </a:solidFill>
                <a:latin typeface="NikoshBAN" panose="02000000000000000000" pitchFamily="2" charset="0"/>
                <a:cs typeface="NikoshBAN" panose="02000000000000000000" pitchFamily="2" charset="0"/>
              </a:rPr>
              <a:t>বসবাস করবে এবং </a:t>
            </a:r>
            <a:r>
              <a:rPr lang="as-IN" sz="3200" b="1" dirty="0" smtClean="0">
                <a:solidFill>
                  <a:schemeClr val="bg1"/>
                </a:solidFill>
                <a:latin typeface="NikoshBAN" panose="02000000000000000000" pitchFamily="2" charset="0"/>
                <a:cs typeface="NikoshBAN" panose="02000000000000000000" pitchFamily="2" charset="0"/>
              </a:rPr>
              <a:t>তথ্য </a:t>
            </a:r>
            <a:r>
              <a:rPr lang="as-IN" sz="3200" b="1" dirty="0">
                <a:solidFill>
                  <a:schemeClr val="bg1"/>
                </a:solidFill>
                <a:latin typeface="NikoshBAN" panose="02000000000000000000" pitchFamily="2" charset="0"/>
                <a:cs typeface="NikoshBAN" panose="02000000000000000000" pitchFamily="2" charset="0"/>
              </a:rPr>
              <a:t>ও যোগাযোগ প্রযুক্তি ব্যবহারের মাধ্যমে একে অপরের সাথে যোগাযোগ ও সেবা প্রদান করবে।</a:t>
            </a:r>
            <a:r>
              <a:rPr lang="as-IN" b="1" dirty="0">
                <a:solidFill>
                  <a:schemeClr val="bg1"/>
                </a:solidFill>
                <a:latin typeface="NikoshBAN" panose="02000000000000000000" pitchFamily="2" charset="0"/>
                <a:cs typeface="NikoshBAN" panose="02000000000000000000" pitchFamily="2" charset="0"/>
              </a:rPr>
              <a:t> </a:t>
            </a:r>
            <a:endParaRPr lang="en-US"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586277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1781</TotalTime>
  <Words>588</Words>
  <Application>Microsoft Office PowerPoint</Application>
  <PresentationFormat>Widescreen</PresentationFormat>
  <Paragraphs>153</Paragraphs>
  <Slides>28</Slides>
  <Notes>20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宋体</vt:lpstr>
      <vt:lpstr>Arial</vt:lpstr>
      <vt:lpstr>Calibri</vt:lpstr>
      <vt:lpstr>Calibri Light</vt:lpstr>
      <vt:lpstr>NikoshBAN</vt:lpstr>
      <vt:lpstr>Times New Roman</vt:lpstr>
      <vt:lpstr>Tw Cen MT Condensed Extra Bold</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549</cp:revision>
  <dcterms:created xsi:type="dcterms:W3CDTF">2021-06-10T03:28:53Z</dcterms:created>
  <dcterms:modified xsi:type="dcterms:W3CDTF">2021-07-14T19:30:41Z</dcterms:modified>
</cp:coreProperties>
</file>