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1" r:id="rId3"/>
    <p:sldId id="320" r:id="rId4"/>
    <p:sldId id="321" r:id="rId5"/>
    <p:sldId id="322" r:id="rId6"/>
    <p:sldId id="323" r:id="rId7"/>
    <p:sldId id="319" r:id="rId8"/>
    <p:sldId id="304" r:id="rId9"/>
    <p:sldId id="305" r:id="rId10"/>
    <p:sldId id="330" r:id="rId11"/>
    <p:sldId id="316" r:id="rId12"/>
    <p:sldId id="327" r:id="rId13"/>
    <p:sldId id="317" r:id="rId14"/>
    <p:sldId id="326" r:id="rId15"/>
    <p:sldId id="311" r:id="rId16"/>
    <p:sldId id="312" r:id="rId17"/>
    <p:sldId id="329" r:id="rId18"/>
    <p:sldId id="313" r:id="rId19"/>
    <p:sldId id="314" r:id="rId20"/>
    <p:sldId id="315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A4C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3" autoAdjust="0"/>
    <p:restoredTop sz="95394" autoAdjust="0"/>
  </p:normalViewPr>
  <p:slideViewPr>
    <p:cSldViewPr snapToGrid="0">
      <p:cViewPr varScale="1">
        <p:scale>
          <a:sx n="95" d="100"/>
          <a:sy n="95" d="100"/>
        </p:scale>
        <p:origin x="2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2CFE-68A1-41B7-85D2-744C99EFA05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536E5-34BB-488B-AA3F-8B052A1B2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9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3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5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8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3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4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2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DFB2-2B96-418E-B4D1-3522AD797C5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3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eb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692185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86999" y="22505"/>
            <a:ext cx="25763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Welcome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493" y="5991194"/>
            <a:ext cx="5153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MS English 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O</a:t>
            </a:r>
            <a:r>
              <a:rPr lang="en-US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nline Class</a:t>
            </a:r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8" y="853502"/>
            <a:ext cx="10532408" cy="50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3" b="10096"/>
          <a:stretch/>
        </p:blipFill>
        <p:spPr>
          <a:xfrm>
            <a:off x="1541930" y="1550893"/>
            <a:ext cx="8573174" cy="3908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8119" y="362636"/>
            <a:ext cx="8474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Online seminar</a:t>
            </a:r>
          </a:p>
          <a:p>
            <a:r>
              <a:rPr lang="en-US" sz="32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Overcoming the learning gap during the pandemic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0646" y="5570544"/>
            <a:ext cx="9269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gency FB" panose="020B0503020202020204" pitchFamily="34" charset="0"/>
              </a:rPr>
              <a:t>The Friedrich Naumann Foundation for Freedom (FNF South Asia)</a:t>
            </a:r>
          </a:p>
        </p:txBody>
      </p:sp>
    </p:spTree>
    <p:extLst>
      <p:ext uri="{BB962C8B-B14F-4D97-AF65-F5344CB8AC3E}">
        <p14:creationId xmlns:p14="http://schemas.microsoft.com/office/powerpoint/2010/main" val="194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326" y="275456"/>
            <a:ext cx="12078464" cy="3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3.Make six sentences using parts of sentences from each column of the table.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2383" y="753238"/>
            <a:ext cx="1649539" cy="3621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1×6=6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986" y="4381643"/>
            <a:ext cx="8139954" cy="252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a.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The prosperity of a nation depends on its education system.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986" y="3889540"/>
            <a:ext cx="1419960" cy="43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Answer: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81275" y="4542047"/>
            <a:ext cx="11436231" cy="604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b. </a:t>
            </a:r>
            <a:r>
              <a:rPr lang="en-US" sz="2400" dirty="0">
                <a:solidFill>
                  <a:srgbClr val="002060"/>
                </a:solidFill>
              </a:rPr>
              <a:t>The more efficient the system is, the more intellectuals are produced in the country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985507" y="5058570"/>
            <a:ext cx="12323126" cy="329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c. All </a:t>
            </a:r>
            <a:r>
              <a:rPr lang="en-US" sz="2400" dirty="0">
                <a:solidFill>
                  <a:srgbClr val="002060"/>
                </a:solidFill>
              </a:rPr>
              <a:t>educational institutions stayed shut for the welfare of the young </a:t>
            </a:r>
            <a:r>
              <a:rPr lang="en-US" sz="2400" dirty="0" smtClean="0">
                <a:solidFill>
                  <a:srgbClr val="002060"/>
                </a:solidFill>
              </a:rPr>
              <a:t>generation.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1326" y="5379406"/>
            <a:ext cx="11823248" cy="31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d. </a:t>
            </a:r>
            <a:r>
              <a:rPr lang="en-US" sz="2400" dirty="0">
                <a:solidFill>
                  <a:srgbClr val="002060"/>
                </a:solidFill>
              </a:rPr>
              <a:t>The Friedrich Naumann Foundation for Freedom </a:t>
            </a:r>
            <a:r>
              <a:rPr lang="en-US" sz="2400" dirty="0" smtClean="0">
                <a:solidFill>
                  <a:srgbClr val="002060"/>
                </a:solidFill>
              </a:rPr>
              <a:t>organized </a:t>
            </a:r>
            <a:r>
              <a:rPr lang="en-US" sz="2400" dirty="0">
                <a:solidFill>
                  <a:srgbClr val="002060"/>
                </a:solidFill>
              </a:rPr>
              <a:t>an online seminar </a:t>
            </a:r>
            <a:r>
              <a:rPr lang="en-US" sz="2400" dirty="0" smtClean="0">
                <a:solidFill>
                  <a:srgbClr val="002060"/>
                </a:solidFill>
              </a:rPr>
              <a:t>programme.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81275" y="5623467"/>
            <a:ext cx="11914094" cy="551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e. </a:t>
            </a:r>
            <a:r>
              <a:rPr lang="en-US" sz="2400" dirty="0">
                <a:solidFill>
                  <a:srgbClr val="002060"/>
                </a:solidFill>
              </a:rPr>
              <a:t>This programme discussed how to overcome the learning gap students faced </a:t>
            </a:r>
            <a:r>
              <a:rPr lang="en-US" sz="2400" dirty="0" smtClean="0">
                <a:solidFill>
                  <a:srgbClr val="002060"/>
                </a:solidFill>
              </a:rPr>
              <a:t>during the pandemic.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142301" y="6295742"/>
            <a:ext cx="10833939" cy="43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f. What </a:t>
            </a:r>
            <a:r>
              <a:rPr lang="en-US" sz="2400" dirty="0">
                <a:solidFill>
                  <a:srgbClr val="002060"/>
                </a:solidFill>
              </a:rPr>
              <a:t>roles the schools, entrepreneurs and the government can play in doing so.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410737"/>
              </p:ext>
            </p:extLst>
          </p:nvPr>
        </p:nvGraphicFramePr>
        <p:xfrm>
          <a:off x="83665" y="829658"/>
          <a:ext cx="11914092" cy="314103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971364"/>
                <a:gridCol w="3971364"/>
                <a:gridCol w="3971364"/>
              </a:tblGrid>
              <a:tr h="413906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prosperity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is, the more intellectuals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its education system.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934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more efficient the system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a nation depends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online seminar programme.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3386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educational institutions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schools, entrepreneurs and the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the young generation.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934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Friedrich Naumann Foundation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to overcome the learning gap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produced in the country.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319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programme discussed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stayed shut for the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welfare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faced during the pandemic.</a:t>
                      </a:r>
                      <a:endParaRPr lang="en-US" sz="24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641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roles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Freedom organized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can play in doing so.</a:t>
                      </a:r>
                      <a:endParaRPr lang="en-US" sz="24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55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4" grpId="0"/>
      <p:bldP spid="25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3625" y="169999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Impact" panose="020B0806030902050204" pitchFamily="34" charset="0"/>
              </a:rPr>
              <a:t>Look at the picture</a:t>
            </a:r>
            <a:endParaRPr lang="en-US" sz="32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7725" y="5723923"/>
            <a:ext cx="4957482" cy="57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Playing online game over mobile.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1" y="785879"/>
            <a:ext cx="9350189" cy="5038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1" y="785878"/>
            <a:ext cx="9350189" cy="50381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99185" y="6158666"/>
            <a:ext cx="7525950" cy="57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Its also another online game using mobile/laptop.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7725" y="5723923"/>
            <a:ext cx="4957482" cy="57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Playing online game over mobile.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1" y="785877"/>
            <a:ext cx="9350189" cy="50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9" grpId="2"/>
      <p:bldP spid="12" grpId="0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64148" y="361581"/>
            <a:ext cx="1815625" cy="3993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×10=10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78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i="1" dirty="0" smtClean="0"/>
          </a:p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spend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7536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play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9294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vandalize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3931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worry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78567" y="907349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take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3930" y="1306475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list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78" y="1316881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egin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7536" y="1306475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impair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9294" y="1309668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hesitate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78566" y="1315158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be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78" y="1825833"/>
            <a:ext cx="10991140" cy="392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educational institutions closed. Many children, teenagers and young people spend their time (a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games. Game addiction has been (b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disease by the World Health Organization. Jisan, 18 years old teenager (c)--- most of the day playing online games. In the  (d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---, his parents (e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matter as normal. But it  (f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 that when he could not play the game, he started (g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house. Sometimes he not (h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hurt his parents. His parents took him to a clinical psychologist. Many families in the country (i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---. Many teenagers now spend a large part of the day playing games on their cell phones or computers. As a result their studies are being (j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37240" y="5754086"/>
            <a:ext cx="2093720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b. listed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780" y="5712532"/>
            <a:ext cx="2251815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c. spends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13037" y="5793482"/>
            <a:ext cx="186642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d. beginning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17605" y="5765554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e. took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369" y="6238955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f. was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05775" y="6238955"/>
            <a:ext cx="194215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g. vandalizing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37740" y="6258857"/>
            <a:ext cx="2851790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gency FB" panose="020B0503020202020204" pitchFamily="34" charset="0"/>
              </a:rPr>
              <a:t>h</a:t>
            </a:r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. </a:t>
            </a:r>
            <a:r>
              <a:rPr lang="en-US" sz="2800" b="1" dirty="0">
                <a:solidFill>
                  <a:srgbClr val="0000FF"/>
                </a:solidFill>
                <a:latin typeface="Agency FB" panose="020B0503020202020204" pitchFamily="34" charset="0"/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oes not hesitate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09717" y="6238955"/>
            <a:ext cx="1813248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i.  worried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73388" y="6217318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j. impaired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8905749" y="3352937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889" y="5741292"/>
            <a:ext cx="2171217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a. playing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09828" y="126764"/>
            <a:ext cx="6657174" cy="793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Impact" panose="020B0806030902050204" pitchFamily="34" charset="0"/>
              </a:rPr>
              <a:t>4. Use right form of verbs</a:t>
            </a:r>
            <a:endParaRPr lang="en-US" sz="36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9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80277" y="89665"/>
            <a:ext cx="3959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00FF"/>
                </a:solidFill>
                <a:latin typeface="Agency FB" panose="020B0503020202020204" pitchFamily="34" charset="0"/>
              </a:rPr>
              <a:t>Read the quotes</a:t>
            </a:r>
            <a:endParaRPr lang="en-US" sz="5400" b="1" cap="none" spc="0" dirty="0">
              <a:ln w="0"/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47750"/>
            <a:ext cx="6508376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" b="4629"/>
          <a:stretch/>
        </p:blipFill>
        <p:spPr>
          <a:xfrm>
            <a:off x="3048000" y="1047750"/>
            <a:ext cx="6508376" cy="4797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47750"/>
            <a:ext cx="6508376" cy="4797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3048000" y="1047749"/>
            <a:ext cx="6508376" cy="47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695" y="994410"/>
            <a:ext cx="8225895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directed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7086" y="1552401"/>
            <a:ext cx="8908676" cy="32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Honesty is one of the most important virtues. (Comparative)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917" y="1942210"/>
            <a:ext cx="7892592" cy="342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Honesty is more important than most other virtues.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18257" y="2342331"/>
            <a:ext cx="8036027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Nowadays many people cultivate honesty. (Passive)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53362" y="6608524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489" y="2766554"/>
            <a:ext cx="7161969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Nowadays honesty is cultivated by many people.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191267"/>
            <a:ext cx="6520991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Everybody loves an honest man. (Negative)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1488" y="3642405"/>
            <a:ext cx="6292393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nobody but loves an honest man.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626983" y="4053642"/>
            <a:ext cx="7147974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How important honesty is! (Assertive)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427299"/>
            <a:ext cx="5086921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Honesty is very important.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626983" y="4787517"/>
            <a:ext cx="8908676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No virtue is as important as honesty.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(Superlative)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18257" y="5201807"/>
            <a:ext cx="10420093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6295" y="5174718"/>
            <a:ext cx="6248400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Honesty is the most important virtue.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61590" y="925500"/>
            <a:ext cx="1649539" cy="3621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1×10 = 10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5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0027" y="6682045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2732" y="2930807"/>
            <a:ext cx="11775142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Honesty is more worthy than all other qualities. (Superlative)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39133" y="3420590"/>
            <a:ext cx="9073882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Honesty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most worthy of all qualities.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64431" y="3923490"/>
            <a:ext cx="8531559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Honesty should be cultivated widely. (Active)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39133" y="4951218"/>
            <a:ext cx="13265601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Govt. should take necessary steps to encourage honest people.(Passive)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508826" y="5751432"/>
            <a:ext cx="13702070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steps should be taken by the govt. to encourage honest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45176" y="1001914"/>
            <a:ext cx="9072281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Honesty is the best of all virtues. (Positive)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458349"/>
            <a:ext cx="7965141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virtue is as good as honesty.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39133" y="1908293"/>
            <a:ext cx="12202643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We like honest people for their integrity and morality. (Passive)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403760"/>
            <a:ext cx="11985812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 people are liked by us for their integrity and morality.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508826" y="4488708"/>
            <a:ext cx="8531559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cultivate honesty widely.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1" grpId="0"/>
      <p:bldP spid="12" grpId="0"/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66287" y="617930"/>
            <a:ext cx="5238497" cy="51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Look at the picture.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23971" y="4987774"/>
            <a:ext cx="3307135" cy="51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gency FB" panose="020B0503020202020204" pitchFamily="34" charset="0"/>
              </a:rPr>
              <a:t>Md. Maruf Hasan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6" r="21970"/>
          <a:stretch/>
        </p:blipFill>
        <p:spPr>
          <a:xfrm>
            <a:off x="3218329" y="1308136"/>
            <a:ext cx="3962400" cy="36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5174" y="5177339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j.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ended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4996" y="5191707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i.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participated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6095" y="5216186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h.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team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7747" y="4691754"/>
            <a:ext cx="2748474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b.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Mathematical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1774" y="4648879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published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325" y="4677187"/>
            <a:ext cx="2576913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d.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G</a:t>
            </a:r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overnment</a:t>
            </a:r>
            <a:endParaRPr lang="en-US" sz="24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7907" y="4677187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e. competition</a:t>
            </a:r>
            <a:endParaRPr lang="en-US" sz="24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60674" y="4602660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a.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bagged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91505" y="4679537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f. respectively</a:t>
            </a:r>
            <a:endParaRPr lang="en-US" sz="24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11870" y="5173641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g. and</a:t>
            </a:r>
            <a:endParaRPr lang="en-US" sz="24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83246" y="5202188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l.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participating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61953" y="5642881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n.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marking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39392" y="5689107"/>
            <a:ext cx="3644054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m.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representative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10451" y="5186187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k.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announced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19095" y="166013"/>
            <a:ext cx="1308821" cy="33972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0.5×14=7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1877" y="550193"/>
            <a:ext cx="2438470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Read the text</a:t>
            </a:r>
            <a:endParaRPr lang="en-US" sz="3200" b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631" y="41081"/>
            <a:ext cx="2438470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Individual work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921" y="81496"/>
            <a:ext cx="11483181" cy="5608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04381" y="30824"/>
            <a:ext cx="6316971" cy="487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Impact" panose="020B0806030902050204" pitchFamily="34" charset="0"/>
              </a:rPr>
              <a:t>6. Use suffix or prefix or both:</a:t>
            </a:r>
            <a:endParaRPr lang="en-US" sz="40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92965" y="6783336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96" y="1000723"/>
            <a:ext cx="12123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time ever, Bangladesh has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(a)―(bag)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gold medal in the Asian Pacific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― (Math)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Olympiad (APMO). The result was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― (publish)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29 June, reports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UNB. Md.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Maruf Hasan, a student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― (Govern)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Anandamohan College, Mymensingh, won the gold medal for Bangladesh in this year’s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(compete).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won silver and bronze medals in 2019 and 2020,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(respective). Besides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Maruf, Nuzhat Ahmed of Viqarunnisa Noon School (g)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and Adnan Sadiq of Notre Dame College won a bronze each, while six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Bangladesh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(am)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awarded special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honours.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year’s competition, a total of 344 students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(participate)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37 countries. With a total score of 96, Bangladesh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(end)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21st with one gold and two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bronze. Bangladesh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Olympiad Committee (BDMO)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(announce)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local edition of the mathematical Olympiad in March this year. It was held at the Monem Business District Building in Karwan Bazar,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APMO is held annually. Each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(participate)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has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(represent)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charge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APMO locally. A central committee selects a paper with five questions to be solved in four hours, sends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(mark)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schemes and determines award winners.</a:t>
            </a:r>
          </a:p>
        </p:txBody>
      </p:sp>
    </p:spTree>
    <p:extLst>
      <p:ext uri="{BB962C8B-B14F-4D97-AF65-F5344CB8AC3E}">
        <p14:creationId xmlns:p14="http://schemas.microsoft.com/office/powerpoint/2010/main" val="58036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53470" y="441133"/>
            <a:ext cx="3761684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7. </a:t>
            </a:r>
            <a:r>
              <a:rPr lang="en-US" sz="36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Make Question tag</a:t>
            </a:r>
            <a:endParaRPr lang="en-US" sz="3600" b="1" dirty="0">
              <a:solidFill>
                <a:srgbClr val="7030A0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4880" y="622698"/>
            <a:ext cx="1308821" cy="33972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1×7=7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0466" y="1255994"/>
            <a:ext cx="8054239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1. One can do almost nothing without money, __</a:t>
            </a:r>
            <a:r>
              <a:rPr lang="en-US" sz="3200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_____</a:t>
            </a:r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_ 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2153" y="1763262"/>
            <a:ext cx="10469287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2. “Courtesy costs nothing”- all should know the maxim, ___________?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5083" y="2257064"/>
            <a:ext cx="6174835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3. Pandemic situation,   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8303" y="2749348"/>
            <a:ext cx="7437638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4. There is scarcity of oxygen, __________ 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728" y="3277711"/>
            <a:ext cx="7175213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5. Long live our Prime Minister, __________  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7333" y="3772607"/>
            <a:ext cx="8385291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6. That we love our country is known to all, ______ 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8303" y="4284445"/>
            <a:ext cx="7800395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7. Neither of the girls was present, _________?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35046" y="1301214"/>
            <a:ext cx="1797310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an they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8724779" y="1808482"/>
            <a:ext cx="2114542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houldn’t all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958335" y="2296422"/>
            <a:ext cx="1603758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isn’t it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4989865" y="2791823"/>
            <a:ext cx="2212270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sn’t there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5291151" y="3310260"/>
            <a:ext cx="1910984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ayn’t she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6480578" y="3795735"/>
            <a:ext cx="2013367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sn’t it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708573" y="4316759"/>
            <a:ext cx="1759002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were they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1288728" y="6613236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2153" y="4795866"/>
            <a:ext cx="7800395" cy="5564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gency FB" panose="020B0503020202020204" pitchFamily="34" charset="0"/>
              </a:rPr>
              <a:t>8</a:t>
            </a:r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. Kamal and not his friend took vaccine, _________?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05224" y="4809539"/>
            <a:ext cx="1759002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idn’t he</a:t>
            </a:r>
            <a:endParaRPr lang="en-US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262949" y="5277095"/>
            <a:ext cx="6822077" cy="5564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9.  The elite get treatment, _________?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6152" y="5329026"/>
            <a:ext cx="1759002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don’t they</a:t>
            </a:r>
            <a:endParaRPr lang="en-US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262949" y="5713467"/>
            <a:ext cx="9750627" cy="5564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10.  The poor has less opportunity of treatment, _________?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84725" y="5798990"/>
            <a:ext cx="1759002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do they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703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33829" cy="6734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433829" cy="6734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Madhu </a:t>
            </a:r>
            <a:endParaRPr lang="en-US" sz="7200" dirty="0" smtClean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Sudan </a:t>
            </a:r>
            <a:r>
              <a:rPr lang="en-US" sz="54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Das. </a:t>
            </a:r>
            <a:endParaRPr lang="en-US" sz="5400" dirty="0" smtClean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BA </a:t>
            </a:r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(H), English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, </a:t>
            </a:r>
            <a:endParaRPr lang="en-US" sz="2800" b="1" dirty="0" smtClean="0">
              <a:solidFill>
                <a:schemeClr val="tx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MA </a:t>
            </a:r>
            <a:r>
              <a:rPr lang="en-US" sz="40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(Double), </a:t>
            </a:r>
            <a:endParaRPr lang="en-US" sz="4000" b="1" dirty="0" smtClean="0">
              <a:solidFill>
                <a:schemeClr val="tx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ELL </a:t>
            </a:r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&amp; ELT; M.Ed</a:t>
            </a:r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Bakalia Adarsha Girls’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High School.</a:t>
            </a:r>
            <a:endParaRPr lang="en-US" sz="3600" b="1" dirty="0">
              <a:solidFill>
                <a:schemeClr val="tx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7374" y="0"/>
            <a:ext cx="3974626" cy="6734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83387" y="1485866"/>
            <a:ext cx="3908613" cy="2987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Candidates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and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Nine-Ten</a:t>
            </a:r>
            <a:endParaRPr lang="en-US" sz="4400" b="1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23740" r="26925" b="38896"/>
          <a:stretch/>
        </p:blipFill>
        <p:spPr>
          <a:xfrm>
            <a:off x="4897742" y="1622612"/>
            <a:ext cx="2644315" cy="3299012"/>
          </a:xfrm>
          <a:prstGeom prst="flowChartConnector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157295" y="162369"/>
            <a:ext cx="4336610" cy="534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Introduction</a:t>
            </a:r>
            <a:endParaRPr lang="en-US" sz="5400" b="1" dirty="0">
              <a:solidFill>
                <a:srgbClr val="0000FF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5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50614" y="113930"/>
            <a:ext cx="5901580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8. Use capitals and punctuation marks: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52056" y="295495"/>
            <a:ext cx="1308821" cy="33972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0.5×10=10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294" y="717308"/>
            <a:ext cx="11275047" cy="3296901"/>
          </a:xfrm>
          <a:prstGeom prst="roundRect">
            <a:avLst>
              <a:gd name="adj" fmla="val 33526"/>
            </a:avLst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egarding the demand for opening educational institutions in the corona transition the leader of parliament and prime minister sheikh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asina said we can talk about opening schools colleges and universities but it is also necessary to think a little learn to read for this i will knowingly push the children to the brink of death or not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641" y="4219464"/>
            <a:ext cx="10841236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egarding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demand for opening educational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in the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orona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294" y="4586291"/>
            <a:ext cx="11277600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eader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arliament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inister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heikh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asina said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7658" y="5320743"/>
            <a:ext cx="11310357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think a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to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knowingly push the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175" y="5715598"/>
            <a:ext cx="5656229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to the brink of death or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7658" y="4967531"/>
            <a:ext cx="11429999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talk about opening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colleges and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also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42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6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07" y="179295"/>
            <a:ext cx="6875929" cy="3761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89" y="4105835"/>
            <a:ext cx="6212540" cy="22591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43" y="1342479"/>
            <a:ext cx="6667500" cy="4448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2129" y="546847"/>
            <a:ext cx="6033247" cy="48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What are they doing?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7329" y="5792556"/>
            <a:ext cx="6033247" cy="48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They are appearing at SSC Exam.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43" y="1342480"/>
            <a:ext cx="6667500" cy="4448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1375" y="547797"/>
            <a:ext cx="4634753" cy="48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What are they doing?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3870" y="5791605"/>
            <a:ext cx="6557683" cy="48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They are also appearing at SSC Exam.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8448" y="744071"/>
            <a:ext cx="8157882" cy="3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Today our topic is Questions items of SSC 2021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54" y="1532966"/>
            <a:ext cx="6636122" cy="37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423" y="1813174"/>
            <a:ext cx="90722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After completing the lesson we will be able to: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000" dirty="0"/>
              <a:t>Make </a:t>
            </a:r>
            <a:r>
              <a:rPr lang="en-US" sz="2000" b="1" dirty="0"/>
              <a:t>Tag </a:t>
            </a:r>
            <a:r>
              <a:rPr lang="en-US" sz="2000" dirty="0"/>
              <a:t>questions </a:t>
            </a:r>
            <a:endParaRPr lang="en-US" sz="2000" dirty="0" smtClean="0"/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400" dirty="0"/>
              <a:t>Use right form of </a:t>
            </a:r>
            <a:r>
              <a:rPr lang="en-US" sz="2400" dirty="0" smtClean="0"/>
              <a:t>verbs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800" b="1" dirty="0"/>
              <a:t>Make sentences </a:t>
            </a:r>
            <a:r>
              <a:rPr lang="en-US" sz="2800" dirty="0"/>
              <a:t>using </a:t>
            </a:r>
            <a:r>
              <a:rPr lang="en-US" sz="2800" dirty="0" smtClean="0"/>
              <a:t>parts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800" dirty="0"/>
              <a:t>Fill the blanks </a:t>
            </a:r>
            <a:r>
              <a:rPr lang="en-US" sz="2800" b="1" dirty="0"/>
              <a:t>without </a:t>
            </a:r>
            <a:r>
              <a:rPr lang="en-US" sz="2800" b="1" dirty="0" smtClean="0"/>
              <a:t>words</a:t>
            </a:r>
            <a:endParaRPr lang="en-US" sz="2800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3200" dirty="0"/>
              <a:t>Use </a:t>
            </a:r>
            <a:r>
              <a:rPr lang="en-US" sz="3200" b="1" dirty="0"/>
              <a:t>Capitals</a:t>
            </a:r>
            <a:r>
              <a:rPr lang="en-US" sz="3200" dirty="0"/>
              <a:t> and </a:t>
            </a:r>
            <a:r>
              <a:rPr lang="en-US" sz="3200" b="1" dirty="0"/>
              <a:t>Punctuation</a:t>
            </a:r>
            <a:r>
              <a:rPr lang="en-US" sz="3200" dirty="0"/>
              <a:t> </a:t>
            </a:r>
            <a:r>
              <a:rPr lang="en-US" sz="3200" dirty="0" smtClean="0"/>
              <a:t>Marks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4000" dirty="0" smtClean="0"/>
              <a:t>Fill </a:t>
            </a:r>
            <a:r>
              <a:rPr lang="en-US" sz="4000" dirty="0"/>
              <a:t>the </a:t>
            </a:r>
            <a:r>
              <a:rPr lang="en-US" sz="4000" b="1" dirty="0"/>
              <a:t>blanks with suitable </a:t>
            </a:r>
            <a:r>
              <a:rPr lang="en-US" sz="4000" dirty="0"/>
              <a:t>words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4400" b="1" dirty="0"/>
              <a:t>Speak </a:t>
            </a:r>
            <a:r>
              <a:rPr lang="en-US" sz="4400" dirty="0"/>
              <a:t>about </a:t>
            </a:r>
            <a:r>
              <a:rPr lang="en-US" sz="4400" b="1" dirty="0" smtClean="0"/>
              <a:t>pictures</a:t>
            </a:r>
            <a:r>
              <a:rPr lang="en-US" sz="4400" dirty="0" smtClean="0"/>
              <a:t> </a:t>
            </a:r>
            <a:r>
              <a:rPr lang="en-US" sz="4400" dirty="0"/>
              <a:t>and </a:t>
            </a:r>
            <a:r>
              <a:rPr lang="en-US" sz="4400" b="1" dirty="0"/>
              <a:t>events</a:t>
            </a:r>
            <a:endParaRPr lang="en-US" sz="6600" b="1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4000" b="1" dirty="0"/>
              <a:t>Fill the blanks </a:t>
            </a:r>
            <a:r>
              <a:rPr lang="en-US" sz="4000" dirty="0"/>
              <a:t>with words from the </a:t>
            </a:r>
            <a:r>
              <a:rPr lang="en-US" sz="4000" b="1" dirty="0"/>
              <a:t>box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5942" y="469923"/>
            <a:ext cx="7356680" cy="873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Learning outcomes:</a:t>
            </a:r>
            <a:endParaRPr lang="en-US" sz="5400" b="1" dirty="0">
              <a:solidFill>
                <a:srgbClr val="0000FF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7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55" y="529464"/>
            <a:ext cx="7763435" cy="5423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3" y="547821"/>
            <a:ext cx="7763435" cy="5423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8" y="553516"/>
            <a:ext cx="7742146" cy="54087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8965" y="0"/>
            <a:ext cx="42313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Look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at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the pictures</a:t>
            </a: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4296" y="5466605"/>
            <a:ext cx="423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gency FB" panose="020B0503020202020204" pitchFamily="34" charset="0"/>
              </a:rPr>
              <a:t>They are going to school.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3731" y="5530132"/>
            <a:ext cx="423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School closed.</a:t>
            </a:r>
            <a:endParaRPr lang="en-US" sz="2800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3972" y="5466605"/>
            <a:ext cx="2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Class suspended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1916" y="169999"/>
            <a:ext cx="9554198" cy="657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Impact" panose="020B0806030902050204" pitchFamily="34" charset="0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Impact" panose="020B0806030902050204" pitchFamily="34" charset="0"/>
              </a:rPr>
              <a:t>. Fill in the blanks with the  words from the box. You may need to change the forms of some words. You may need to use one word more than once.</a:t>
            </a:r>
            <a:endParaRPr lang="en-US" sz="24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16114" y="299104"/>
            <a:ext cx="1815625" cy="3993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0.5×10=5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612" y="2170275"/>
            <a:ext cx="11981327" cy="4338101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The Directorate of Secondary </a:t>
            </a:r>
            <a:r>
              <a:rPr lang="en-US" sz="3200" dirty="0" smtClean="0">
                <a:solidFill>
                  <a:schemeClr val="tx1"/>
                </a:solidFill>
              </a:rPr>
              <a:t>(a)______ Higher </a:t>
            </a:r>
            <a:r>
              <a:rPr lang="en-US" sz="3200" dirty="0">
                <a:solidFill>
                  <a:schemeClr val="tx1"/>
                </a:solidFill>
              </a:rPr>
              <a:t>Education (DSHE) has suspended </a:t>
            </a:r>
            <a:r>
              <a:rPr lang="en-US" sz="3200" dirty="0" smtClean="0">
                <a:solidFill>
                  <a:schemeClr val="tx1"/>
                </a:solidFill>
              </a:rPr>
              <a:t>(b)_____ </a:t>
            </a:r>
            <a:r>
              <a:rPr lang="en-US" sz="3200" dirty="0">
                <a:solidFill>
                  <a:schemeClr val="tx1"/>
                </a:solidFill>
              </a:rPr>
              <a:t>of the assignments for the students of Class-VI </a:t>
            </a:r>
            <a:r>
              <a:rPr lang="en-US" sz="3200">
                <a:solidFill>
                  <a:schemeClr val="tx1"/>
                </a:solidFill>
              </a:rPr>
              <a:t>to </a:t>
            </a:r>
            <a:r>
              <a:rPr lang="en-US" sz="3200" smtClean="0">
                <a:solidFill>
                  <a:schemeClr val="tx1"/>
                </a:solidFill>
              </a:rPr>
              <a:t>Class-IX </a:t>
            </a:r>
            <a:r>
              <a:rPr lang="en-US" sz="3200" dirty="0" smtClean="0">
                <a:solidFill>
                  <a:schemeClr val="tx1"/>
                </a:solidFill>
              </a:rPr>
              <a:t>(c)______ </a:t>
            </a:r>
            <a:r>
              <a:rPr lang="en-US" sz="3200" dirty="0">
                <a:solidFill>
                  <a:schemeClr val="tx1"/>
                </a:solidFill>
              </a:rPr>
              <a:t>to worsening situation of Covid-19 across the </a:t>
            </a:r>
            <a:r>
              <a:rPr lang="en-US" sz="3200" dirty="0" smtClean="0">
                <a:solidFill>
                  <a:schemeClr val="tx1"/>
                </a:solidFill>
              </a:rPr>
              <a:t>(d)________, </a:t>
            </a:r>
            <a:r>
              <a:rPr lang="en-US" sz="3200" dirty="0">
                <a:solidFill>
                  <a:schemeClr val="tx1"/>
                </a:solidFill>
              </a:rPr>
              <a:t>reports </a:t>
            </a:r>
            <a:r>
              <a:rPr lang="en-US" sz="3200" dirty="0" smtClean="0">
                <a:solidFill>
                  <a:schemeClr val="tx1"/>
                </a:solidFill>
              </a:rPr>
              <a:t>UNB. A </a:t>
            </a:r>
            <a:r>
              <a:rPr lang="en-US" sz="3200" dirty="0">
                <a:solidFill>
                  <a:schemeClr val="tx1"/>
                </a:solidFill>
              </a:rPr>
              <a:t>circular was issued on Friday </a:t>
            </a:r>
            <a:r>
              <a:rPr lang="en-US" sz="3200" dirty="0" smtClean="0">
                <a:solidFill>
                  <a:schemeClr val="tx1"/>
                </a:solidFill>
              </a:rPr>
              <a:t>(e)___________the </a:t>
            </a:r>
            <a:r>
              <a:rPr lang="en-US" sz="3200" dirty="0">
                <a:solidFill>
                  <a:schemeClr val="tx1"/>
                </a:solidFill>
              </a:rPr>
              <a:t>matter. The order will remain in force </a:t>
            </a:r>
            <a:r>
              <a:rPr lang="en-US" sz="3200" dirty="0" smtClean="0">
                <a:solidFill>
                  <a:schemeClr val="tx1"/>
                </a:solidFill>
              </a:rPr>
              <a:t>(f) _____ </a:t>
            </a:r>
            <a:r>
              <a:rPr lang="en-US" sz="3200" dirty="0">
                <a:solidFill>
                  <a:schemeClr val="tx1"/>
                </a:solidFill>
              </a:rPr>
              <a:t>further notice, said the </a:t>
            </a:r>
            <a:r>
              <a:rPr lang="en-US" sz="3200" dirty="0" smtClean="0">
                <a:solidFill>
                  <a:schemeClr val="tx1"/>
                </a:solidFill>
              </a:rPr>
              <a:t>handout. (g)_____ </a:t>
            </a:r>
            <a:r>
              <a:rPr lang="en-US" sz="3200" dirty="0">
                <a:solidFill>
                  <a:schemeClr val="tx1"/>
                </a:solidFill>
              </a:rPr>
              <a:t>a year </a:t>
            </a:r>
            <a:r>
              <a:rPr lang="en-US" sz="3200" dirty="0" smtClean="0">
                <a:solidFill>
                  <a:schemeClr val="tx1"/>
                </a:solidFill>
              </a:rPr>
              <a:t>and half of </a:t>
            </a:r>
            <a:r>
              <a:rPr lang="en-US" sz="3200" dirty="0">
                <a:solidFill>
                  <a:schemeClr val="tx1"/>
                </a:solidFill>
              </a:rPr>
              <a:t>closure due to the pandemic and significant academic </a:t>
            </a:r>
            <a:r>
              <a:rPr lang="en-US" sz="3200" dirty="0" smtClean="0">
                <a:solidFill>
                  <a:schemeClr val="tx1"/>
                </a:solidFill>
              </a:rPr>
              <a:t>(h)______, </a:t>
            </a:r>
            <a:r>
              <a:rPr lang="en-US" sz="3200" dirty="0">
                <a:solidFill>
                  <a:schemeClr val="tx1"/>
                </a:solidFill>
              </a:rPr>
              <a:t>the government on 27 </a:t>
            </a:r>
            <a:r>
              <a:rPr lang="en-US" sz="3200" dirty="0" smtClean="0">
                <a:solidFill>
                  <a:schemeClr val="tx1"/>
                </a:solidFill>
              </a:rPr>
              <a:t>June (i)____________that </a:t>
            </a:r>
            <a:r>
              <a:rPr lang="en-US" sz="3200" dirty="0">
                <a:solidFill>
                  <a:schemeClr val="tx1"/>
                </a:solidFill>
              </a:rPr>
              <a:t>all schools and colleges would be </a:t>
            </a:r>
            <a:r>
              <a:rPr lang="en-US" sz="3200" dirty="0" smtClean="0">
                <a:solidFill>
                  <a:schemeClr val="tx1"/>
                </a:solidFill>
              </a:rPr>
              <a:t>(j)__________ </a:t>
            </a:r>
            <a:r>
              <a:rPr lang="en-US" sz="3200" dirty="0">
                <a:solidFill>
                  <a:schemeClr val="tx1"/>
                </a:solidFill>
              </a:rPr>
              <a:t>on </a:t>
            </a:r>
            <a:r>
              <a:rPr lang="en-US" sz="3200" dirty="0" smtClean="0">
                <a:solidFill>
                  <a:schemeClr val="tx1"/>
                </a:solidFill>
              </a:rPr>
              <a:t>1 August.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7010" y="4404325"/>
            <a:ext cx="1649507" cy="32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7060" y="1103170"/>
            <a:ext cx="2157152" cy="46094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country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99365" y="1104181"/>
            <a:ext cx="1631553" cy="44243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and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04211" y="1588703"/>
            <a:ext cx="1503822" cy="39011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After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7060" y="1562009"/>
            <a:ext cx="2157151" cy="41680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regarding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20353" y="1588685"/>
            <a:ext cx="2383506" cy="39013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announced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30919" y="1545130"/>
            <a:ext cx="1516139" cy="43368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until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9365" y="1547949"/>
            <a:ext cx="1633795" cy="43961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all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0353" y="1103170"/>
            <a:ext cx="2383506" cy="48551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reopening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30920" y="1104181"/>
            <a:ext cx="1516140" cy="45118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due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16531" y="1103170"/>
            <a:ext cx="1491502" cy="46533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losses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30651 0.15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05886 0.1636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232 L -0.10716 0.298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34661 0.366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33281 0.368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55391 0.3708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07552 0.441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11485 0.576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1328 0.5844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4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115 L -0.51693 0.71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1" y="3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0" y="582706"/>
            <a:ext cx="10058400" cy="56570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95755" y="44825"/>
            <a:ext cx="5351930" cy="430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What do you see in the picture?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5755" y="6374560"/>
            <a:ext cx="5351930" cy="430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Activities of a classroom.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0" y="582705"/>
            <a:ext cx="10058400" cy="56570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85085" y="6374559"/>
            <a:ext cx="5351930" cy="430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No Activities of a classroom.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5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625" y="169999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Impact" panose="020B0806030902050204" pitchFamily="34" charset="0"/>
              </a:rPr>
              <a:t>2. Fill in the blanks with suitable words</a:t>
            </a:r>
            <a:endParaRPr lang="en-US" sz="32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8905749" y="3352937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681" y="154580"/>
            <a:ext cx="2193421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Pair work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533" y="5904019"/>
            <a:ext cx="1837765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srgbClr val="0000FF"/>
                </a:solidFill>
              </a:rPr>
              <a:t>the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6684" y="5908353"/>
            <a:ext cx="1124920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solidFill>
                  <a:srgbClr val="0000FF"/>
                </a:solidFill>
              </a:rPr>
              <a:t>of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7350" y="5904019"/>
            <a:ext cx="2016423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rgbClr val="0000FF"/>
                </a:solidFill>
              </a:rPr>
              <a:t>as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035" y="5864100"/>
            <a:ext cx="2202431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00FF"/>
                </a:solidFill>
              </a:rPr>
              <a:t>in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4773" y="5831963"/>
            <a:ext cx="1863732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>
                <a:solidFill>
                  <a:srgbClr val="0000FF"/>
                </a:solidFill>
              </a:rPr>
              <a:t>the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1777" y="6349403"/>
            <a:ext cx="1177279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2800" dirty="0">
                <a:solidFill>
                  <a:srgbClr val="0000FF"/>
                </a:solidFill>
              </a:rPr>
              <a:t>of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298" y="6326304"/>
            <a:ext cx="2068765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2800" dirty="0">
                <a:solidFill>
                  <a:srgbClr val="0000FF"/>
                </a:solidFill>
              </a:rPr>
              <a:t>to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9058" y="6363832"/>
            <a:ext cx="1969502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and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43517" y="6352088"/>
            <a:ext cx="2278024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>
                <a:solidFill>
                  <a:srgbClr val="0000FF"/>
                </a:solidFill>
              </a:rPr>
              <a:t>particularly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97449" y="6300060"/>
            <a:ext cx="1700771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2800" dirty="0">
                <a:solidFill>
                  <a:srgbClr val="0000FF"/>
                </a:solidFill>
              </a:rPr>
              <a:t>to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97449" y="202675"/>
            <a:ext cx="1815625" cy="3993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1×5=5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1681" y="889844"/>
            <a:ext cx="115203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has extended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closure of all the educational institutions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(b)-------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 once again until 31 July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(c)------the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coronavirus situation keeps worsening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country, reports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UNB.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has been taken considering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Covid-19 situation, imposition of lockdown and safety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teachers, students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staff. 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May, the government had decided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reopen the educational institutions, particularly primary, secondary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(h)------higher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ones, in the country on 13 June depending on the Covid situation. But the situation keeps worsening in the country,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(i)--------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bordering districts.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has been taken as per the directives of the national technical advisory committee formed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(j)------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fight Covid-19 in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4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5872</TotalTime>
  <Words>1950</Words>
  <Application>Microsoft Office PowerPoint</Application>
  <PresentationFormat>Widescreen</PresentationFormat>
  <Paragraphs>213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Agency FB</vt:lpstr>
      <vt:lpstr>Arial</vt:lpstr>
      <vt:lpstr>Calibri</vt:lpstr>
      <vt:lpstr>Calibri Light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AsuVibo</dc:creator>
  <cp:lastModifiedBy>AsuVibo</cp:lastModifiedBy>
  <cp:revision>413</cp:revision>
  <dcterms:created xsi:type="dcterms:W3CDTF">2021-04-08T11:27:31Z</dcterms:created>
  <dcterms:modified xsi:type="dcterms:W3CDTF">2021-07-13T13:47:32Z</dcterms:modified>
</cp:coreProperties>
</file>