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D8F9-D29B-4260-A1BC-C130BBF1DD5C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077F-578C-4D6A-AC90-F22BFD2AC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0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D8F9-D29B-4260-A1BC-C130BBF1DD5C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077F-578C-4D6A-AC90-F22BFD2AC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34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D8F9-D29B-4260-A1BC-C130BBF1DD5C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077F-578C-4D6A-AC90-F22BFD2AC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46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D8F9-D29B-4260-A1BC-C130BBF1DD5C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077F-578C-4D6A-AC90-F22BFD2AC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42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D8F9-D29B-4260-A1BC-C130BBF1DD5C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077F-578C-4D6A-AC90-F22BFD2AC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8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D8F9-D29B-4260-A1BC-C130BBF1DD5C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077F-578C-4D6A-AC90-F22BFD2AC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9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D8F9-D29B-4260-A1BC-C130BBF1DD5C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077F-578C-4D6A-AC90-F22BFD2AC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8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D8F9-D29B-4260-A1BC-C130BBF1DD5C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077F-578C-4D6A-AC90-F22BFD2AC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12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D8F9-D29B-4260-A1BC-C130BBF1DD5C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077F-578C-4D6A-AC90-F22BFD2AC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61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D8F9-D29B-4260-A1BC-C130BBF1DD5C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077F-578C-4D6A-AC90-F22BFD2AC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1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D8F9-D29B-4260-A1BC-C130BBF1DD5C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077F-578C-4D6A-AC90-F22BFD2AC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60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0D8F9-D29B-4260-A1BC-C130BBF1DD5C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1077F-578C-4D6A-AC90-F22BFD2AC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58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H="1" flipV="1">
            <a:off x="1289546" y="578332"/>
            <a:ext cx="10203749" cy="264687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err="1" smtClean="0"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b="1" dirty="0">
              <a:solidFill>
                <a:srgbClr val="7030A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546" y="3382108"/>
            <a:ext cx="10203749" cy="32496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67239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  <a:ln>
            <a:solidFill>
              <a:srgbClr val="FFFF00"/>
            </a:solidFill>
          </a:ln>
        </p:spPr>
        <p:txBody>
          <a:bodyPr/>
          <a:lstStyle/>
          <a:p>
            <a:pPr algn="ctr"/>
            <a:r>
              <a:rPr lang="en-US" sz="6600" b="1" dirty="0" err="1" smtClean="0">
                <a:ln>
                  <a:solidFill>
                    <a:schemeClr val="tx2">
                      <a:lumMod val="20000"/>
                      <a:lumOff val="80000"/>
                    </a:schemeClr>
                  </a:solidFill>
                </a:ln>
                <a:solidFill>
                  <a:schemeClr val="accent1"/>
                </a:solidFill>
                <a:effectLst>
                  <a:reflection blurRad="6350" stA="60000" endA="900" endPos="58000" dir="5400000" sy="-100000" algn="bl" rotWithShape="0"/>
                </a:effectLst>
              </a:rPr>
              <a:t>শিক্ষক</a:t>
            </a:r>
            <a:r>
              <a:rPr lang="en-US" sz="6600" b="1" dirty="0" smtClean="0">
                <a:ln>
                  <a:solidFill>
                    <a:schemeClr val="tx2">
                      <a:lumMod val="20000"/>
                      <a:lumOff val="80000"/>
                    </a:schemeClr>
                  </a:solidFill>
                </a:ln>
                <a:solidFill>
                  <a:schemeClr val="accent1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6600" b="1" dirty="0" err="1" smtClean="0">
                <a:ln>
                  <a:solidFill>
                    <a:schemeClr val="tx2">
                      <a:lumMod val="20000"/>
                      <a:lumOff val="80000"/>
                    </a:schemeClr>
                  </a:solidFill>
                </a:ln>
                <a:solidFill>
                  <a:schemeClr val="accent1"/>
                </a:solidFill>
                <a:effectLst>
                  <a:reflection blurRad="6350" stA="60000" endA="900" endPos="58000" dir="5400000" sy="-100000" algn="bl" rotWithShape="0"/>
                </a:effectLst>
              </a:rPr>
              <a:t>পরিচিতি</a:t>
            </a:r>
            <a:endParaRPr lang="en-US" b="1" dirty="0"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  <a:solidFill>
                <a:schemeClr val="accent1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3038621"/>
            <a:ext cx="4760742" cy="3138341"/>
          </a:xfrm>
          <a:solidFill>
            <a:schemeClr val="accent6">
              <a:lumMod val="5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মফিজ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মিয়া</a:t>
            </a:r>
            <a:endParaRPr lang="en-US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সহকারি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শিক্ষক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ব্যবসায়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শিক্ষা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মোজাদ্দেদিয়া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উচ্চ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বিদ্যালয়</a:t>
            </a:r>
            <a:endParaRPr lang="en-US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মতলব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উত্তর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চাঁদপুর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।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মোবাইলঃ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০১৮১১৮৫২৬৭৭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107" y="2222695"/>
            <a:ext cx="3263503" cy="3954268"/>
          </a:xfrm>
        </p:spPr>
      </p:pic>
    </p:spTree>
    <p:extLst>
      <p:ext uri="{BB962C8B-B14F-4D97-AF65-F5344CB8AC3E}">
        <p14:creationId xmlns:p14="http://schemas.microsoft.com/office/powerpoint/2010/main" val="20634557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1167618" y="1097280"/>
            <a:ext cx="9129932" cy="218992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15063" y="1730576"/>
            <a:ext cx="5697415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n w="2222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হিসাব</a:t>
            </a:r>
            <a:r>
              <a:rPr lang="en-US" sz="5400" b="1" dirty="0" smtClean="0">
                <a:ln w="2222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5400" b="1" dirty="0" err="1" smtClean="0">
                <a:ln w="2222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বিজ্ঞান</a:t>
            </a:r>
            <a:endParaRPr lang="en-US" b="1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Wave 3"/>
          <p:cNvSpPr/>
          <p:nvPr/>
        </p:nvSpPr>
        <p:spPr>
          <a:xfrm>
            <a:off x="2869808" y="4459457"/>
            <a:ext cx="6203852" cy="2053884"/>
          </a:xfrm>
          <a:prstGeom prst="wave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38023" y="4978567"/>
            <a:ext cx="4389122" cy="1015663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  <a:scene3d>
              <a:camera prst="isometricOffAxis2Left"/>
              <a:lightRig rig="threePt" dir="t"/>
            </a:scene3d>
          </a:bodyPr>
          <a:lstStyle/>
          <a:p>
            <a:pPr algn="ctr"/>
            <a:r>
              <a:rPr lang="en-US" sz="6000" dirty="0" err="1" smtClean="0">
                <a:ln w="0"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নবম</a:t>
            </a:r>
            <a:r>
              <a:rPr lang="en-US" sz="6000" dirty="0" smtClean="0">
                <a:ln w="0"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6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শ্রেনি</a:t>
            </a:r>
            <a:endParaRPr lang="en-US" sz="2400" dirty="0">
              <a:ln w="0">
                <a:solidFill>
                  <a:schemeClr val="accent6">
                    <a:lumMod val="20000"/>
                    <a:lumOff val="80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2777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61901" y="866899"/>
            <a:ext cx="10284031" cy="38779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n w="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২য় </a:t>
            </a:r>
            <a:r>
              <a:rPr lang="en-US" sz="7200" dirty="0" err="1" smtClean="0">
                <a:ln w="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অধ্যায়</a:t>
            </a:r>
            <a:endParaRPr lang="en-US" sz="7200" dirty="0" smtClean="0">
              <a:ln w="0"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r>
              <a:rPr lang="en-US" sz="16600" dirty="0" smtClean="0"/>
              <a:t>   </a:t>
            </a:r>
            <a:r>
              <a:rPr lang="en-US" sz="16600" b="1" dirty="0" err="1" smtClean="0"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লেনদেন</a:t>
            </a:r>
            <a:endParaRPr lang="en-US" sz="16600" b="1" dirty="0">
              <a:ln w="12700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59775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53" y="166255"/>
            <a:ext cx="11768447" cy="61247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৩/ ‘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লিগ্যাল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এইড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’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নামে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জনাবা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আসফিয়া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২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২০১৭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তারিখে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তার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আইন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ব্যবসায়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চালু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করেন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প্রথম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মাসের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ঘটনাগুলো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নিম্নরুপঃ</a:t>
            </a:r>
            <a:endParaRPr 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২ 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আইন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পেশায়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১,০০,০০০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টাকা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বিনিয়োগ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হলো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</a:p>
          <a:p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৪ 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অফিস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ভাড়া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পরিশোধ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হলো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১৮,০০০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টাকা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</a:p>
          <a:p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৮ 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ধারে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সেবা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সরঞ্জাম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ক্রয়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হলো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৪০,০০০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টাকা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</a:p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১২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মক্কেলদের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নগদে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আইনি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সেবা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দেওয়া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হলো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৩০,০০০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টাকা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</a:p>
          <a:p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১৬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অফিস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কর্মচারীর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বেতন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পরিশোধ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১০,০০০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টাকা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</a:p>
          <a:p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২৫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ব্যাংক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থেকে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ঋণ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নেওয়া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হলো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১,০০,০০০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টাকা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</a:p>
          <a:p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২৭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মক্কেলদের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ধারে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আইনি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সেবা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দেওয়া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হলো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৬০,০০০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টাকা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</a:p>
          <a:p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৩০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বাকিতে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ক্রীত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সেবা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সরঞ্জামের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মূল্য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পরিশোধ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৩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০,০০০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টাকা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 </a:t>
            </a:r>
          </a:p>
          <a:p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ক)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সেবা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সরঞ্জামের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অপরিশোধিত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মূল্য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নির্ণয়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</a:p>
          <a:p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খ)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মাস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শেষে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জনাবা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আসফিয়ার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স্বত্বাধিকারের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পরিমাণ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নির্ণয়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</a:p>
          <a:p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গ)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মাসের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লেনদেন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দ্বারা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হিসাব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সমীকরণে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প্রভাব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দেখাও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 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451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3148" y="344385"/>
            <a:ext cx="8443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ক) </a:t>
            </a:r>
            <a:r>
              <a:rPr lang="en-US" dirty="0" err="1" smtClean="0"/>
              <a:t>সেবা</a:t>
            </a:r>
            <a:r>
              <a:rPr lang="en-US" dirty="0" smtClean="0"/>
              <a:t> </a:t>
            </a:r>
            <a:r>
              <a:rPr lang="en-US" dirty="0" err="1" smtClean="0"/>
              <a:t>সরঞ্জামের</a:t>
            </a:r>
            <a:r>
              <a:rPr lang="en-US" dirty="0" smtClean="0"/>
              <a:t> </a:t>
            </a:r>
            <a:r>
              <a:rPr lang="en-US" dirty="0" err="1" smtClean="0"/>
              <a:t>অপরিশোধিত</a:t>
            </a:r>
            <a:r>
              <a:rPr lang="en-US" dirty="0" smtClean="0"/>
              <a:t> </a:t>
            </a:r>
            <a:r>
              <a:rPr lang="en-US" dirty="0" err="1" smtClean="0"/>
              <a:t>মূল্য</a:t>
            </a:r>
            <a:r>
              <a:rPr lang="en-US" dirty="0" smtClean="0"/>
              <a:t> </a:t>
            </a:r>
            <a:r>
              <a:rPr lang="en-US" dirty="0" err="1" smtClean="0"/>
              <a:t>নির্ণয়</a:t>
            </a:r>
            <a:r>
              <a:rPr lang="en-US" dirty="0" smtClean="0"/>
              <a:t>:</a:t>
            </a:r>
          </a:p>
          <a:p>
            <a:r>
              <a:rPr lang="en-US" dirty="0" smtClean="0"/>
              <a:t>      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797887"/>
              </p:ext>
            </p:extLst>
          </p:nvPr>
        </p:nvGraphicFramePr>
        <p:xfrm>
          <a:off x="1021277" y="767165"/>
          <a:ext cx="8200572" cy="1704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5024"/>
                <a:gridCol w="4643252"/>
                <a:gridCol w="1472541"/>
                <a:gridCol w="1229755"/>
              </a:tblGrid>
              <a:tr h="51537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তারিখ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বিবরণ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</a:tr>
              <a:tr h="1094895">
                <a:tc>
                  <a:txBody>
                    <a:bodyPr/>
                    <a:lstStyle/>
                    <a:p>
                      <a:r>
                        <a:rPr lang="en-US" dirty="0" smtClean="0"/>
                        <a:t>২০১৭</a:t>
                      </a:r>
                    </a:p>
                    <a:p>
                      <a:r>
                        <a:rPr lang="en-US" dirty="0" smtClean="0"/>
                        <a:t>মে-৮</a:t>
                      </a:r>
                    </a:p>
                    <a:p>
                      <a:r>
                        <a:rPr lang="en-US" dirty="0" smtClean="0"/>
                        <a:t>মে-৩০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ধারে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সেবা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সরঞ্জাম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ক্রয়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করা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হলো</a:t>
                      </a:r>
                      <a:endParaRPr lang="en-US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/>
                        <a:t>বাদ</a:t>
                      </a:r>
                      <a:r>
                        <a:rPr lang="en-US" baseline="0" dirty="0" smtClean="0"/>
                        <a:t>: </a:t>
                      </a:r>
                      <a:r>
                        <a:rPr lang="en-US" baseline="0" dirty="0" err="1" smtClean="0"/>
                        <a:t>সেবা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সরঞ্জামের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মূল্য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পরিশোধ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করা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হলো</a:t>
                      </a:r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৪০,০০০</a:t>
                      </a:r>
                    </a:p>
                    <a:p>
                      <a:r>
                        <a:rPr lang="en-US" u="sng" dirty="0" smtClean="0"/>
                        <a:t>(৩০,০০০)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u="dbl" baseline="0" dirty="0" smtClean="0"/>
                        <a:t>১০,০০০</a:t>
                      </a:r>
                      <a:endParaRPr lang="en-US" u="dbl" baseline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813451"/>
              </p:ext>
            </p:extLst>
          </p:nvPr>
        </p:nvGraphicFramePr>
        <p:xfrm>
          <a:off x="1000826" y="3135086"/>
          <a:ext cx="8128000" cy="3560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205"/>
                <a:gridCol w="4548249"/>
                <a:gridCol w="1389413"/>
                <a:gridCol w="1289133"/>
              </a:tblGrid>
              <a:tr h="45126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তারিখ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বিবরণ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</a:tr>
              <a:tr h="2600696">
                <a:tc>
                  <a:txBody>
                    <a:bodyPr/>
                    <a:lstStyle/>
                    <a:p>
                      <a:r>
                        <a:rPr lang="en-US" dirty="0" smtClean="0"/>
                        <a:t>২০১৭</a:t>
                      </a:r>
                    </a:p>
                    <a:p>
                      <a:r>
                        <a:rPr lang="en-US" dirty="0" err="1" smtClean="0"/>
                        <a:t>মে</a:t>
                      </a:r>
                      <a:r>
                        <a:rPr lang="en-US" dirty="0" smtClean="0"/>
                        <a:t>- ০২</a:t>
                      </a:r>
                    </a:p>
                    <a:p>
                      <a:r>
                        <a:rPr lang="en-US" dirty="0" smtClean="0"/>
                        <a:t>মে-০৪ 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মে-১২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মে-১৬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মে-২৭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আইন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পেশায়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বিনিয়োগ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বাদ</a:t>
                      </a:r>
                      <a:r>
                        <a:rPr lang="en-US" baseline="0" dirty="0" smtClean="0"/>
                        <a:t>:  </a:t>
                      </a:r>
                      <a:r>
                        <a:rPr lang="en-US" baseline="0" dirty="0" err="1" smtClean="0"/>
                        <a:t>ভাড়া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ব্যয়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যোগ</a:t>
                      </a:r>
                      <a:r>
                        <a:rPr lang="en-US" baseline="0" dirty="0" smtClean="0"/>
                        <a:t>: </a:t>
                      </a:r>
                      <a:r>
                        <a:rPr lang="en-US" baseline="0" dirty="0" err="1" smtClean="0"/>
                        <a:t>সেবা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আয়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/>
                        <a:t>বাদ</a:t>
                      </a:r>
                      <a:r>
                        <a:rPr lang="en-US" baseline="0" dirty="0" smtClean="0"/>
                        <a:t>:  </a:t>
                      </a:r>
                      <a:r>
                        <a:rPr lang="en-US" baseline="0" dirty="0" err="1" smtClean="0"/>
                        <a:t>বেতন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ব্যয়</a:t>
                      </a:r>
                      <a:endParaRPr lang="en-US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/>
                        <a:t>যোগ</a:t>
                      </a:r>
                      <a:r>
                        <a:rPr lang="en-US" baseline="0" dirty="0" smtClean="0"/>
                        <a:t>: </a:t>
                      </a:r>
                      <a:r>
                        <a:rPr lang="en-US" baseline="0" dirty="0" err="1" smtClean="0"/>
                        <a:t>সেবা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আয়</a:t>
                      </a:r>
                      <a:r>
                        <a:rPr lang="en-US" baseline="0" dirty="0" smtClean="0"/>
                        <a:t>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                                          </a:t>
                      </a:r>
                      <a:r>
                        <a:rPr lang="en-US" baseline="0" dirty="0" err="1" smtClean="0"/>
                        <a:t>স্বত্বাধিকারের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পরিমাণ</a:t>
                      </a:r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১,০০,০০০</a:t>
                      </a:r>
                    </a:p>
                    <a:p>
                      <a:r>
                        <a:rPr lang="en-US" dirty="0" smtClean="0"/>
                        <a:t>   (</a:t>
                      </a:r>
                      <a:r>
                        <a:rPr lang="en-US" u="sng" dirty="0" smtClean="0"/>
                        <a:t>১৮,০০০)</a:t>
                      </a:r>
                    </a:p>
                    <a:p>
                      <a:r>
                        <a:rPr lang="en-US" u="none" baseline="0" dirty="0" smtClean="0"/>
                        <a:t>    ৮</a:t>
                      </a:r>
                      <a:r>
                        <a:rPr lang="en-US" u="none" dirty="0" smtClean="0"/>
                        <a:t>২,০০০</a:t>
                      </a:r>
                    </a:p>
                    <a:p>
                      <a:r>
                        <a:rPr lang="en-US" u="none" dirty="0" smtClean="0"/>
                        <a:t> </a:t>
                      </a:r>
                      <a:r>
                        <a:rPr lang="en-US" u="sng" dirty="0" smtClean="0"/>
                        <a:t>    ৩০,০০০</a:t>
                      </a:r>
                    </a:p>
                    <a:p>
                      <a:r>
                        <a:rPr lang="en-US" u="none" dirty="0" smtClean="0"/>
                        <a:t>   ১,১২,০০০</a:t>
                      </a:r>
                    </a:p>
                    <a:p>
                      <a:r>
                        <a:rPr lang="en-US" u="none" dirty="0" smtClean="0"/>
                        <a:t>     </a:t>
                      </a:r>
                      <a:r>
                        <a:rPr lang="en-US" u="sng" dirty="0" smtClean="0"/>
                        <a:t>(১০,০০০)</a:t>
                      </a:r>
                    </a:p>
                    <a:p>
                      <a:r>
                        <a:rPr lang="en-US" u="none" dirty="0" smtClean="0"/>
                        <a:t>   ১,০২,০০০</a:t>
                      </a:r>
                    </a:p>
                    <a:p>
                      <a:r>
                        <a:rPr lang="en-US" u="none" dirty="0" smtClean="0"/>
                        <a:t>      </a:t>
                      </a:r>
                      <a:r>
                        <a:rPr lang="en-US" u="sng" dirty="0" smtClean="0"/>
                        <a:t>৬০,০০০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u="dbl" baseline="0" dirty="0" smtClean="0"/>
                        <a:t>১,৬২,০০০</a:t>
                      </a:r>
                      <a:endParaRPr lang="en-US" u="dbl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43148" y="2636322"/>
            <a:ext cx="8443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খ) </a:t>
            </a:r>
            <a:r>
              <a:rPr lang="en-US" dirty="0" err="1" smtClean="0"/>
              <a:t>জনাবা</a:t>
            </a:r>
            <a:r>
              <a:rPr lang="en-US" dirty="0" smtClean="0"/>
              <a:t> </a:t>
            </a:r>
            <a:r>
              <a:rPr lang="en-US" dirty="0" err="1" smtClean="0"/>
              <a:t>আসফিয়ার</a:t>
            </a:r>
            <a:r>
              <a:rPr lang="en-US" dirty="0" smtClean="0"/>
              <a:t> </a:t>
            </a:r>
            <a:r>
              <a:rPr lang="en-US" dirty="0" err="1"/>
              <a:t>স্বত্বাধিকারের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/>
              <a:t>পরিমাণ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/>
              <a:t>নির্ণয়</a:t>
            </a:r>
            <a:r>
              <a:rPr lang="en-US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35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828392"/>
              </p:ext>
            </p:extLst>
          </p:nvPr>
        </p:nvGraphicFramePr>
        <p:xfrm>
          <a:off x="332510" y="724394"/>
          <a:ext cx="11459688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794"/>
                <a:gridCol w="1322746"/>
                <a:gridCol w="1597364"/>
                <a:gridCol w="1233737"/>
                <a:gridCol w="467520"/>
                <a:gridCol w="1259715"/>
                <a:gridCol w="1285683"/>
                <a:gridCol w="1553221"/>
                <a:gridCol w="1781908"/>
              </a:tblGrid>
              <a:tr h="319548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তারিখ</a:t>
                      </a:r>
                      <a:endParaRPr lang="en-US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সম্পদ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=</a:t>
                      </a:r>
                      <a:endParaRPr lang="en-US" sz="16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       </a:t>
                      </a:r>
                      <a:r>
                        <a:rPr lang="en-US" sz="1600" dirty="0" err="1" smtClean="0"/>
                        <a:t>দায়</a:t>
                      </a:r>
                      <a:r>
                        <a:rPr lang="en-US" sz="1600" dirty="0" smtClean="0"/>
                        <a:t> ও </a:t>
                      </a:r>
                      <a:r>
                        <a:rPr lang="en-US" sz="1600" dirty="0" err="1" smtClean="0"/>
                        <a:t>মালিকানাস্বত্ব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মন্তব্য</a:t>
                      </a:r>
                      <a:endParaRPr lang="en-US" sz="1600" dirty="0"/>
                    </a:p>
                  </a:txBody>
                  <a:tcPr/>
                </a:tc>
              </a:tr>
              <a:tr h="31954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নগদ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সেবা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সরঞ্জাম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দেনাদার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/>
                        <a:t>ব্যাংক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ঋণ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/>
                        <a:t>পাওনাদার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/>
                        <a:t>মালিকানাস্বত্ব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92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২০১৭</a:t>
                      </a:r>
                    </a:p>
                    <a:p>
                      <a:r>
                        <a:rPr lang="en-US" sz="1600" dirty="0" smtClean="0"/>
                        <a:t>মে-০২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১,০০,০০০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=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১,০০,০০০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মূল্ধন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আনয়ন</a:t>
                      </a:r>
                      <a:endParaRPr lang="en-US" sz="1600" dirty="0"/>
                    </a:p>
                  </a:txBody>
                  <a:tcPr/>
                </a:tc>
              </a:tr>
              <a:tr h="559209">
                <a:tc>
                  <a:txBody>
                    <a:bodyPr/>
                    <a:lstStyle/>
                    <a:p>
                      <a:endParaRPr lang="en-US" sz="1600" dirty="0"/>
                    </a:p>
                    <a:p>
                      <a:r>
                        <a:rPr lang="en-US" sz="1600" dirty="0" smtClean="0"/>
                        <a:t>মে-০৪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১,০০,০০০</a:t>
                      </a:r>
                    </a:p>
                    <a:p>
                      <a:r>
                        <a:rPr lang="en-US" sz="1600" dirty="0" smtClean="0"/>
                        <a:t>  (১৮,০০০)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=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১,০০,০০০</a:t>
                      </a:r>
                    </a:p>
                    <a:p>
                      <a:r>
                        <a:rPr lang="en-US" sz="1600" dirty="0" smtClean="0"/>
                        <a:t>  (১৮,০০০)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  <a:p>
                      <a:r>
                        <a:rPr lang="en-US" sz="1600" dirty="0" err="1" smtClean="0"/>
                        <a:t>ভাড়া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খরচ</a:t>
                      </a:r>
                      <a:endParaRPr lang="en-US" sz="1600" dirty="0"/>
                    </a:p>
                  </a:txBody>
                  <a:tcPr/>
                </a:tc>
              </a:tr>
              <a:tr h="559209"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মে-০৮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৮২,০০০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  <a:p>
                      <a:r>
                        <a:rPr lang="en-US" sz="1600" dirty="0" smtClean="0"/>
                        <a:t> ৪০,০০০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=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 smtClean="0"/>
                        <a:t>৪০,০০০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৮২,০০০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559209"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মে-১২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৮২,০০০</a:t>
                      </a:r>
                    </a:p>
                    <a:p>
                      <a:r>
                        <a:rPr lang="en-US" sz="1600" dirty="0" smtClean="0"/>
                        <a:t>  ৩০,০০০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৪০,০০০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=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৪০,০০০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৮২,০০০</a:t>
                      </a:r>
                    </a:p>
                    <a:p>
                      <a:r>
                        <a:rPr lang="en-US" sz="1600" dirty="0" smtClean="0"/>
                        <a:t>   ৩০,০০০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  <a:p>
                      <a:r>
                        <a:rPr lang="en-US" sz="1600" dirty="0" err="1" smtClean="0"/>
                        <a:t>সেবা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আয়</a:t>
                      </a:r>
                      <a:endParaRPr lang="en-US" sz="1600" dirty="0"/>
                    </a:p>
                  </a:txBody>
                  <a:tcPr/>
                </a:tc>
              </a:tr>
              <a:tr h="559209">
                <a:tc>
                  <a:txBody>
                    <a:bodyPr/>
                    <a:lstStyle/>
                    <a:p>
                      <a:endParaRPr lang="en-US" sz="1600" dirty="0"/>
                    </a:p>
                    <a:p>
                      <a:r>
                        <a:rPr lang="en-US" sz="1600" dirty="0" smtClean="0"/>
                        <a:t>মে-১৬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১,১২,০০০</a:t>
                      </a:r>
                    </a:p>
                    <a:p>
                      <a:r>
                        <a:rPr lang="en-US" sz="1600" dirty="0" smtClean="0"/>
                        <a:t> (১০,০০০)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৪০,০০০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=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৪০,০০০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১,১২,০০০</a:t>
                      </a:r>
                    </a:p>
                    <a:p>
                      <a:r>
                        <a:rPr lang="en-US" sz="1600" dirty="0" smtClean="0"/>
                        <a:t>  (১০,০০০)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  <a:p>
                      <a:r>
                        <a:rPr lang="en-US" sz="1600" dirty="0" err="1" smtClean="0"/>
                        <a:t>বেতন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খরচ</a:t>
                      </a:r>
                      <a:endParaRPr lang="en-US" sz="1600" dirty="0"/>
                    </a:p>
                  </a:txBody>
                  <a:tcPr/>
                </a:tc>
              </a:tr>
              <a:tr h="559209">
                <a:tc>
                  <a:txBody>
                    <a:bodyPr/>
                    <a:lstStyle/>
                    <a:p>
                      <a:endParaRPr lang="en-US" sz="1600" dirty="0"/>
                    </a:p>
                    <a:p>
                      <a:r>
                        <a:rPr lang="en-US" sz="1600" dirty="0" smtClean="0"/>
                        <a:t>মে-২৫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১,০২,০০০</a:t>
                      </a:r>
                    </a:p>
                    <a:p>
                      <a:r>
                        <a:rPr lang="en-US" sz="1600" dirty="0" smtClean="0"/>
                        <a:t>১,০০,০০০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৪০,০০০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 =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  <a:p>
                      <a:r>
                        <a:rPr lang="en-US" sz="1600" dirty="0" smtClean="0"/>
                        <a:t>১,০০,০০০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৪০,০০০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১,০২,০০০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559209">
                <a:tc>
                  <a:txBody>
                    <a:bodyPr/>
                    <a:lstStyle/>
                    <a:p>
                      <a:endParaRPr lang="en-US" sz="1600" dirty="0"/>
                    </a:p>
                    <a:p>
                      <a:r>
                        <a:rPr lang="en-US" sz="1600" dirty="0" smtClean="0"/>
                        <a:t>মে-২৭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২,০২,০০০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৪০,০০০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  <a:p>
                      <a:r>
                        <a:rPr lang="en-US" sz="1600" dirty="0" smtClean="0"/>
                        <a:t>৬০,০০০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=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১,০০,০০০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৪০,০০০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১,০২,০০০</a:t>
                      </a:r>
                    </a:p>
                    <a:p>
                      <a:r>
                        <a:rPr lang="en-US" sz="1600" dirty="0" smtClean="0"/>
                        <a:t>   ৬০,০০০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  <a:p>
                      <a:r>
                        <a:rPr lang="en-US" sz="1600" dirty="0" err="1" smtClean="0"/>
                        <a:t>সেবা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আয়</a:t>
                      </a:r>
                      <a:endParaRPr lang="en-US" sz="1600" dirty="0"/>
                    </a:p>
                  </a:txBody>
                  <a:tcPr/>
                </a:tc>
              </a:tr>
              <a:tr h="559209">
                <a:tc>
                  <a:txBody>
                    <a:bodyPr/>
                    <a:lstStyle/>
                    <a:p>
                      <a:endParaRPr lang="en-US" sz="1600" dirty="0"/>
                    </a:p>
                    <a:p>
                      <a:r>
                        <a:rPr lang="en-US" sz="1600" dirty="0" smtClean="0"/>
                        <a:t>মে-৩০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২,০২,০০০</a:t>
                      </a:r>
                    </a:p>
                    <a:p>
                      <a:r>
                        <a:rPr lang="en-US" sz="1600" dirty="0" smtClean="0"/>
                        <a:t> (৩০,০০০)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৪০,০০০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৬০,০০০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=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১,০০,০০০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৪০,০০০</a:t>
                      </a:r>
                    </a:p>
                    <a:p>
                      <a:pPr algn="ctr"/>
                      <a:r>
                        <a:rPr lang="en-US" sz="1600" dirty="0" smtClean="0"/>
                        <a:t>(৩০,০০০)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১,৬২,০০০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19548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১,৭২,০০০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৪০,০০০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৬০,০০০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=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১,০০,০০০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১০,০০০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১,৬২,০০০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19548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u="dbl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২,৭২,০০০</a:t>
                      </a:r>
                      <a:endParaRPr lang="en-US" sz="1600" u="dbl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=</a:t>
                      </a:r>
                      <a:endParaRPr lang="en-US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u="dbl" baseline="0" dirty="0" smtClean="0"/>
                        <a:t>২,৭২,০০০</a:t>
                      </a:r>
                      <a:endParaRPr lang="en-US" sz="1600" u="dbl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flipH="1">
            <a:off x="342602" y="130630"/>
            <a:ext cx="11223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গ) </a:t>
            </a:r>
            <a:r>
              <a:rPr lang="en-US" dirty="0" err="1" smtClean="0"/>
              <a:t>জনাবা</a:t>
            </a:r>
            <a:r>
              <a:rPr lang="en-US" dirty="0" smtClean="0"/>
              <a:t> </a:t>
            </a:r>
            <a:r>
              <a:rPr lang="en-US" dirty="0" err="1" smtClean="0"/>
              <a:t>আসফিয়ার</a:t>
            </a:r>
            <a:r>
              <a:rPr lang="en-US" dirty="0" smtClean="0"/>
              <a:t> </a:t>
            </a:r>
            <a:r>
              <a:rPr lang="en-US" dirty="0" err="1" smtClean="0"/>
              <a:t>মে</a:t>
            </a:r>
            <a:r>
              <a:rPr lang="en-US" dirty="0" smtClean="0"/>
              <a:t> </a:t>
            </a:r>
            <a:r>
              <a:rPr lang="en-US" dirty="0" err="1" smtClean="0"/>
              <a:t>মাসের</a:t>
            </a:r>
            <a:r>
              <a:rPr lang="en-US" dirty="0" smtClean="0"/>
              <a:t> </a:t>
            </a:r>
            <a:r>
              <a:rPr lang="en-US" dirty="0" err="1" smtClean="0"/>
              <a:t>লেনদেনে</a:t>
            </a:r>
            <a:r>
              <a:rPr lang="en-US" dirty="0" smtClean="0"/>
              <a:t> </a:t>
            </a:r>
            <a:r>
              <a:rPr lang="en-US" dirty="0" err="1" smtClean="0"/>
              <a:t>হিসাব</a:t>
            </a:r>
            <a:r>
              <a:rPr lang="en-US" dirty="0" smtClean="0"/>
              <a:t> </a:t>
            </a:r>
            <a:r>
              <a:rPr lang="en-US" dirty="0" err="1" smtClean="0"/>
              <a:t>সমীকরণে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21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9" y="51169"/>
            <a:ext cx="11815948" cy="64674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10098" y="843148"/>
            <a:ext cx="4358244" cy="1446550"/>
          </a:xfrm>
          <a:prstGeom prst="rect">
            <a:avLst/>
          </a:prstGeom>
          <a:solidFill>
            <a:schemeClr val="tx2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/>
                </a:solidFill>
              </a:rPr>
              <a:t>ধন্যবাদ</a:t>
            </a:r>
            <a:endParaRPr lang="en-US" sz="2400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51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406</Words>
  <Application>Microsoft Office PowerPoint</Application>
  <PresentationFormat>Widescreen</PresentationFormat>
  <Paragraphs>191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NikoshBAN</vt:lpstr>
      <vt:lpstr>Office Theme</vt:lpstr>
      <vt:lpstr>PowerPoint Presentation</vt:lpstr>
      <vt:lpstr>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52</cp:revision>
  <dcterms:created xsi:type="dcterms:W3CDTF">2021-06-22T11:31:40Z</dcterms:created>
  <dcterms:modified xsi:type="dcterms:W3CDTF">2021-07-13T10:16:18Z</dcterms:modified>
</cp:coreProperties>
</file>