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270" r:id="rId2"/>
    <p:sldId id="268" r:id="rId3"/>
    <p:sldId id="279" r:id="rId4"/>
    <p:sldId id="288" r:id="rId5"/>
    <p:sldId id="269" r:id="rId6"/>
    <p:sldId id="275" r:id="rId7"/>
    <p:sldId id="263" r:id="rId8"/>
    <p:sldId id="289" r:id="rId9"/>
    <p:sldId id="264" r:id="rId10"/>
    <p:sldId id="290" r:id="rId11"/>
    <p:sldId id="267" r:id="rId12"/>
    <p:sldId id="301" r:id="rId13"/>
    <p:sldId id="302" r:id="rId14"/>
    <p:sldId id="271" r:id="rId15"/>
    <p:sldId id="258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488" autoAdjust="0"/>
  </p:normalViewPr>
  <p:slideViewPr>
    <p:cSldViewPr snapToGrid="0" snapToObjects="1">
      <p:cViewPr varScale="1">
        <p:scale>
          <a:sx n="77" d="100"/>
          <a:sy n="77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15-Jul-21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15-Jul-21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7D892-D7F4-47C9-A1B3-AFFE413485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15-Jul-21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/>
          <a:lstStyle/>
          <a:p>
            <a:fld id="{906A8E3A-8DBF-0542-BC99-444DCA0CC2C2}" type="datetimeFigureOut">
              <a:rPr lang="en-US" smtClean="0"/>
              <a:t>15-Jul-21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9AD996-4694-4CB5-BA94-4C74DD7A5C12}"/>
              </a:ext>
            </a:extLst>
          </p:cNvPr>
          <p:cNvSpPr txBox="1"/>
          <p:nvPr userDrawn="1"/>
        </p:nvSpPr>
        <p:spPr>
          <a:xfrm>
            <a:off x="220717" y="6353504"/>
            <a:ext cx="392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askerville Old Face" panose="02020602080505020303" pitchFamily="18" charset="0"/>
              </a:rPr>
              <a:t>Margaret Adhikari</a:t>
            </a:r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89854" cy="6351731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1382" y="6361221"/>
            <a:ext cx="3233224" cy="494505"/>
          </a:xfrm>
        </p:spPr>
        <p:txBody>
          <a:bodyPr>
            <a:normAutofit/>
          </a:bodyPr>
          <a:lstStyle/>
          <a:p>
            <a:r>
              <a:rPr lang="en-US" altLang="ja-JP" sz="1800" dirty="0">
                <a:solidFill>
                  <a:schemeClr val="tx1"/>
                </a:solidFill>
                <a:latin typeface="Brush Script MT" panose="03060802040406070304" pitchFamily="66" charset="0"/>
              </a:rPr>
              <a:t>Margaret Adhikari</a:t>
            </a:r>
            <a:endParaRPr lang="ja-JP" altLang="en-US" sz="1800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0E95BD-AE55-4A90-AA90-B9140290A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269"/>
            <a:ext cx="8139336" cy="5067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05E0D-D9CD-4F6C-BBD4-709BD587AB4B}"/>
              </a:ext>
            </a:extLst>
          </p:cNvPr>
          <p:cNvSpPr txBox="1"/>
          <p:nvPr/>
        </p:nvSpPr>
        <p:spPr>
          <a:xfrm>
            <a:off x="7679217" y="708110"/>
            <a:ext cx="461063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50800" h="234950" prst="divot"/>
            </a:sp3d>
          </a:bodyPr>
          <a:lstStyle/>
          <a:p>
            <a:pPr algn="ctr"/>
            <a:r>
              <a:rPr lang="bn-IN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744166DA-6B7A-4669-9392-B4138ECAF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" b="1617"/>
          <a:stretch/>
        </p:blipFill>
        <p:spPr>
          <a:xfrm>
            <a:off x="202443" y="41346"/>
            <a:ext cx="11377684" cy="5813544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704936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7140" y="212159"/>
            <a:ext cx="5551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সরব পাঠ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 descr="Image result for grass png">
            <a:extLst>
              <a:ext uri="{FF2B5EF4-FFF2-40B4-BE49-F238E27FC236}">
                <a16:creationId xmlns:a16="http://schemas.microsoft.com/office/drawing/2014/main" id="{9366CE37-2F1B-4180-94FA-8FA8C26CC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4954136"/>
            <a:ext cx="11724362" cy="160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32D4DDA-AB05-45E1-BB6A-897BADD2FEC5}"/>
              </a:ext>
            </a:extLst>
          </p:cNvPr>
          <p:cNvSpPr txBox="1"/>
          <p:nvPr/>
        </p:nvSpPr>
        <p:spPr>
          <a:xfrm>
            <a:off x="1473425" y="1193759"/>
            <a:ext cx="994975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বনে বাস করত এক গরিব কাঠুরে। কাঠ বেচে তার সংসার চলত।</a:t>
            </a:r>
          </a:p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একদিন কাঠুরে নদীর ধারে কাঠ কাটছিল।</a:t>
            </a:r>
          </a:p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হঠাৎ কুড়ালটি পড়ে গেল নদীতে। নদীতে ছিল অনেক স্রোত ও কুমিরের ভয়। ভয়ে সে নদীতে নামতে পারল না। কুড়াল কেনার টাকাও ছিল না। তাই মনের দুঃখে সে কাঁদতে লাগল।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কিছুক্ষণ কেটে গেল। হঠাৎ নদী থেকে উঠে এলো এক জলপরি। </a:t>
            </a:r>
          </a:p>
          <a:p>
            <a:pPr algn="just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কাঠুরেকে বলল, তুমি কাঁদছ কেন? কাঠুরে বলল, আমার কুড়াল নদীতে পড়ে গেছে। জলপরি বলল, তুমি কেঁদো না, আমি দেখছি।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05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4">
                <a:lumMod val="40000"/>
                <a:lumOff val="60000"/>
              </a:schemeClr>
            </a:gs>
            <a:gs pos="68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84432" y="405696"/>
            <a:ext cx="5689378" cy="92333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54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4433" y="1692915"/>
            <a:ext cx="2236028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কাঠুরে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463180" y="1899942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97947" y="1717073"/>
            <a:ext cx="372455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কাঠ কাটে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84433" y="2723283"/>
            <a:ext cx="2236030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কুড়াল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559470" y="3002056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60264" y="2716918"/>
            <a:ext cx="382230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 কাটার হাতিয়ার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84432" y="3798393"/>
            <a:ext cx="2236030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584704" y="3979906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50702" y="3762929"/>
            <a:ext cx="202331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 কষ্ট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84432" y="4828353"/>
            <a:ext cx="2236029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কিছুক্ষণ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559470" y="4972998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699" y="4683038"/>
            <a:ext cx="178446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অল্প সময়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3143" y="5845653"/>
            <a:ext cx="2238233" cy="707886"/>
          </a:xfrm>
          <a:prstGeom prst="rect">
            <a:avLst/>
          </a:prstGeom>
          <a:noFill/>
          <a:ln w="3175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584704" y="6013738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8563" y="5744504"/>
            <a:ext cx="3646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জলের ধারা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01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2" grpId="0" animBg="1"/>
      <p:bldP spid="17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5938" y="834487"/>
            <a:ext cx="16610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কিছুক্ষণ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5544" y="832609"/>
            <a:ext cx="602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2818" y="2051462"/>
            <a:ext cx="602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71047" y="3296723"/>
            <a:ext cx="48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3300" y="899259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24567" y="3429000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78342" y="2042322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301201" y="834514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14480" y="848049"/>
            <a:ext cx="809862" cy="6257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301201" y="2077352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660794" y="2077351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254587" y="3485615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614480" y="3484226"/>
            <a:ext cx="641582" cy="574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7241" y="176920"/>
            <a:ext cx="5438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চিহ্নিত করে বিভাজন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27241" y="748057"/>
            <a:ext cx="5288422" cy="22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Image result for grass png">
            <a:extLst>
              <a:ext uri="{FF2B5EF4-FFF2-40B4-BE49-F238E27FC236}">
                <a16:creationId xmlns:a16="http://schemas.microsoft.com/office/drawing/2014/main" id="{51368B11-BD22-4428-814A-793DE7F7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1" y="4085747"/>
            <a:ext cx="11724362" cy="24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250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15065 0.0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14466 0.000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10234 -0.0020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34" grpId="0"/>
      <p:bldP spid="34" grpId="1"/>
      <p:bldP spid="35" grpId="0"/>
      <p:bldP spid="35" grpId="1"/>
      <p:bldP spid="8" grpId="0" animBg="1"/>
      <p:bldP spid="37" grpId="0" animBg="1"/>
      <p:bldP spid="38" grpId="0" animBg="1"/>
      <p:bldP spid="41" grpId="0" animBg="1"/>
      <p:bldP spid="46" grpId="0" animBg="1"/>
      <p:bldP spid="57" grpId="0" animBg="1"/>
      <p:bldP spid="58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4039" y="280252"/>
            <a:ext cx="162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0754" y="1247218"/>
            <a:ext cx="7251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চিহ্নিত কর ও বিভাজন করে ২ টি করে শব্দ লেখ।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2490" y="2259263"/>
            <a:ext cx="3320990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কিছুক্ষন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4" name="Picture 33" descr="Image result for grass png">
            <a:extLst>
              <a:ext uri="{FF2B5EF4-FFF2-40B4-BE49-F238E27FC236}">
                <a16:creationId xmlns:a16="http://schemas.microsoft.com/office/drawing/2014/main" id="{A07EDFA4-C14E-4AC6-8D58-08C62044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9" y="3647874"/>
            <a:ext cx="11724362" cy="28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45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7604" y="1008281"/>
            <a:ext cx="4691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71895" y="3155222"/>
            <a:ext cx="5247277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q"/>
            </a:pP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সম্পর্কে পাঁচটি বাক্য লিখে আনবে।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 descr="clipart-house-house-clip-art-7.gif">
            <a:extLst>
              <a:ext uri="{FF2B5EF4-FFF2-40B4-BE49-F238E27FC236}">
                <a16:creationId xmlns:a16="http://schemas.microsoft.com/office/drawing/2014/main" id="{FC42DC82-66DA-4FC1-BEBD-DFA219E77F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9" y="1483440"/>
            <a:ext cx="4066508" cy="4101264"/>
          </a:xfrm>
          <a:prstGeom prst="rect">
            <a:avLst/>
          </a:prstGeom>
        </p:spPr>
      </p:pic>
      <p:pic>
        <p:nvPicPr>
          <p:cNvPr id="37" name="Picture 36" descr="Image result for grass png">
            <a:extLst>
              <a:ext uri="{FF2B5EF4-FFF2-40B4-BE49-F238E27FC236}">
                <a16:creationId xmlns:a16="http://schemas.microsoft.com/office/drawing/2014/main" id="{1358010D-8E43-4741-9C8F-A01636D2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9" y="4526281"/>
            <a:ext cx="11724362" cy="19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4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CFD610D-612A-489A-84C0-60ECA72D9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7" y="262007"/>
            <a:ext cx="11724786" cy="6333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17BB56-F7CA-4627-9EF0-9938EC302DF7}"/>
              </a:ext>
            </a:extLst>
          </p:cNvPr>
          <p:cNvSpPr txBox="1"/>
          <p:nvPr/>
        </p:nvSpPr>
        <p:spPr>
          <a:xfrm>
            <a:off x="4377474" y="1280731"/>
            <a:ext cx="3802743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791AB59-E8F8-4411-940E-DD41175C35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4706" r="24706"/>
          <a:stretch>
            <a:fillRect/>
          </a:stretch>
        </p:blipFill>
        <p:spPr>
          <a:xfrm>
            <a:off x="10033348" y="889348"/>
            <a:ext cx="2158651" cy="5968651"/>
          </a:xfr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B4FBB6C7-A62E-426D-992B-BF690DB3F979}"/>
              </a:ext>
            </a:extLst>
          </p:cNvPr>
          <p:cNvSpPr/>
          <p:nvPr/>
        </p:nvSpPr>
        <p:spPr>
          <a:xfrm rot="1221986">
            <a:off x="1486491" y="1406842"/>
            <a:ext cx="3687063" cy="3970204"/>
          </a:xfrm>
          <a:prstGeom prst="frame">
            <a:avLst>
              <a:gd name="adj1" fmla="val 4935"/>
            </a:avLst>
          </a:prstGeom>
          <a:solidFill>
            <a:schemeClr val="tx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C457ADB-9105-4A2A-9B00-AF3D85C2C49B}"/>
              </a:ext>
            </a:extLst>
          </p:cNvPr>
          <p:cNvSpPr/>
          <p:nvPr/>
        </p:nvSpPr>
        <p:spPr>
          <a:xfrm rot="168517">
            <a:off x="1556473" y="1668178"/>
            <a:ext cx="3547098" cy="3447530"/>
          </a:xfrm>
          <a:prstGeom prst="frame">
            <a:avLst>
              <a:gd name="adj1" fmla="val 4935"/>
            </a:avLst>
          </a:prstGeom>
          <a:solidFill>
            <a:srgbClr val="CC6600"/>
          </a:solidFill>
          <a:ln>
            <a:solidFill>
              <a:srgbClr val="CC66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F87432-D87B-4D79-9D14-EDA8A2D87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1" r="8968" b="26273"/>
          <a:stretch/>
        </p:blipFill>
        <p:spPr>
          <a:xfrm>
            <a:off x="1920991" y="1657458"/>
            <a:ext cx="2864369" cy="310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7019E6-05CF-4F96-9D77-9FF1EE709A95}"/>
              </a:ext>
            </a:extLst>
          </p:cNvPr>
          <p:cNvSpPr txBox="1"/>
          <p:nvPr/>
        </p:nvSpPr>
        <p:spPr>
          <a:xfrm>
            <a:off x="6836163" y="169353"/>
            <a:ext cx="48126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IN" sz="60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7AFF6-3CE8-4058-A6E6-0E17B365AD5D}"/>
              </a:ext>
            </a:extLst>
          </p:cNvPr>
          <p:cNvSpPr txBox="1"/>
          <p:nvPr/>
        </p:nvSpPr>
        <p:spPr>
          <a:xfrm>
            <a:off x="6192197" y="1905011"/>
            <a:ext cx="52738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মার্গারেট অধিকারী </a:t>
            </a:r>
          </a:p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বালিগাঁও সরকারি প্রাথমিক বিদ্যালয় কমলগঞ্জ, মৌলভীবাজার 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6670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54448" y="342404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 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E599A1-4016-4D20-899A-CD592C3C0805}"/>
              </a:ext>
            </a:extLst>
          </p:cNvPr>
          <p:cNvSpPr txBox="1"/>
          <p:nvPr/>
        </p:nvSpPr>
        <p:spPr>
          <a:xfrm>
            <a:off x="5174103" y="1649834"/>
            <a:ext cx="6093500" cy="378565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জলপরি ও কাঠুরে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এক বনে বাস----------- -----আমি দেখছি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</p:txBody>
      </p:sp>
      <p:pic>
        <p:nvPicPr>
          <p:cNvPr id="37" name="Picture 36" descr="Screen Clipping">
            <a:extLst>
              <a:ext uri="{FF2B5EF4-FFF2-40B4-BE49-F238E27FC236}">
                <a16:creationId xmlns:a16="http://schemas.microsoft.com/office/drawing/2014/main" id="{D7AC4252-F9F5-4B03-B968-7B9020131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" y="1617147"/>
            <a:ext cx="3363738" cy="39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6670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23DC899F-332D-43AB-AD65-CD10AD739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9" y="1253861"/>
            <a:ext cx="3848212" cy="4064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C521C0FC-5401-4096-A4A9-009ED1665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/>
          <a:stretch/>
        </p:blipFill>
        <p:spPr>
          <a:xfrm>
            <a:off x="8208859" y="1253861"/>
            <a:ext cx="3085511" cy="4224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24169C-E703-48E9-9394-3C94068124A5}"/>
              </a:ext>
            </a:extLst>
          </p:cNvPr>
          <p:cNvSpPr txBox="1"/>
          <p:nvPr/>
        </p:nvSpPr>
        <p:spPr>
          <a:xfrm>
            <a:off x="2568233" y="371750"/>
            <a:ext cx="7799656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তোমরা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পাচ্ছো  ?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D6F00-AAFE-46E2-A76F-AAFABBC99C88}"/>
              </a:ext>
            </a:extLst>
          </p:cNvPr>
          <p:cNvSpPr txBox="1"/>
          <p:nvPr/>
        </p:nvSpPr>
        <p:spPr>
          <a:xfrm>
            <a:off x="5084835" y="2747583"/>
            <a:ext cx="2750107" cy="1077218"/>
          </a:xfrm>
          <a:prstGeom prst="rect">
            <a:avLst/>
          </a:prstGeom>
          <a:noFill/>
          <a:ln w="38100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তোমরাকখনও কাঠ কাটতে দেখেছ?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990127-F0C1-4721-B40C-AF28D9962515}"/>
              </a:ext>
            </a:extLst>
          </p:cNvPr>
          <p:cNvSpPr txBox="1"/>
          <p:nvPr/>
        </p:nvSpPr>
        <p:spPr>
          <a:xfrm>
            <a:off x="5126707" y="2768357"/>
            <a:ext cx="2594285" cy="1077218"/>
          </a:xfrm>
          <a:prstGeom prst="rect">
            <a:avLst/>
          </a:prstGeom>
          <a:noFill/>
          <a:ln w="38100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 দিয়ে কাঠ কাটা হয়?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1E1FE-11B7-47AD-9467-34C50BEE0238}"/>
              </a:ext>
            </a:extLst>
          </p:cNvPr>
          <p:cNvSpPr txBox="1"/>
          <p:nvPr/>
        </p:nvSpPr>
        <p:spPr>
          <a:xfrm>
            <a:off x="5103670" y="2522136"/>
            <a:ext cx="2750107" cy="1569660"/>
          </a:xfrm>
          <a:prstGeom prst="rect">
            <a:avLst/>
          </a:prstGeom>
          <a:noFill/>
          <a:ln w="38100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কাঠ যিনি কাটেন তাকে কী বলা হয় জান?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84040-13B5-493B-B3EF-42E55F14B4F1}"/>
              </a:ext>
            </a:extLst>
          </p:cNvPr>
          <p:cNvSpPr txBox="1"/>
          <p:nvPr/>
        </p:nvSpPr>
        <p:spPr>
          <a:xfrm>
            <a:off x="5012757" y="2397948"/>
            <a:ext cx="2750107" cy="2062103"/>
          </a:xfrm>
          <a:prstGeom prst="rect">
            <a:avLst/>
          </a:prstGeom>
          <a:noFill/>
          <a:ln w="38100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 আমরা কাঠুরে ও কুড়াল নিয়ে মজার গল্প শুনব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397" y="290739"/>
            <a:ext cx="4891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পড়ব-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45369" y="1025233"/>
            <a:ext cx="2013323" cy="69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57313" y="2745350"/>
            <a:ext cx="9701212" cy="110799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8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জলপরি</a:t>
            </a:r>
            <a:r>
              <a:rPr lang="en-US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কাঠুরের</a:t>
            </a:r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 result for grass png">
            <a:extLst>
              <a:ext uri="{FF2B5EF4-FFF2-40B4-BE49-F238E27FC236}">
                <a16:creationId xmlns:a16="http://schemas.microsoft.com/office/drawing/2014/main" id="{EF960B81-6B6C-4230-8D9E-D1886311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731054"/>
            <a:ext cx="11724362" cy="28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289345" cy="583800"/>
          </a:xfrm>
        </p:spPr>
        <p:txBody>
          <a:bodyPr/>
          <a:lstStyle/>
          <a:p>
            <a:r>
              <a:rPr lang="en-US" sz="4800" b="1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8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নফল_</a:t>
            </a:r>
            <a:r>
              <a:rPr lang="bn-IN" sz="24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________</a:t>
            </a:r>
            <a:br>
              <a:rPr lang="en-US" sz="24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06C61-64D0-4FB6-A6DB-6C7EF2408285}"/>
              </a:ext>
            </a:extLst>
          </p:cNvPr>
          <p:cNvSpPr txBox="1"/>
          <p:nvPr/>
        </p:nvSpPr>
        <p:spPr>
          <a:xfrm>
            <a:off x="1051558" y="1556046"/>
            <a:ext cx="993530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১. পাঠের অন্তরগত ছোট  ছোট  বাক্য শোনে বুঝতে পারবে।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২. প্রশ্ন শোনে বুঝতে পার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ব্যবহৃ্রিত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দ্ধভাবে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২. নির্দেশনা  শুনে পালন করতে  পারবে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শব্দ শুদ্য উচ্চারণে  পরতে পারবে।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২.গল্প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3"/>
          <a:stretch/>
        </p:blipFill>
        <p:spPr>
          <a:xfrm>
            <a:off x="0" y="226258"/>
            <a:ext cx="12212741" cy="6503112"/>
          </a:xfrm>
          <a:prstGeom prst="rect">
            <a:avLst/>
          </a:prstGeom>
          <a:solidFill>
            <a:srgbClr val="69A5C7"/>
          </a:solidFill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4485" y="4811217"/>
            <a:ext cx="11802287" cy="182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বনে বাস করত এক গরিব কাঠুরে। কাঠ বেচে তার সংসার চলত।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4" name="Picture 33" descr="455.jpg">
            <a:extLst>
              <a:ext uri="{FF2B5EF4-FFF2-40B4-BE49-F238E27FC236}">
                <a16:creationId xmlns:a16="http://schemas.microsoft.com/office/drawing/2014/main" id="{156A5D39-8A96-4CCE-B3FB-0CCF77BB05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9382" y="304122"/>
            <a:ext cx="7571096" cy="43784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3"/>
          <a:stretch/>
        </p:blipFill>
        <p:spPr>
          <a:xfrm>
            <a:off x="-20741" y="155223"/>
            <a:ext cx="12212741" cy="6503112"/>
          </a:xfrm>
          <a:prstGeom prst="rect">
            <a:avLst/>
          </a:prstGeom>
          <a:solidFill>
            <a:srgbClr val="69A5C7"/>
          </a:solidFill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4856" y="4102920"/>
            <a:ext cx="11802287" cy="182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 কাঠুরে নদীর ধারে কাঠ কাটছিল।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হঠাৎ কুড়ালটি পড়ে গেল নদীতে। নদীতে ছিল অনেক স্রোত ও কুমিরের ভয়। ভয়ে সে নদীতে নামতে পারল না। কুড়াল কেনার টাকাও ছিল না। তাই মনের দুঃখে সে কাঁদতে লাগল।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 descr="455.jpg">
            <a:extLst>
              <a:ext uri="{FF2B5EF4-FFF2-40B4-BE49-F238E27FC236}">
                <a16:creationId xmlns:a16="http://schemas.microsoft.com/office/drawing/2014/main" id="{66F89DA2-5666-403C-946C-E43210BD01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2403" y="537190"/>
            <a:ext cx="4333745" cy="250626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10rabigol3.jpg">
            <a:extLst>
              <a:ext uri="{FF2B5EF4-FFF2-40B4-BE49-F238E27FC236}">
                <a16:creationId xmlns:a16="http://schemas.microsoft.com/office/drawing/2014/main" id="{6916C1B9-D042-41F2-840B-135FF263AC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5455" r="27119"/>
          <a:stretch>
            <a:fillRect/>
          </a:stretch>
        </p:blipFill>
        <p:spPr>
          <a:xfrm flipH="1">
            <a:off x="6162255" y="224593"/>
            <a:ext cx="2967816" cy="3297572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4409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4861828"/>
            <a:ext cx="11836978" cy="1411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 কিছুক্ষণ কেটে গেল। হঠাৎ নদী থেকে উঠে এলো এক জলপরি। 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কাঠুরেকে বলল, তুমি কাঁদছ কেন? কাঠুরে বলল, আমার কুড়াল নদীতে পড়ে গেছে। জলপরি বলল, তুমি কেঁদো না, আমি দেখছি। 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 descr="honest+wood+cutter.jpg">
            <a:extLst>
              <a:ext uri="{FF2B5EF4-FFF2-40B4-BE49-F238E27FC236}">
                <a16:creationId xmlns:a16="http://schemas.microsoft.com/office/drawing/2014/main" id="{8B607A7C-0DEC-486E-92B8-EBE91D742C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8218" y="298486"/>
            <a:ext cx="7591567" cy="426485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467</TotalTime>
  <Words>429</Words>
  <Application>Microsoft Office PowerPoint</Application>
  <PresentationFormat>Widescreen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Meiryo UI</vt:lpstr>
      <vt:lpstr>Arial</vt:lpstr>
      <vt:lpstr>Baskerville Old Face</vt:lpstr>
      <vt:lpstr>Brush Script MT</vt:lpstr>
      <vt:lpstr>Calibri</vt:lpstr>
      <vt:lpstr>NikoshBAN</vt:lpstr>
      <vt:lpstr>Wingdings</vt:lpstr>
      <vt:lpstr>Creative Gradient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শিখনফল_________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55</cp:revision>
  <dcterms:created xsi:type="dcterms:W3CDTF">2021-05-18T15:29:14Z</dcterms:created>
  <dcterms:modified xsi:type="dcterms:W3CDTF">2021-07-15T16:33:23Z</dcterms:modified>
</cp:coreProperties>
</file>