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91" r:id="rId2"/>
    <p:sldId id="292" r:id="rId3"/>
    <p:sldId id="272" r:id="rId4"/>
    <p:sldId id="256" r:id="rId5"/>
    <p:sldId id="263" r:id="rId6"/>
    <p:sldId id="266" r:id="rId7"/>
    <p:sldId id="293" r:id="rId8"/>
    <p:sldId id="265" r:id="rId9"/>
    <p:sldId id="282" r:id="rId10"/>
    <p:sldId id="273" r:id="rId11"/>
    <p:sldId id="286" r:id="rId12"/>
    <p:sldId id="269" r:id="rId13"/>
    <p:sldId id="283" r:id="rId14"/>
    <p:sldId id="285" r:id="rId15"/>
    <p:sldId id="284" r:id="rId16"/>
    <p:sldId id="288" r:id="rId17"/>
    <p:sldId id="275" r:id="rId18"/>
    <p:sldId id="27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8" autoAdjust="0"/>
  </p:normalViewPr>
  <p:slideViewPr>
    <p:cSldViewPr>
      <p:cViewPr varScale="1">
        <p:scale>
          <a:sx n="66" d="100"/>
          <a:sy n="66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91E0-AFBD-4D2C-8ED9-C857D9F5B276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FB5F-2F6B-404D-9CF9-5F16F04E4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58D-D1B5-4417-B615-437317C895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BD" sz="1200" dirty="0">
                <a:latin typeface="+mn-lt"/>
                <a:cs typeface="NikoshBAN" pitchFamily="2" charset="0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>
                <a:latin typeface="+mn-lt"/>
              </a:rPr>
              <a:t>ওজনের পার্থক্যের দরুন সংঘটিত এই ঘটনাটির ভিডিওটি দেখিয়ে এবং পাঠ সংশ্লিষ্ট প্রশ্নোত্তরের মাধ্যমে</a:t>
            </a:r>
            <a:r>
              <a:rPr lang="bn-BD" dirty="0">
                <a:latin typeface="+mn-lt"/>
              </a:rPr>
              <a:t>পাঠের</a:t>
            </a:r>
            <a:r>
              <a:rPr lang="bn-BD" baseline="0" dirty="0">
                <a:latin typeface="+mn-lt"/>
              </a:rPr>
              <a:t> প্রতি মনোযোগ আকর্ষণ এবং  শিরোনাম শিক্ষার্থীদের কাছ থেকে বের করার জন্য স্লাইডটি ব্যবহার করা হয়েছে। সংশ্লিষ্ট অন্য কোন ঘটনা প্রদর্শন করে পাঠ সংশ্লিষ্ট প্রশ্নোত্তরের মাধ্যমেও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r>
              <a:rPr lang="en-US" baseline="0" dirty="0">
                <a:latin typeface="+mn-lt"/>
              </a:rPr>
              <a:t> 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>
                <a:latin typeface="AdarshaLipiCon" pitchFamily="2" charset="0"/>
                <a:cs typeface="NikoshBAN" pitchFamily="2" charset="0"/>
              </a:rPr>
              <a:t>।</a:t>
            </a:r>
            <a:endParaRPr lang="bn-BD" sz="1200" baseline="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aseline="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C77B-4FCD-4C85-8C55-4034F1444EFD}" type="datetimeFigureOut">
              <a:rPr lang="en-US" smtClean="0"/>
              <a:pPr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594C-110F-4C7D-A7DE-6209DAD1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67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tankantinath2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268D2-7856-4401-A87C-B360020C6C67}"/>
              </a:ext>
            </a:extLst>
          </p:cNvPr>
          <p:cNvSpPr txBox="1"/>
          <p:nvPr/>
        </p:nvSpPr>
        <p:spPr>
          <a:xfrm>
            <a:off x="2362200" y="1752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26F10-CC77-4F65-9633-E3B070DD4191}"/>
              </a:ext>
            </a:extLst>
          </p:cNvPr>
          <p:cNvSpPr txBox="1"/>
          <p:nvPr/>
        </p:nvSpPr>
        <p:spPr>
          <a:xfrm>
            <a:off x="1726509" y="921603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33CC33"/>
                </a:solidFill>
              </a:rPr>
              <a:t>আজকের ক্লাসে সকলকে</a:t>
            </a:r>
            <a:endParaRPr lang="en-US" sz="4800" dirty="0">
              <a:solidFill>
                <a:srgbClr val="33CC3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E191A-69BF-4F9E-BCC5-87A99EA87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800" y="3124200"/>
            <a:ext cx="5791200" cy="294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WINDOWS\Application Data\Microsoft\Media Catalog\Downloaded Clips\cl20\j0082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5562600" cy="551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638800" y="3002577"/>
            <a:ext cx="2514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n-B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ওজনহীনতা</a:t>
            </a:r>
            <a:r>
              <a:rPr kumimoji="0" lang="bn-BD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Nikosh" pitchFamily="2" charset="0"/>
                <a:cs typeface="NikoshBAN" pitchFamily="2" charset="0"/>
              </a:rPr>
              <a:t> 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206514"/>
            <a:ext cx="22092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3425"/>
            <a:ext cx="643798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লিফটে উঠা-নামার সময় ওজন কম-বেশি হবে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1828800"/>
          <a:ext cx="19812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28800"/>
                        <a:ext cx="1981200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8489" y="3505200"/>
            <a:ext cx="415851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কখন আমাদের ওজন বেশি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343400"/>
            <a:ext cx="4017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কখন আমাদের ওজন কম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 descr="Lift_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350" y="1276350"/>
            <a:ext cx="1123950" cy="4917284"/>
          </a:xfrm>
          <a:prstGeom prst="rect">
            <a:avLst/>
          </a:prstGeom>
        </p:spPr>
      </p:pic>
      <p:pic>
        <p:nvPicPr>
          <p:cNvPr id="56" name="Picture 55" descr="L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3810000"/>
            <a:ext cx="1009650" cy="2193377"/>
          </a:xfrm>
          <a:prstGeom prst="rect">
            <a:avLst/>
          </a:prstGeom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4" name="Frame 63"/>
          <p:cNvSpPr/>
          <p:nvPr/>
        </p:nvSpPr>
        <p:spPr>
          <a:xfrm>
            <a:off x="171450" y="1066800"/>
            <a:ext cx="4972050" cy="5372100"/>
          </a:xfrm>
          <a:prstGeom prst="frame">
            <a:avLst>
              <a:gd name="adj1" fmla="val 47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8600"/>
            <a:ext cx="5105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2" name="Picture 61" descr="Lift_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4533900" cy="4890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253425"/>
            <a:ext cx="626966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লিফট উপরে উঠার সময় ওজন বেশি হয়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56931" y="5029200"/>
            <a:ext cx="4234469" cy="954107"/>
            <a:chOff x="2952750" y="5029200"/>
            <a:chExt cx="4234469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5029200"/>
              <a:ext cx="314861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লোকটি লিফটের মেঝে কী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পরিমাণ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2952750" y="5453390"/>
              <a:ext cx="1066800" cy="33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66700" y="4913293"/>
            <a:ext cx="18069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ওজনের সমান </a:t>
            </a:r>
          </a:p>
          <a:p>
            <a:r>
              <a:rPr lang="en-US" sz="2800" dirty="0"/>
              <a:t>mg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698" y="2971800"/>
            <a:ext cx="25042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mg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বেশি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66014" y="3124200"/>
            <a:ext cx="4972836" cy="1335107"/>
            <a:chOff x="3466014" y="3124200"/>
            <a:chExt cx="4972836" cy="1335107"/>
          </a:xfrm>
        </p:grpSpPr>
        <p:sp>
          <p:nvSpPr>
            <p:cNvPr id="25" name="TextBox 24"/>
            <p:cNvSpPr txBox="1"/>
            <p:nvPr/>
          </p:nvSpPr>
          <p:spPr>
            <a:xfrm>
              <a:off x="3466014" y="3505200"/>
              <a:ext cx="4972836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লিফটটি উপরে উঠার সময় লোকটি লিফটের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মেঝে কত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নিউটন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>
              <a:off x="5105400" y="3124200"/>
              <a:ext cx="685800" cy="381000"/>
            </a:xfrm>
            <a:prstGeom prst="up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2703" y="2057400"/>
            <a:ext cx="855554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উপরে উঠার সময় লিফটের মধ্যে আমরা নিজেদেরকে  কি ভারী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2743200"/>
            <a:ext cx="304121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কেনো ভারী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 flipV="1">
            <a:off x="2349064" y="57150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346434" y="48768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-0.45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 descr="Lift_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350" y="1276350"/>
            <a:ext cx="1123950" cy="4917284"/>
          </a:xfrm>
          <a:prstGeom prst="rect">
            <a:avLst/>
          </a:prstGeom>
        </p:spPr>
      </p:pic>
      <p:pic>
        <p:nvPicPr>
          <p:cNvPr id="56" name="Picture 55" descr="L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1066800"/>
            <a:ext cx="1009650" cy="2193377"/>
          </a:xfrm>
          <a:prstGeom prst="rect">
            <a:avLst/>
          </a:prstGeom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4" name="Frame 63"/>
          <p:cNvSpPr/>
          <p:nvPr/>
        </p:nvSpPr>
        <p:spPr>
          <a:xfrm>
            <a:off x="171450" y="1066800"/>
            <a:ext cx="4972050" cy="5372100"/>
          </a:xfrm>
          <a:prstGeom prst="frame">
            <a:avLst>
              <a:gd name="adj1" fmla="val 47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7334" y="228600"/>
            <a:ext cx="529446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লিফট নামার সময় ওজন কম হয়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 descr="Lift_ro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4533900" cy="48904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600200"/>
            <a:ext cx="18069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ওজনের সমান </a:t>
            </a:r>
          </a:p>
          <a:p>
            <a:r>
              <a:rPr lang="en-US" sz="2800" dirty="0"/>
              <a:t>mg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56931" y="1639907"/>
            <a:ext cx="4234469" cy="954107"/>
            <a:chOff x="2952750" y="5029200"/>
            <a:chExt cx="4234469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4038600" y="5029200"/>
              <a:ext cx="314861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লোকটি লিফটের মেঝে কী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পরিমাণ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952750" y="5453390"/>
              <a:ext cx="1066800" cy="33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66014" y="3505200"/>
            <a:ext cx="4945585" cy="1295400"/>
            <a:chOff x="3466014" y="3505200"/>
            <a:chExt cx="4945585" cy="1295400"/>
          </a:xfrm>
        </p:grpSpPr>
        <p:sp>
          <p:nvSpPr>
            <p:cNvPr id="19" name="TextBox 18"/>
            <p:cNvSpPr txBox="1"/>
            <p:nvPr/>
          </p:nvSpPr>
          <p:spPr>
            <a:xfrm>
              <a:off x="3466014" y="3505200"/>
              <a:ext cx="4945585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লিফটটি নিচে নামার সময় লোকটি লিফটের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মেঝে কত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নিউটন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10800000">
              <a:off x="5334001" y="4419600"/>
              <a:ext cx="685800" cy="381000"/>
            </a:xfrm>
            <a:prstGeom prst="up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19800" y="4495800"/>
            <a:ext cx="23823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mg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নিউটন এর কম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930" y="2586335"/>
            <a:ext cx="776687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নিচে নামার সময় লিফটের মধ্যে আমরা নিজেদেরকে কি হালকা অনুভব করব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3058180"/>
            <a:ext cx="324800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কেনো হালকা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396362" y="34290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V="1">
            <a:off x="2393732" y="2590800"/>
            <a:ext cx="4572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428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Lift_b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8350" y="1314177"/>
            <a:ext cx="1123950" cy="4841630"/>
          </a:xfrm>
          <a:prstGeom prst="rect">
            <a:avLst/>
          </a:prstGeom>
        </p:spPr>
      </p:pic>
      <p:pic>
        <p:nvPicPr>
          <p:cNvPr id="56" name="Picture 55" descr="Lif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50" y="1219200"/>
            <a:ext cx="1009650" cy="2193377"/>
          </a:xfrm>
          <a:prstGeom prst="rect">
            <a:avLst/>
          </a:prstGeom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Lift-fall-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450" y="971550"/>
            <a:ext cx="1009650" cy="2419680"/>
          </a:xfrm>
          <a:prstGeom prst="rect">
            <a:avLst/>
          </a:prstGeom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</p:pic>
      <p:pic>
        <p:nvPicPr>
          <p:cNvPr id="62" name="Picture 61" descr="Lift_ro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295400"/>
            <a:ext cx="4533900" cy="48904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" y="6400800"/>
            <a:ext cx="5105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ame 63"/>
          <p:cNvSpPr/>
          <p:nvPr/>
        </p:nvSpPr>
        <p:spPr>
          <a:xfrm>
            <a:off x="171450" y="1066800"/>
            <a:ext cx="4972050" cy="5372100"/>
          </a:xfrm>
          <a:prstGeom prst="frame">
            <a:avLst>
              <a:gd name="adj1" fmla="val 47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18069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ওজনের সমান </a:t>
            </a:r>
          </a:p>
          <a:p>
            <a:r>
              <a:rPr lang="en-US" sz="2800" dirty="0"/>
              <a:t>mg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6931" y="1639907"/>
            <a:ext cx="4234469" cy="954107"/>
            <a:chOff x="2952750" y="5029200"/>
            <a:chExt cx="4234469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5029200"/>
              <a:ext cx="314861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লোকটি লিফটের মেঝে কী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পরিমাণ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952750" y="5453390"/>
              <a:ext cx="1066800" cy="33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66014" y="3505200"/>
            <a:ext cx="5227713" cy="1295400"/>
            <a:chOff x="3466014" y="3505200"/>
            <a:chExt cx="5227713" cy="1295400"/>
          </a:xfrm>
        </p:grpSpPr>
        <p:sp>
          <p:nvSpPr>
            <p:cNvPr id="17" name="TextBox 16"/>
            <p:cNvSpPr txBox="1"/>
            <p:nvPr/>
          </p:nvSpPr>
          <p:spPr>
            <a:xfrm>
              <a:off x="3466014" y="3505200"/>
              <a:ext cx="5227713" cy="95410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লিফটটি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g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ত্বরণে নিচে নামার সময় লোকটি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লিফটের মেঝে কত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নিউটন বল প্রয়োগ করবে?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 rot="10800000">
              <a:off x="5334001" y="4419600"/>
              <a:ext cx="685800" cy="381000"/>
            </a:xfrm>
            <a:prstGeom prst="up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96000" y="4495800"/>
            <a:ext cx="266303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m(g-g)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00" dirty="0"/>
              <a:t> </a:t>
            </a:r>
            <a:r>
              <a:rPr lang="en-US" sz="2800" dirty="0"/>
              <a:t>0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448580"/>
            <a:ext cx="7943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g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ত্বরণে নিচে নামার সময় লিফটের মধ্যে আমরা কি নিজেদের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ওজন অনুভব করব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28650"/>
            <a:ext cx="5105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57600" y="2971800"/>
            <a:ext cx="276229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ওজনহীন অনুভব করব?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3.33333E-6 0.594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77225"/>
            <a:ext cx="3048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ঘটনাটি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1066800"/>
          <a:ext cx="198684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1986844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6300" y="3789522"/>
            <a:ext cx="7315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মহাশূন্যযানটি পৃথিবী থেকে সমান দূরত্ব বজায় রাখছে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89522"/>
            <a:ext cx="861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মহাশূন্যযানটি সবসময় পৃথিবী থেকে সমান উচ্চতায় থাকতে হবে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789522"/>
            <a:ext cx="7086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মহাশূন্যচারীরা কেনো নিজেকে ওজনহীন অনুভব করছে?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789522"/>
            <a:ext cx="7391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মহাশূন্যচারী মহাশূন্যযানের দেয়ালে বল প্রয়োগ করছে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00" y="3543300"/>
            <a:ext cx="70104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মহাশূন্যযানটি অন্য কোন অবস্থায় থাকলে  মহাশূন্যচারী নিজেকে ওজনহীন অনুভব করবে?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snap-2015-01-16-17h46m21s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" y="854868"/>
            <a:ext cx="8877300" cy="49934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28600"/>
            <a:ext cx="16898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4341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টেলিস্কোপটি নির্দিষ্ট উচ্চতায়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 পৃথিবীর চারদিকে ঘুরাতে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 কী ব্যবস্থা গ্রহণ করতে হবে।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28600"/>
            <a:ext cx="1279517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556990" y="838200"/>
            <a:ext cx="8129810" cy="2961620"/>
            <a:chOff x="824714" y="914400"/>
            <a:chExt cx="8129810" cy="296162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914400"/>
              <a:ext cx="81163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মহাশূন্যচারী নিজেকে ওজনহীন অনুভব করবে যখন মহাশূন্যযান-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914" y="1371600"/>
              <a:ext cx="6067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g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ত্বরণে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পৃথিবীকে বৃত্তাকারে প্রদক্ষিণ করবে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9247" y="1905000"/>
              <a:ext cx="6652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মুক্তভাবে না পড়ে মহাশূন্যে স্থির দাড়িয়ে থাকবে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714" y="2362200"/>
              <a:ext cx="5229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খাড়া উপরের দিকে উঠতে থাকবে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" y="2895600"/>
              <a:ext cx="7105868" cy="980420"/>
              <a:chOff x="838200" y="3124200"/>
              <a:chExt cx="7105868" cy="9804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3124200"/>
                <a:ext cx="291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914400" y="3581400"/>
                <a:ext cx="7029668" cy="523220"/>
                <a:chOff x="914400" y="3886200"/>
                <a:chExt cx="7029668" cy="52322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914400" y="3886200"/>
                  <a:ext cx="14013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(ক)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i , iii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91143" y="3886200"/>
                  <a:ext cx="12474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(খ) </a:t>
                  </a:r>
                  <a:r>
                    <a:rPr lang="en-US" sz="2800" dirty="0" err="1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ii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43400" y="3886200"/>
                  <a:ext cx="18341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(গ) </a:t>
                  </a:r>
                  <a:r>
                    <a:rPr lang="en-US" sz="2800" dirty="0" err="1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, ii, iii 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77000" y="3886200"/>
                  <a:ext cx="14670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(ঘ)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ii , iii</a:t>
                  </a:r>
                </a:p>
              </p:txBody>
            </p:sp>
          </p:grpSp>
        </p:grpSp>
      </p:grpSp>
      <p:sp>
        <p:nvSpPr>
          <p:cNvPr id="16" name="Freeform 15"/>
          <p:cNvSpPr/>
          <p:nvPr/>
        </p:nvSpPr>
        <p:spPr>
          <a:xfrm>
            <a:off x="2743200" y="33528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Group 15"/>
          <p:cNvGrpSpPr/>
          <p:nvPr/>
        </p:nvGrpSpPr>
        <p:grpSpPr>
          <a:xfrm>
            <a:off x="304800" y="4191000"/>
            <a:ext cx="8441735" cy="1742420"/>
            <a:chOff x="685800" y="990600"/>
            <a:chExt cx="8441735" cy="1742420"/>
          </a:xfrm>
        </p:grpSpPr>
        <p:sp>
          <p:nvSpPr>
            <p:cNvPr id="18" name="TextBox 17"/>
            <p:cNvSpPr txBox="1"/>
            <p:nvPr/>
          </p:nvSpPr>
          <p:spPr>
            <a:xfrm>
              <a:off x="685800" y="990600"/>
              <a:ext cx="8441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লিফটটে আমরা কখন নিজেকে অপেক্ষাকৃত হালকা অনুভব করবো?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2"/>
            <p:cNvGrpSpPr/>
            <p:nvPr/>
          </p:nvGrpSpPr>
          <p:grpSpPr>
            <a:xfrm>
              <a:off x="685800" y="1676400"/>
              <a:ext cx="8415119" cy="1056620"/>
              <a:chOff x="914400" y="3886200"/>
              <a:chExt cx="8415119" cy="10566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14400" y="3886200"/>
                <a:ext cx="3398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(ক) উপরের দিকে উঠার সময়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72935" y="3896380"/>
                <a:ext cx="4400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ত্বরণে নিচের দিকে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পড়ার সময়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90600" y="4419600"/>
                <a:ext cx="3409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(গ) নিচের দিকে নামার সময়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53000" y="4419600"/>
                <a:ext cx="4376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ত্বরণে উপরের দিকে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উঠার সময়</a:t>
                </a:r>
                <a:endParaRPr lang="en-US" sz="28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457200" y="54864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84962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১০০ কেজি ভরের একটি বস্তুকে চাঁদে নিয়ে গেলে ওজনের পরিবর্তন কত হবে?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</a:rPr>
              <a:t>বাড়ির কাজ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19AD0E-36E0-44AF-8BE3-BACC53D18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76200"/>
            <a:ext cx="9067800" cy="678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39BBD-E03A-41C9-B50D-8BE00278213E}"/>
              </a:ext>
            </a:extLst>
          </p:cNvPr>
          <p:cNvSpPr txBox="1"/>
          <p:nvPr/>
        </p:nvSpPr>
        <p:spPr>
          <a:xfrm>
            <a:off x="1295400" y="4038600"/>
            <a:ext cx="5943600" cy="1569660"/>
          </a:xfrm>
          <a:prstGeom prst="rect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095" y="1143000"/>
            <a:ext cx="7215809" cy="4031873"/>
          </a:xfrm>
          <a:prstGeom prst="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উস্থাপনায়ঃ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রতন কান্তি নাথ </a:t>
            </a:r>
          </a:p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রেইছা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ঊচ্চ বিদ্যালয়,</a:t>
            </a:r>
          </a:p>
          <a:p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বান্দরবান সদর, বান্দরবান পার্বত্য জেলা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mobile :01812686321</a:t>
            </a:r>
            <a:r>
              <a:rPr lang="en-US" sz="3200" dirty="0">
                <a:solidFill>
                  <a:srgbClr val="00B0F0"/>
                </a:solidFill>
                <a:cs typeface="NikoshBAN" pitchFamily="2" charset="0"/>
              </a:rPr>
              <a:t>.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mailto:ratankantinath21@gmail.com</a:t>
            </a:r>
            <a:endParaRPr lang="en-US" sz="3200" u="sng" dirty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Teacher ID: 445374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694AF-1E5A-4D92-9610-FDACA8D9E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64" y="1143000"/>
            <a:ext cx="1463040" cy="192024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52600" y="457200"/>
            <a:ext cx="5410200" cy="23622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5257800"/>
            <a:ext cx="5029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 ৪০ মিঃ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57553-42AF-409D-9AE3-07335CA38619}"/>
              </a:ext>
            </a:extLst>
          </p:cNvPr>
          <p:cNvSpPr/>
          <p:nvPr/>
        </p:nvSpPr>
        <p:spPr>
          <a:xfrm>
            <a:off x="2544893" y="3043704"/>
            <a:ext cx="3749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অষ্টম</a:t>
            </a:r>
          </a:p>
          <a:p>
            <a:pPr algn="ctr"/>
            <a:r>
              <a:rPr lang="bn-IN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4000" dirty="0">
              <a:ln w="5715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ওজনহীনতা</a:t>
            </a:r>
            <a:r>
              <a:rPr lang="bn-IN" sz="4000" dirty="0">
                <a:ln w="5715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228600"/>
            <a:ext cx="3048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ঘটনাটি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953000"/>
            <a:ext cx="48237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 লোকটিকে উঠাতে পারছেনা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371184"/>
              </p:ext>
            </p:extLst>
          </p:nvPr>
        </p:nvGraphicFramePr>
        <p:xfrm>
          <a:off x="3257550" y="1289050"/>
          <a:ext cx="20955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ackager Shell Object" showAsIcon="1" r:id="rId4" imgW="1323720" imgH="491040" progId="Package">
                  <p:embed/>
                </p:oleObj>
              </mc:Choice>
              <mc:Fallback>
                <p:oleObj name="Packager Shell Object" showAsIcon="1" r:id="rId4" imgW="1323720" imgH="4910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289050"/>
                        <a:ext cx="20955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vlcsnap-0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599" y="990600"/>
            <a:ext cx="5356989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lcsnap-0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990600"/>
            <a:ext cx="7083621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52600" y="4953000"/>
            <a:ext cx="55675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 লোকটিকে সহজে উঠাতে পারছেন কেনো?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752600"/>
            <a:ext cx="2582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ওজনহীনতা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C:\WINDOWS\Application Data\Microsoft\Media Catalog\Downloaded Clips\cl22\j0085686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2514600"/>
            <a:ext cx="4671588" cy="305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40895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68025"/>
            <a:ext cx="4648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ওজনহীনতা কী তা বলতে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657600"/>
            <a:ext cx="5638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ওজনহীনতার কারণ ব্যাখ্যা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2895600" y="381000"/>
            <a:ext cx="3810000" cy="1143000"/>
            <a:chOff x="1295400" y="533400"/>
            <a:chExt cx="3810000" cy="1371600"/>
          </a:xfrm>
        </p:grpSpPr>
        <p:sp>
          <p:nvSpPr>
            <p:cNvPr id="1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5BB00-20E3-4274-BF0F-36728B5F8FF8}"/>
              </a:ext>
            </a:extLst>
          </p:cNvPr>
          <p:cNvSpPr/>
          <p:nvPr/>
        </p:nvSpPr>
        <p:spPr>
          <a:xfrm>
            <a:off x="228600" y="363915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লিফটে ও মহাশূন্যে ওজনের তারতম্য : ওজনহীনতা ভূপৃষ্ঠের কোনাে একটি স্থানে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g 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এর মান নির্দিষ্ট , ফলে সেখানে কোনাে ব্যক্তির ওজনও নির্দিষ্ট । তা সত্ত্বেও সেখানে কোনাে ব্যক্তির ওজনের ভিন্নতা অনুভব করতে পারেন এবং নিজেকে ওজনহীনও মনে করতে পারেন । আসলে ওজন আর ওজন অনুভব করা এক কথা নয় । পৃথিবীতে কোনাে ব্যক্তির উপর পৃথিবীর আকর্ষণ বল থাকবেই । ফলে তার ওজন থাকবেই কিন্তু তিনি সেই ওজন অনুভব করবেন কেবলমাত্র তখনই যখন তার ওজনের সমান ও বিপরীতমুখী কোনাে প্রতিক্রিয়া বল তার উপর প্রযুক্ত হবে । আমরা যখন লিফটে চড়ে উঁচু দালানে উঠানামা করি তখন আমরা ওজনের তারতম্য অনুভব করি । আমরা যখন কোনাে স্থির লিফটে দাঁড়াই তখন আমরা লিফটের মেঝের উপর আমাদের ওজনের সমান বল প্রয়ােগ করি , লিফটও আমাদের উপর ওজনের সমান ও বিপরীতমুখী প্রতিক্রিয়া বল প্রয়ােগ করে আমরা আমাদের ওজনের অস্তিত্ব টের পাই । কিন্তু লিফট যদি উপরের দিকে উঠতে থাকে তখন স্থির অবস্থান থেকে উপরের দিকে যাত্রা করায় লিফটটির উপরের দিকে একটি ত্বরণ সৃষ্টি হয় ফলে লিফটের সাপেক্ষে আমাদের ত্বরণ হয়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g 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এর চেয়ে বেশি । এ বর্ধিত ত্বরণের জন্য আমরা লিফটের উপর আমাদের ওজনের চেয়ে বেশি বল প্রয়ােগ করি । তখন লিফটও আমাদের উপর বিপরীতমুখী যে প্রতিক্রিয়া বল প্রয়ােগ করে তা আমাদের ওজনের চেয়ে বেশি হয় এবং নিজেদেরকে ভারী অনুভব করি । কিন্তু এরপর লিফট যখন সমবেগে উপরের দিকে উঠতে থাকে তখন তার কোনাে ত্বরণ থাকে না , ফলে আমরা আর ওজনের চেয়ে অতিরিক্ত বল অনুভব করি না , কেবল ওজনই অনুভব করি । অপ্রপক্ষে লিফট যখন নিচে নামতে শুরু করে তখন স্থির অবস্থান থেকে একটি ত্বরণ সৃষ্টি হয় এবং লিফটের সাপেক্ষে আমাদের ত্বরণ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g 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এর চেয়ে কম হয় । এ কম ত্বরণ নিয়ে আমরা লিফটের উপর আমাদের ওজনের চেয়ে কম বল প্রয়ােগ করি । ফলে , আমরা হালকা বােধ করি অর্থাৎ আমাদের ওজন কম মনে হয় । লিফট যদি মুক্তভাবে নিচে পড়ে অর্থাৎ , লিফটেরও যদি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g 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ত্বরণ হয় , তবে লিফটের সাপেক্ষে আমাদের ত্বরণ হবে (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g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 ) 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acebookEmoji"/>
              </a:rPr>
              <a:t>অর্থাৎ শূন্য । ফলে আমরা লিফটের উপর কোনাে বল প্রয়ােগ করব না । তখন লিফটও আমাদের ওজনের বিশ্রীতে আমাদের উপর কোনাে প্রতিক্রিয়া বল প্রয়ােগ করবে এবং আমরা নিজেদেরকে ওজনহীন মনে করব । কোনাে লিফটের কেবল বা দড়ি ছিড়ে গিয়ে লিফটটি যদি অভিকর্ষের প্রভাবে নিচে পড়ে তখন এ অবস্থার উদ্ভব হবে । এ অবস্থায় যদি লিফটের ছাদ থেকে ঝুলন্ত বা লিফটে দাড়ানাে কোনাে ব্যক্তির হাতে ধরা স্প্রিং নিক্তি থেকে একটি বস্তু ঝুলিয়ে দেওয়া হয় , তাহলে দেখা যাবে প্রিং নিক্তির কাটা শূন্য দাগে অবস্থান করছে । অর্থাৎ , বস্তুটির ওজন শূন্য । -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1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77225"/>
            <a:ext cx="3048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ঘটনাটি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 descr="Jump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1" name="Picture 50" descr="Jump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2" name="Picture 51" descr="Jump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3" name="Picture 52" descr="Jump_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4" name="Picture 53" descr="Jump_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5" name="Picture 54" descr="Jump_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714761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6" name="Picture 55" descr="Jump_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714761"/>
            <a:ext cx="3996710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7" name="Picture 56" descr="Jump_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714761"/>
            <a:ext cx="4015257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8" name="Picture 57" descr="Jump_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714761"/>
            <a:ext cx="3996710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9" name="Picture 58" descr="Jump_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714761"/>
            <a:ext cx="3978164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107" y="1447800"/>
            <a:ext cx="4370107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বালকটি লাফিয়ে উপরে উঠার পর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আবার ভূ-পৃষ্ঠে ফিরে আসছে কেনো?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57450" y="4038600"/>
            <a:ext cx="1524000" cy="1200150"/>
            <a:chOff x="5029200" y="3048000"/>
            <a:chExt cx="1524000" cy="1200150"/>
          </a:xfrm>
        </p:grpSpPr>
        <p:sp>
          <p:nvSpPr>
            <p:cNvPr id="19" name="TextBox 18"/>
            <p:cNvSpPr txBox="1"/>
            <p:nvPr/>
          </p:nvSpPr>
          <p:spPr>
            <a:xfrm>
              <a:off x="5029200" y="3048000"/>
              <a:ext cx="15240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অভিকর্ষ বল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410200" y="3562350"/>
              <a:ext cx="838200" cy="685800"/>
            </a:xfrm>
            <a:prstGeom prst="downArrow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67200" y="2514600"/>
            <a:ext cx="403860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এই অভিকর্ষ বলের পরিমাণ 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5410200"/>
            <a:ext cx="1643399" cy="1094720"/>
            <a:chOff x="5791200" y="4838700"/>
            <a:chExt cx="1643399" cy="1094720"/>
          </a:xfrm>
        </p:grpSpPr>
        <p:sp>
          <p:nvSpPr>
            <p:cNvPr id="23" name="TextBox 22"/>
            <p:cNvSpPr txBox="1"/>
            <p:nvPr/>
          </p:nvSpPr>
          <p:spPr>
            <a:xfrm>
              <a:off x="5791200" y="5410200"/>
              <a:ext cx="1643399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প্রতিক্রিয়া বল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>
              <a:off x="6115050" y="4838700"/>
              <a:ext cx="895350" cy="571500"/>
            </a:xfrm>
            <a:prstGeom prst="up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05200" y="3276600"/>
            <a:ext cx="54102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ভূ-পৃষ্ঠ কি বালকটির উপর বল প্রয়োগ করছে?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181600"/>
            <a:ext cx="320040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বালকটির ওজনের সমান?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419600"/>
            <a:ext cx="388620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প্রতিক্রিয়া বলের পরিমাণ কত?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Jump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272" y="790962"/>
            <a:ext cx="4024528" cy="6676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9" name="Picture 58" descr="Jump_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714761"/>
            <a:ext cx="3978164" cy="66766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438400"/>
            <a:ext cx="6934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বালকটি দুই অবস্থানেই কী একই ওজন অনুভব করবে?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38400" y="4191000"/>
            <a:ext cx="4267200" cy="175260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3429000"/>
            <a:ext cx="5257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বালকটি এখানে কী ওজন অনুভব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429000"/>
            <a:ext cx="4953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বালকটি কখন ওজন অনুভব করবে 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648200"/>
            <a:ext cx="6629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যখন অভিকর্ষ বল বা প্রতিক্রিয়া বল কাজ করবে 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1054</Words>
  <Application>Microsoft Office PowerPoint</Application>
  <PresentationFormat>On-screen Show (4:3)</PresentationFormat>
  <Paragraphs>118</Paragraphs>
  <Slides>19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AdarshaLipiCon</vt:lpstr>
      <vt:lpstr>Arial</vt:lpstr>
      <vt:lpstr>Calibri</vt:lpstr>
      <vt:lpstr>FacebookEmoji</vt:lpstr>
      <vt:lpstr>NikoshBAN</vt:lpstr>
      <vt:lpstr>Times New Roman</vt:lpstr>
      <vt:lpstr>Wingdings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Shuva Debnath</cp:lastModifiedBy>
  <cp:revision>517</cp:revision>
  <dcterms:created xsi:type="dcterms:W3CDTF">2014-12-10T13:23:59Z</dcterms:created>
  <dcterms:modified xsi:type="dcterms:W3CDTF">2021-07-16T11:48:07Z</dcterms:modified>
</cp:coreProperties>
</file>