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0" r:id="rId1"/>
  </p:sldMasterIdLst>
  <p:notesMasterIdLst>
    <p:notesMasterId r:id="rId30"/>
  </p:notesMasterIdLst>
  <p:sldIdLst>
    <p:sldId id="299" r:id="rId2"/>
    <p:sldId id="350" r:id="rId3"/>
    <p:sldId id="259" r:id="rId4"/>
    <p:sldId id="368" r:id="rId5"/>
    <p:sldId id="369" r:id="rId6"/>
    <p:sldId id="307" r:id="rId7"/>
    <p:sldId id="366" r:id="rId8"/>
    <p:sldId id="365" r:id="rId9"/>
    <p:sldId id="355" r:id="rId10"/>
    <p:sldId id="367" r:id="rId11"/>
    <p:sldId id="364" r:id="rId12"/>
    <p:sldId id="363" r:id="rId13"/>
    <p:sldId id="377" r:id="rId14"/>
    <p:sldId id="378" r:id="rId15"/>
    <p:sldId id="371" r:id="rId16"/>
    <p:sldId id="379" r:id="rId17"/>
    <p:sldId id="353" r:id="rId18"/>
    <p:sldId id="380" r:id="rId19"/>
    <p:sldId id="370" r:id="rId20"/>
    <p:sldId id="372" r:id="rId21"/>
    <p:sldId id="373" r:id="rId22"/>
    <p:sldId id="374" r:id="rId23"/>
    <p:sldId id="375" r:id="rId24"/>
    <p:sldId id="297" r:id="rId25"/>
    <p:sldId id="289" r:id="rId26"/>
    <p:sldId id="381" r:id="rId27"/>
    <p:sldId id="359" r:id="rId28"/>
    <p:sldId id="29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tik" id="{6295E52C-01A3-4960-BF5A-3462E3639C54}">
          <p14:sldIdLst/>
        </p14:section>
        <p14:section name="Untitled Section" id="{183907D7-6FB7-436B-A028-43AF2F8D0531}">
          <p14:sldIdLst>
            <p14:sldId id="299"/>
            <p14:sldId id="350"/>
            <p14:sldId id="259"/>
            <p14:sldId id="368"/>
            <p14:sldId id="369"/>
            <p14:sldId id="307"/>
            <p14:sldId id="366"/>
            <p14:sldId id="365"/>
            <p14:sldId id="355"/>
            <p14:sldId id="367"/>
            <p14:sldId id="364"/>
            <p14:sldId id="363"/>
            <p14:sldId id="377"/>
            <p14:sldId id="378"/>
            <p14:sldId id="371"/>
            <p14:sldId id="379"/>
            <p14:sldId id="353"/>
            <p14:sldId id="380"/>
            <p14:sldId id="370"/>
            <p14:sldId id="372"/>
            <p14:sldId id="373"/>
            <p14:sldId id="374"/>
            <p14:sldId id="375"/>
            <p14:sldId id="297"/>
            <p14:sldId id="289"/>
            <p14:sldId id="381"/>
            <p14:sldId id="359"/>
            <p14:sldId id="29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16" autoAdjust="0"/>
    <p:restoredTop sz="94027" autoAdjust="0"/>
  </p:normalViewPr>
  <p:slideViewPr>
    <p:cSldViewPr snapToGrid="0">
      <p:cViewPr varScale="1">
        <p:scale>
          <a:sx n="64" d="100"/>
          <a:sy n="64" d="100"/>
        </p:scale>
        <p:origin x="1008" y="78"/>
      </p:cViewPr>
      <p:guideLst>
        <p:guide orient="horz" pos="2160"/>
        <p:guide pos="2880"/>
      </p:guideLst>
    </p:cSldViewPr>
  </p:slideViewPr>
  <p:outlineViewPr>
    <p:cViewPr>
      <p:scale>
        <a:sx n="66" d="100"/>
        <a:sy n="66" d="100"/>
      </p:scale>
      <p:origin x="0" y="0"/>
    </p:cViewPr>
  </p:outlineViewPr>
  <p:notesTextViewPr>
    <p:cViewPr>
      <p:scale>
        <a:sx n="1" d="1"/>
        <a:sy n="1" d="1"/>
      </p:scale>
      <p:origin x="0" y="0"/>
    </p:cViewPr>
  </p:notesTextViewPr>
  <p:sorterViewPr>
    <p:cViewPr>
      <p:scale>
        <a:sx n="100" d="100"/>
        <a:sy n="100" d="100"/>
      </p:scale>
      <p:origin x="0" y="-1530"/>
    </p:cViewPr>
  </p:sorterViewPr>
  <p:notesViewPr>
    <p:cSldViewPr snapToGrid="0">
      <p:cViewPr varScale="1">
        <p:scale>
          <a:sx n="58" d="100"/>
          <a:sy n="58" d="100"/>
        </p:scale>
        <p:origin x="178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86BD2-F2ED-454B-A833-BC64C2B59D68}" type="datetimeFigureOut">
              <a:rPr lang="en-US" smtClean="0"/>
              <a:t>7/15/2021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ABD70-AE35-4BF2-B357-6AC0870C4E29}" type="slidenum">
              <a:rPr lang="en-US" smtClean="0"/>
              <a:t>‹#›</a:t>
            </a:fld>
            <a:endParaRPr lang="en-US"/>
          </a:p>
        </p:txBody>
      </p:sp>
    </p:spTree>
    <p:extLst>
      <p:ext uri="{BB962C8B-B14F-4D97-AF65-F5344CB8AC3E}">
        <p14:creationId xmlns:p14="http://schemas.microsoft.com/office/powerpoint/2010/main" val="103781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ABD70-AE35-4BF2-B357-6AC0870C4E29}" type="slidenum">
              <a:rPr lang="en-US" smtClean="0"/>
              <a:t>3</a:t>
            </a:fld>
            <a:endParaRPr lang="en-US"/>
          </a:p>
        </p:txBody>
      </p:sp>
    </p:spTree>
    <p:extLst>
      <p:ext uri="{BB962C8B-B14F-4D97-AF65-F5344CB8AC3E}">
        <p14:creationId xmlns:p14="http://schemas.microsoft.com/office/powerpoint/2010/main" val="662072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A5D359-E127-4703-8C97-251C08E16D3D}"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416417375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A5D359-E127-4703-8C97-251C08E16D3D}"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747571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A5D359-E127-4703-8C97-251C08E16D3D}"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410690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A5D359-E127-4703-8C97-251C08E16D3D}"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4021C-2E8A-4780-83A8-DAE4EBB8DE51}"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67897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A5D359-E127-4703-8C97-251C08E16D3D}"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2049419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4A5D359-E127-4703-8C97-251C08E16D3D}"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2577758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4A5D359-E127-4703-8C97-251C08E16D3D}"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2449173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5D359-E127-4703-8C97-251C08E16D3D}"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3989697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5D359-E127-4703-8C97-251C08E16D3D}"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151893510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A5D359-E127-4703-8C97-251C08E16D3D}"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158059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5D359-E127-4703-8C97-251C08E16D3D}"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166143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A5D359-E127-4703-8C97-251C08E16D3D}"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373087022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A5D359-E127-4703-8C97-251C08E16D3D}"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197521996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A5D359-E127-4703-8C97-251C08E16D3D}" type="datetimeFigureOut">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35979507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A5D359-E127-4703-8C97-251C08E16D3D}"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30757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4A5D359-E127-4703-8C97-251C08E16D3D}" type="datetimeFigureOut">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212049433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A5D359-E127-4703-8C97-251C08E16D3D}"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52189766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A5D359-E127-4703-8C97-251C08E16D3D}"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382497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4A5D359-E127-4703-8C97-251C08E16D3D}" type="datetimeFigureOut">
              <a:rPr lang="en-US" smtClean="0"/>
              <a:t>7/15/2021</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9F44021C-2E8A-4780-83A8-DAE4EBB8DE51}" type="slidenum">
              <a:rPr lang="en-US" smtClean="0"/>
              <a:t>‹#›</a:t>
            </a:fld>
            <a:endParaRPr lang="en-US"/>
          </a:p>
        </p:txBody>
      </p:sp>
    </p:spTree>
    <p:extLst>
      <p:ext uri="{BB962C8B-B14F-4D97-AF65-F5344CB8AC3E}">
        <p14:creationId xmlns:p14="http://schemas.microsoft.com/office/powerpoint/2010/main" val="3077920219"/>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 id="2147484432" r:id="rId12"/>
    <p:sldLayoutId id="2147484433" r:id="rId13"/>
    <p:sldLayoutId id="2147484434" r:id="rId14"/>
    <p:sldLayoutId id="2147484435" r:id="rId15"/>
    <p:sldLayoutId id="2147484436" r:id="rId16"/>
    <p:sldLayoutId id="2147484437" r:id="rId17"/>
    <p:sldLayoutId id="214748443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Tree_(graph_theory)" TargetMode="External"/><Relationship Id="rId2" Type="http://schemas.openxmlformats.org/officeDocument/2006/relationships/hyperlink" Target="https://en.wikipedia.org/wiki/Decision_support_system" TargetMode="External"/><Relationship Id="rId1" Type="http://schemas.openxmlformats.org/officeDocument/2006/relationships/slideLayout" Target="../slideLayouts/slideLayout6.xml"/><Relationship Id="rId6" Type="http://schemas.openxmlformats.org/officeDocument/2006/relationships/hyperlink" Target="https://en.wikipedia.org/wiki/Utility" TargetMode="External"/><Relationship Id="rId5" Type="http://schemas.openxmlformats.org/officeDocument/2006/relationships/hyperlink" Target="https://en.wikipedia.org/wiki/Probability" TargetMode="External"/><Relationship Id="rId4" Type="http://schemas.openxmlformats.org/officeDocument/2006/relationships/hyperlink" Target="https://en.wikipedia.org/wiki/Causal_mode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CB0395-9BFF-4946-BB7C-44B3B1AEF8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7" y="404726"/>
            <a:ext cx="4943431" cy="5756926"/>
          </a:xfrm>
          <a:prstGeom prst="rect">
            <a:avLst/>
          </a:prstGeom>
        </p:spPr>
      </p:pic>
      <p:pic>
        <p:nvPicPr>
          <p:cNvPr id="6" name="Picture 5">
            <a:extLst>
              <a:ext uri="{FF2B5EF4-FFF2-40B4-BE49-F238E27FC236}">
                <a16:creationId xmlns:a16="http://schemas.microsoft.com/office/drawing/2014/main" id="{C00A87F9-57FF-4D7C-A374-B94D039C854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896588" y="404726"/>
            <a:ext cx="2143125" cy="2143125"/>
          </a:xfrm>
          <a:prstGeom prst="rect">
            <a:avLst/>
          </a:prstGeom>
        </p:spPr>
      </p:pic>
      <p:pic>
        <p:nvPicPr>
          <p:cNvPr id="8" name="Picture 7">
            <a:extLst>
              <a:ext uri="{FF2B5EF4-FFF2-40B4-BE49-F238E27FC236}">
                <a16:creationId xmlns:a16="http://schemas.microsoft.com/office/drawing/2014/main" id="{BF37B4D2-2906-483C-A21D-450CAFECA43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896588" y="4059949"/>
            <a:ext cx="2514600" cy="1819275"/>
          </a:xfrm>
          <a:prstGeom prst="rect">
            <a:avLst/>
          </a:prstGeom>
        </p:spPr>
      </p:pic>
      <p:sp>
        <p:nvSpPr>
          <p:cNvPr id="4" name="Title 3"/>
          <p:cNvSpPr>
            <a:spLocks noGrp="1"/>
          </p:cNvSpPr>
          <p:nvPr>
            <p:ph type="title"/>
          </p:nvPr>
        </p:nvSpPr>
        <p:spPr>
          <a:xfrm>
            <a:off x="2710043" y="2300765"/>
            <a:ext cx="6373090" cy="1476756"/>
          </a:xfrm>
          <a:solidFill>
            <a:srgbClr val="FFFF00"/>
          </a:solidFill>
          <a:ln w="28575">
            <a:solidFill>
              <a:schemeClr val="accent4">
                <a:lumMod val="75000"/>
              </a:schemeClr>
            </a:solidFill>
          </a:ln>
          <a:effectLst>
            <a:glow rad="228600">
              <a:schemeClr val="accent5">
                <a:satMod val="175000"/>
                <a:alpha val="40000"/>
              </a:schemeClr>
            </a:glow>
          </a:effectLst>
        </p:spPr>
        <p:txBody>
          <a:bodyPr>
            <a:noAutofit/>
          </a:bodyPr>
          <a:lstStyle/>
          <a:p>
            <a:pPr algn="ctr" eaLnBrk="1" fontAlgn="auto" hangingPunct="1">
              <a:spcAft>
                <a:spcPts val="0"/>
              </a:spcAft>
              <a:defRPr/>
            </a:pPr>
            <a:r>
              <a:rPr lang="en-US" sz="9600" b="1" dirty="0">
                <a:ln w="10160">
                  <a:solidFill>
                    <a:schemeClr val="tx1"/>
                  </a:solidFill>
                  <a:prstDash val="solid"/>
                </a:ln>
                <a:solidFill>
                  <a:schemeClr val="accent2">
                    <a:lumMod val="20000"/>
                    <a:lumOff val="80000"/>
                  </a:schemeClr>
                </a:solidFill>
                <a:effectLst>
                  <a:outerShdw blurRad="38100" dist="22860" dir="5400000" algn="tl" rotWithShape="0">
                    <a:srgbClr val="000000">
                      <a:alpha val="30000"/>
                    </a:srgbClr>
                  </a:outerShdw>
                </a:effectLst>
              </a:rPr>
              <a:t>Welcome</a:t>
            </a:r>
          </a:p>
        </p:txBody>
      </p:sp>
    </p:spTree>
    <p:extLst>
      <p:ext uri="{BB962C8B-B14F-4D97-AF65-F5344CB8AC3E}">
        <p14:creationId xmlns:p14="http://schemas.microsoft.com/office/powerpoint/2010/main" val="2303768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3995" y="220310"/>
            <a:ext cx="4696010" cy="769441"/>
          </a:xfrm>
          <a:prstGeom prst="rect">
            <a:avLst/>
          </a:prstGeom>
          <a:solidFill>
            <a:srgbClr val="FFFF00"/>
          </a:solidFill>
        </p:spPr>
        <p:txBody>
          <a:bodyPr wrap="square">
            <a:spAutoFit/>
          </a:bodyPr>
          <a:lstStyle/>
          <a:p>
            <a:pPr algn="ctr"/>
            <a:r>
              <a:rPr lang="en-US" sz="4400" b="1" dirty="0"/>
              <a:t>Decision Tree</a:t>
            </a:r>
            <a:endParaRPr lang="en-US" sz="4400" b="1" dirty="0">
              <a:solidFill>
                <a:srgbClr val="FF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329783" y="1228397"/>
            <a:ext cx="8484433" cy="4401205"/>
          </a:xfrm>
          <a:prstGeom prst="rect">
            <a:avLst/>
          </a:prstGeom>
          <a:solidFill>
            <a:schemeClr val="bg1"/>
          </a:solidFill>
        </p:spPr>
        <p:txBody>
          <a:bodyPr wrap="square" rtlCol="0">
            <a:spAutoFit/>
          </a:bodyPr>
          <a:lstStyle/>
          <a:p>
            <a:pPr lvl="0" algn="just" defTabSz="914400" eaLnBrk="0" fontAlgn="base" hangingPunct="0">
              <a:spcBef>
                <a:spcPct val="0"/>
              </a:spcBef>
              <a:spcAft>
                <a:spcPct val="0"/>
              </a:spcAft>
            </a:pPr>
            <a:r>
              <a:rPr lang="bn-IN" altLang="en-US" sz="4000" dirty="0">
                <a:latin typeface="NikoshBAN" panose="02000000000000000000" pitchFamily="2" charset="0"/>
                <a:cs typeface="NikoshBAN" panose="02000000000000000000" pitchFamily="2" charset="0"/>
              </a:rPr>
              <a:t>শ্রেণিবিন্যাস এবং পূর্বাভাসের জন্য ডিসিশন ট্রি হ'ল শক্তিশালী এবং জনপ্রিয় সরঞ্জাম </a:t>
            </a:r>
            <a:r>
              <a:rPr lang="bn-BD" altLang="en-US" sz="4000" dirty="0">
                <a:latin typeface="NikoshBAN" panose="02000000000000000000" pitchFamily="2" charset="0"/>
                <a:cs typeface="NikoshBAN" panose="02000000000000000000" pitchFamily="2" charset="0"/>
              </a:rPr>
              <a:t>এবং</a:t>
            </a:r>
            <a:r>
              <a:rPr lang="bn-IN" altLang="en-US" sz="4000" dirty="0">
                <a:latin typeface="NikoshBAN" panose="02000000000000000000" pitchFamily="2" charset="0"/>
                <a:cs typeface="NikoshBAN" panose="02000000000000000000" pitchFamily="2" charset="0"/>
              </a:rPr>
              <a:t> সিদ্ধান্ত </a:t>
            </a:r>
            <a:r>
              <a:rPr lang="bn-BD" altLang="en-US" sz="4000" dirty="0">
                <a:latin typeface="NikoshBAN" panose="02000000000000000000" pitchFamily="2" charset="0"/>
                <a:cs typeface="NikoshBAN" panose="02000000000000000000" pitchFamily="2" charset="0"/>
              </a:rPr>
              <a:t>বৃক্ষ</a:t>
            </a:r>
            <a:r>
              <a:rPr lang="bn-IN" altLang="en-US" sz="4000" dirty="0">
                <a:latin typeface="NikoshBAN" panose="02000000000000000000" pitchFamily="2" charset="0"/>
                <a:cs typeface="NikoshBAN" panose="02000000000000000000" pitchFamily="2" charset="0"/>
              </a:rPr>
              <a:t> গাছের কাঠামোর মতো একটি ফ্লোচার্ট, যেখানে প্রতিটি অভ্যন্তরীণ নোড একটি গুণকে পরীক্ষা করে বোঝায়, প্রতিটি শাখা পরীক্ষার ফলাফলকে উপস্থাপন করে এবং প্রতিটি পাতার নোড (টার্মিনাল নোড) একটি শ্রেণির লেবেল ধারণ করে।</a:t>
            </a:r>
            <a:r>
              <a:rPr lang="bn-IN" altLang="en-US" sz="3200" dirty="0">
                <a:latin typeface="NikoshBAN" panose="02000000000000000000" pitchFamily="2" charset="0"/>
                <a:cs typeface="NikoshBAN" panose="02000000000000000000" pitchFamily="2" charset="0"/>
              </a:rPr>
              <a:t> </a:t>
            </a:r>
            <a:endParaRPr lang="en-US" alt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04135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3993" y="505123"/>
            <a:ext cx="4696010" cy="769441"/>
          </a:xfrm>
          <a:prstGeom prst="rect">
            <a:avLst/>
          </a:prstGeom>
          <a:solidFill>
            <a:srgbClr val="FFFF00"/>
          </a:solidFill>
        </p:spPr>
        <p:txBody>
          <a:bodyPr wrap="square">
            <a:spAutoFit/>
          </a:bodyPr>
          <a:lstStyle/>
          <a:p>
            <a:pPr algn="ctr"/>
            <a:r>
              <a:rPr lang="en-US" sz="4400" b="1" dirty="0"/>
              <a:t>Decision Tree</a:t>
            </a:r>
            <a:endParaRPr lang="en-US" sz="4400" b="1" dirty="0">
              <a:solidFill>
                <a:srgbClr val="FF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972542" y="1459230"/>
            <a:ext cx="7198913" cy="4401205"/>
          </a:xfrm>
          <a:prstGeom prst="rect">
            <a:avLst/>
          </a:prstGeom>
          <a:solidFill>
            <a:schemeClr val="bg1"/>
          </a:solidFill>
        </p:spPr>
        <p:txBody>
          <a:bodyPr wrap="square" rtlCol="0">
            <a:spAutoFit/>
          </a:bodyPr>
          <a:lstStyle/>
          <a:p>
            <a:pPr algn="just"/>
            <a:r>
              <a:rPr lang="en-US" sz="4000" dirty="0"/>
              <a:t>A </a:t>
            </a:r>
            <a:r>
              <a:rPr lang="en-US" sz="4000" b="1" dirty="0"/>
              <a:t>decision tree</a:t>
            </a:r>
            <a:r>
              <a:rPr lang="en-US" sz="4000" dirty="0"/>
              <a:t> is a diagram or chart that helps determine a course of action or show a statistical probability. People use </a:t>
            </a:r>
            <a:r>
              <a:rPr lang="en-US" sz="4000" b="1" dirty="0"/>
              <a:t>decision trees</a:t>
            </a:r>
            <a:r>
              <a:rPr lang="en-US" sz="4000" dirty="0"/>
              <a:t> to clarify, map out, and find an answer to a complex problem.</a:t>
            </a:r>
          </a:p>
        </p:txBody>
      </p:sp>
    </p:spTree>
    <p:extLst>
      <p:ext uri="{BB962C8B-B14F-4D97-AF65-F5344CB8AC3E}">
        <p14:creationId xmlns:p14="http://schemas.microsoft.com/office/powerpoint/2010/main" val="39219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3993" y="505123"/>
            <a:ext cx="4696010" cy="769441"/>
          </a:xfrm>
          <a:prstGeom prst="rect">
            <a:avLst/>
          </a:prstGeom>
          <a:solidFill>
            <a:srgbClr val="FFFF00"/>
          </a:solidFill>
        </p:spPr>
        <p:txBody>
          <a:bodyPr wrap="square">
            <a:spAutoFit/>
          </a:bodyPr>
          <a:lstStyle/>
          <a:p>
            <a:pPr algn="ctr"/>
            <a:r>
              <a:rPr lang="en-US" sz="4400" b="1" dirty="0"/>
              <a:t>Decision Tree</a:t>
            </a:r>
            <a:endParaRPr lang="en-US" sz="4400" b="1" dirty="0">
              <a:solidFill>
                <a:srgbClr val="FF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972542" y="1459230"/>
            <a:ext cx="7198913" cy="3970318"/>
          </a:xfrm>
          <a:prstGeom prst="rect">
            <a:avLst/>
          </a:prstGeom>
          <a:solidFill>
            <a:schemeClr val="bg1"/>
          </a:solidFill>
        </p:spPr>
        <p:txBody>
          <a:bodyPr wrap="square" rtlCol="0">
            <a:spAutoFit/>
          </a:bodyPr>
          <a:lstStyle/>
          <a:p>
            <a:pPr lvl="0" algn="just" defTabSz="914400" eaLnBrk="0" fontAlgn="base" hangingPunct="0">
              <a:spcBef>
                <a:spcPct val="0"/>
              </a:spcBef>
              <a:spcAft>
                <a:spcPct val="0"/>
              </a:spcAft>
            </a:pPr>
            <a:r>
              <a:rPr lang="bn-IN" altLang="en-US" sz="3600" dirty="0">
                <a:latin typeface="Arial Unicode MS"/>
              </a:rPr>
              <a:t>সিদ্ধান্ত </a:t>
            </a:r>
            <a:r>
              <a:rPr lang="bn-BD" altLang="en-US" sz="3600" dirty="0">
                <a:latin typeface="Arial Unicode MS"/>
              </a:rPr>
              <a:t>বৃক্ষ </a:t>
            </a:r>
            <a:r>
              <a:rPr lang="bn-IN" altLang="en-US" sz="3600" dirty="0">
                <a:latin typeface="Arial Unicode MS"/>
              </a:rPr>
              <a:t>হ'ল একটি চিত্র বা চার্ট যা ক্রিয়াকলাপ নির্ধারণে সহায়তা করে বা একটি পরিসংখ্যানগত সম্ভাবনা দেখায়। লোক</a:t>
            </a:r>
            <a:r>
              <a:rPr lang="bn-BD" altLang="en-US" sz="3600" dirty="0">
                <a:latin typeface="Arial Unicode MS"/>
              </a:rPr>
              <a:t>জন</a:t>
            </a:r>
            <a:r>
              <a:rPr lang="bn-IN" altLang="en-US" sz="3600" dirty="0">
                <a:latin typeface="Arial Unicode MS"/>
              </a:rPr>
              <a:t> </a:t>
            </a:r>
            <a:r>
              <a:rPr lang="bn-BD" altLang="en-US" sz="3600" dirty="0">
                <a:latin typeface="Arial Unicode MS"/>
              </a:rPr>
              <a:t>স্পষ্ট করতে,</a:t>
            </a:r>
            <a:r>
              <a:rPr lang="bn-IN" altLang="en-US" sz="3600" dirty="0">
                <a:latin typeface="Arial Unicode MS"/>
              </a:rPr>
              <a:t> মানচিত্র তৈরি করতে এবং একটি জটিল সমস্যার উত্তর খুঁজে পেতে সিদ্ধান্ত </a:t>
            </a:r>
            <a:r>
              <a:rPr lang="bn-BD" altLang="en-US" sz="3600" dirty="0">
                <a:latin typeface="Arial Unicode MS"/>
              </a:rPr>
              <a:t>বৃক্ষ </a:t>
            </a:r>
            <a:r>
              <a:rPr lang="bn-IN" altLang="en-US" sz="3600" dirty="0">
                <a:latin typeface="Arial Unicode MS"/>
              </a:rPr>
              <a:t>ব্যবহার করে।</a:t>
            </a:r>
            <a:r>
              <a:rPr lang="bn-IN" altLang="en-US" sz="2800" dirty="0"/>
              <a:t> </a:t>
            </a:r>
            <a:endParaRPr lang="en-US" altLang="en-US" sz="6600" dirty="0">
              <a:latin typeface="Arial" panose="020B0604020202020204" pitchFamily="34" charset="0"/>
            </a:endParaRPr>
          </a:p>
        </p:txBody>
      </p:sp>
    </p:spTree>
    <p:extLst>
      <p:ext uri="{BB962C8B-B14F-4D97-AF65-F5344CB8AC3E}">
        <p14:creationId xmlns:p14="http://schemas.microsoft.com/office/powerpoint/2010/main" val="282098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3993" y="505123"/>
            <a:ext cx="4696010" cy="769441"/>
          </a:xfrm>
          <a:prstGeom prst="rect">
            <a:avLst/>
          </a:prstGeom>
          <a:solidFill>
            <a:srgbClr val="FFFF00"/>
          </a:solidFill>
        </p:spPr>
        <p:txBody>
          <a:bodyPr wrap="square">
            <a:spAutoFit/>
          </a:bodyPr>
          <a:lstStyle/>
          <a:p>
            <a:pPr algn="ctr"/>
            <a:r>
              <a:rPr lang="en-US" sz="4400" b="1" dirty="0"/>
              <a:t>Decision Tree</a:t>
            </a:r>
            <a:endParaRPr lang="en-US" sz="4400" b="1" dirty="0">
              <a:solidFill>
                <a:srgbClr val="FF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703628" y="1519190"/>
            <a:ext cx="7736740" cy="4401205"/>
          </a:xfrm>
          <a:prstGeom prst="rect">
            <a:avLst/>
          </a:prstGeom>
          <a:solidFill>
            <a:schemeClr val="bg1"/>
          </a:solidFill>
        </p:spPr>
        <p:txBody>
          <a:bodyPr wrap="square" rtlCol="0">
            <a:spAutoFit/>
          </a:bodyPr>
          <a:lstStyle/>
          <a:p>
            <a:pPr algn="just"/>
            <a:r>
              <a:rPr lang="en-US" sz="4000" dirty="0"/>
              <a:t>A decision tree is the graphical depiction of all the possibilities or outcomes to solve a specific issue or avail a potential opportunity. It is a useful financial tool which visually facilitates the classification of all the probable results in a given situation.</a:t>
            </a:r>
          </a:p>
        </p:txBody>
      </p:sp>
    </p:spTree>
    <p:extLst>
      <p:ext uri="{BB962C8B-B14F-4D97-AF65-F5344CB8AC3E}">
        <p14:creationId xmlns:p14="http://schemas.microsoft.com/office/powerpoint/2010/main" val="244663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3993" y="505123"/>
            <a:ext cx="4696010" cy="769441"/>
          </a:xfrm>
          <a:prstGeom prst="rect">
            <a:avLst/>
          </a:prstGeom>
          <a:solidFill>
            <a:srgbClr val="FFFF00"/>
          </a:solidFill>
        </p:spPr>
        <p:txBody>
          <a:bodyPr wrap="square">
            <a:spAutoFit/>
          </a:bodyPr>
          <a:lstStyle/>
          <a:p>
            <a:pPr algn="ctr"/>
            <a:r>
              <a:rPr lang="en-US" sz="4400" b="1" dirty="0"/>
              <a:t>Decision Tree</a:t>
            </a:r>
            <a:endParaRPr lang="en-US" sz="4400" b="1" dirty="0">
              <a:solidFill>
                <a:srgbClr val="FF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703628" y="1519190"/>
            <a:ext cx="7736740" cy="3785652"/>
          </a:xfrm>
          <a:prstGeom prst="rect">
            <a:avLst/>
          </a:prstGeom>
          <a:solidFill>
            <a:schemeClr val="bg1"/>
          </a:solidFill>
        </p:spPr>
        <p:txBody>
          <a:bodyPr wrap="square" rtlCol="0">
            <a:spAutoFit/>
          </a:bodyPr>
          <a:lstStyle/>
          <a:p>
            <a:pPr lvl="0" algn="just" defTabSz="914400" eaLnBrk="0" fontAlgn="base" hangingPunct="0">
              <a:spcBef>
                <a:spcPct val="0"/>
              </a:spcBef>
              <a:spcAft>
                <a:spcPct val="0"/>
              </a:spcAft>
            </a:pPr>
            <a:r>
              <a:rPr lang="bn-IN" altLang="en-US" sz="4000" dirty="0">
                <a:latin typeface="NikoshBAN" panose="02000000000000000000" pitchFamily="2" charset="0"/>
                <a:cs typeface="NikoshBAN" panose="02000000000000000000" pitchFamily="2" charset="0"/>
              </a:rPr>
              <a:t>একটি সিদ্ধান্ত ট্রি হ'ল নির্দিষ্ট সমস্যা সমাধান করার জন্য বা সম্ভাব্য সুযোগ পাওয়ার জন্য সমস্ত সম্ভাবনা বা ফলাফলগুলির গ্রাফিকাল চিত্রণ। এটি একটি দরকারী আর্থিক সরঞ্জাম যা দৃষ্টিগোচরভাবে প্রদত্ত পরিস্থিতিতে সমস্ত সম্ভাব্য ফলাফলগুলির শ্রেণিবদ্ধকরণকে সহায়তা করে।</a:t>
            </a:r>
            <a:r>
              <a:rPr lang="bn-IN" altLang="en-US" sz="3200" dirty="0">
                <a:latin typeface="NikoshBAN" panose="02000000000000000000" pitchFamily="2" charset="0"/>
                <a:cs typeface="NikoshBAN" panose="02000000000000000000" pitchFamily="2" charset="0"/>
              </a:rPr>
              <a:t> </a:t>
            </a:r>
            <a:endParaRPr lang="en-US" alt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9071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646" y="426980"/>
            <a:ext cx="7796703" cy="1323439"/>
          </a:xfrm>
          <a:prstGeom prst="rect">
            <a:avLst/>
          </a:prstGeom>
          <a:solidFill>
            <a:srgbClr val="FFFF00"/>
          </a:solidFill>
        </p:spPr>
        <p:txBody>
          <a:bodyPr wrap="square">
            <a:spAutoFit/>
          </a:bodyPr>
          <a:lstStyle/>
          <a:p>
            <a:pPr algn="ctr"/>
            <a:r>
              <a:rPr lang="en-US" sz="4000" b="1" dirty="0">
                <a:solidFill>
                  <a:srgbClr val="FF0000"/>
                </a:solidFill>
                <a:latin typeface="Times New Roman" panose="02020603050405020304" pitchFamily="18" charset="0"/>
                <a:ea typeface="Times New Roman" panose="02020603050405020304" pitchFamily="18" charset="0"/>
              </a:rPr>
              <a:t>Where is decision tree approach used? </a:t>
            </a:r>
          </a:p>
        </p:txBody>
      </p:sp>
      <p:sp>
        <p:nvSpPr>
          <p:cNvPr id="3" name="TextBox 2"/>
          <p:cNvSpPr txBox="1"/>
          <p:nvPr/>
        </p:nvSpPr>
        <p:spPr>
          <a:xfrm>
            <a:off x="673645" y="1979103"/>
            <a:ext cx="7796703" cy="4524315"/>
          </a:xfrm>
          <a:prstGeom prst="rect">
            <a:avLst/>
          </a:prstGeom>
          <a:solidFill>
            <a:schemeClr val="bg1"/>
          </a:solidFill>
        </p:spPr>
        <p:txBody>
          <a:bodyPr wrap="square" rtlCol="0">
            <a:spAutoFit/>
          </a:bodyPr>
          <a:lstStyle/>
          <a:p>
            <a:pPr algn="just"/>
            <a:r>
              <a:rPr lang="en-US" sz="3600" dirty="0">
                <a:latin typeface="NikoshBAN" panose="02000000000000000000" pitchFamily="2" charset="0"/>
                <a:cs typeface="NikoshBAN" panose="02000000000000000000" pitchFamily="2" charset="0"/>
              </a:rPr>
              <a:t>The decision tree tool is used in real life in many areas, such as engineering, civil planning, law, and business.</a:t>
            </a:r>
          </a:p>
          <a:p>
            <a:pPr algn="just"/>
            <a:endParaRPr lang="en-US" sz="3200" dirty="0">
              <a:latin typeface="NikoshBAN" panose="02000000000000000000" pitchFamily="2" charset="0"/>
              <a:cs typeface="NikoshBAN" panose="02000000000000000000" pitchFamily="2" charset="0"/>
            </a:endParaRPr>
          </a:p>
          <a:p>
            <a:pPr algn="just"/>
            <a:r>
              <a:rPr lang="en-US" sz="3600" dirty="0">
                <a:latin typeface="NikoshBAN" panose="02000000000000000000" pitchFamily="2" charset="0"/>
                <a:cs typeface="NikoshBAN" panose="02000000000000000000" pitchFamily="2" charset="0"/>
              </a:rPr>
              <a:t>Decision trees are used for handling non-linear data sets effectively.</a:t>
            </a:r>
            <a:endParaRPr lang="en-US" sz="3600" dirty="0">
              <a:solidFill>
                <a:srgbClr val="002060"/>
              </a:solidFill>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3A70EF9A-CA8A-45C1-AD8B-62E01606D67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4442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646" y="426980"/>
            <a:ext cx="7796703" cy="1323439"/>
          </a:xfrm>
          <a:prstGeom prst="rect">
            <a:avLst/>
          </a:prstGeom>
          <a:solidFill>
            <a:srgbClr val="FFFF00"/>
          </a:solidFill>
        </p:spPr>
        <p:txBody>
          <a:bodyPr wrap="square">
            <a:spAutoFit/>
          </a:bodyPr>
          <a:lstStyle/>
          <a:p>
            <a:pPr algn="ctr"/>
            <a:r>
              <a:rPr lang="en-US" sz="4000" b="1" dirty="0">
                <a:solidFill>
                  <a:srgbClr val="FF0000"/>
                </a:solidFill>
                <a:latin typeface="Times New Roman" panose="02020603050405020304" pitchFamily="18" charset="0"/>
                <a:ea typeface="Times New Roman" panose="02020603050405020304" pitchFamily="18" charset="0"/>
              </a:rPr>
              <a:t>Where is decision tree approach used? </a:t>
            </a:r>
          </a:p>
        </p:txBody>
      </p:sp>
      <p:sp>
        <p:nvSpPr>
          <p:cNvPr id="3" name="TextBox 2"/>
          <p:cNvSpPr txBox="1"/>
          <p:nvPr/>
        </p:nvSpPr>
        <p:spPr>
          <a:xfrm>
            <a:off x="673645" y="1979103"/>
            <a:ext cx="7796703" cy="3170099"/>
          </a:xfrm>
          <a:prstGeom prst="rect">
            <a:avLst/>
          </a:prstGeom>
          <a:solidFill>
            <a:schemeClr val="bg1"/>
          </a:solidFill>
        </p:spPr>
        <p:txBody>
          <a:bodyPr wrap="square" rtlCol="0">
            <a:spAutoFit/>
          </a:bodyPr>
          <a:lstStyle/>
          <a:p>
            <a:pPr lvl="0" algn="just" defTabSz="914400" eaLnBrk="0" fontAlgn="base" hangingPunct="0">
              <a:spcBef>
                <a:spcPct val="0"/>
              </a:spcBef>
              <a:spcAft>
                <a:spcPct val="0"/>
              </a:spcAft>
            </a:pPr>
            <a:r>
              <a:rPr lang="bn-IN" altLang="en-US" sz="4000" dirty="0">
                <a:latin typeface="NikoshBAN" panose="02000000000000000000" pitchFamily="2" charset="0"/>
                <a:cs typeface="NikoshBAN" panose="02000000000000000000" pitchFamily="2" charset="0"/>
              </a:rPr>
              <a:t>সিদ্ধান্ত গাছের সরঞ্জামটি প্রকৌশল, নাগরিক পরিকল্পনা, আইন এবং ব্যবসায়ের মতো অনেক ক্ষেত্রে বাস্তব জীবনে ব্যবহৃত হয়। সিদ্ধান্তহীন গাছগুলি কার্যকরভাবে অ-রৈখিক ডেটা সেট পরিচালনা করার জন্য ব্যবহৃত হয়।</a:t>
            </a:r>
            <a:r>
              <a:rPr lang="bn-IN" altLang="en-US" sz="3200" dirty="0">
                <a:latin typeface="NikoshBAN" panose="02000000000000000000" pitchFamily="2" charset="0"/>
                <a:cs typeface="NikoshBAN" panose="02000000000000000000" pitchFamily="2" charset="0"/>
              </a:rPr>
              <a:t> </a:t>
            </a:r>
            <a:endParaRPr lang="en-US" altLang="en-US" sz="7200" dirty="0">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3A70EF9A-CA8A-45C1-AD8B-62E01606D67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031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4615" y="524656"/>
            <a:ext cx="7974768" cy="1323439"/>
          </a:xfrm>
          <a:prstGeom prst="rect">
            <a:avLst/>
          </a:prstGeom>
          <a:solidFill>
            <a:srgbClr val="FFFF00"/>
          </a:solidFill>
        </p:spPr>
        <p:txBody>
          <a:bodyPr wrap="square">
            <a:spAutoFit/>
          </a:bodyPr>
          <a:lstStyle/>
          <a:p>
            <a:pPr algn="ctr"/>
            <a:r>
              <a:rPr lang="en-US" sz="4000" b="1" dirty="0">
                <a:solidFill>
                  <a:srgbClr val="FF0000"/>
                </a:solidFill>
                <a:latin typeface="Times New Roman" panose="02020603050405020304" pitchFamily="18" charset="0"/>
                <a:ea typeface="Times New Roman" panose="02020603050405020304" pitchFamily="18" charset="0"/>
              </a:rPr>
              <a:t>Where is decision tree approach used? </a:t>
            </a:r>
          </a:p>
        </p:txBody>
      </p:sp>
      <p:sp>
        <p:nvSpPr>
          <p:cNvPr id="3" name="TextBox 2"/>
          <p:cNvSpPr txBox="1"/>
          <p:nvPr/>
        </p:nvSpPr>
        <p:spPr>
          <a:xfrm>
            <a:off x="673648" y="2024074"/>
            <a:ext cx="7796703" cy="3785652"/>
          </a:xfrm>
          <a:prstGeom prst="rect">
            <a:avLst/>
          </a:prstGeom>
          <a:solidFill>
            <a:schemeClr val="bg1"/>
          </a:solidFill>
        </p:spPr>
        <p:txBody>
          <a:bodyPr wrap="square" rtlCol="0">
            <a:spAutoFit/>
          </a:bodyPr>
          <a:lstStyle/>
          <a:p>
            <a:pPr algn="just"/>
            <a:r>
              <a:rPr lang="en-US" sz="4000" b="1" dirty="0"/>
              <a:t>Decision trees</a:t>
            </a:r>
            <a:r>
              <a:rPr lang="en-US" sz="4000" dirty="0"/>
              <a:t> are commonly </a:t>
            </a:r>
            <a:r>
              <a:rPr lang="en-US" sz="4000" b="1" dirty="0"/>
              <a:t>used</a:t>
            </a:r>
            <a:r>
              <a:rPr lang="en-US" sz="4000" dirty="0"/>
              <a:t> in operations research, specifically in </a:t>
            </a:r>
            <a:r>
              <a:rPr lang="en-US" sz="4000" b="1" dirty="0"/>
              <a:t>decision analysis</a:t>
            </a:r>
            <a:r>
              <a:rPr lang="en-US" sz="4000" dirty="0"/>
              <a:t>, to help identify a strategy most likely to reach a goal, but are also a popular tool in machine learning.</a:t>
            </a:r>
            <a:endParaRPr lang="en-US" sz="4000" dirty="0">
              <a:solidFill>
                <a:srgbClr val="002060"/>
              </a:solidFill>
            </a:endParaRPr>
          </a:p>
        </p:txBody>
      </p:sp>
      <p:sp>
        <p:nvSpPr>
          <p:cNvPr id="2" name="Rectangle 1">
            <a:extLst>
              <a:ext uri="{FF2B5EF4-FFF2-40B4-BE49-F238E27FC236}">
                <a16:creationId xmlns:a16="http://schemas.microsoft.com/office/drawing/2014/main" id="{3A70EF9A-CA8A-45C1-AD8B-62E01606D67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518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4615" y="524656"/>
            <a:ext cx="7974768" cy="1323439"/>
          </a:xfrm>
          <a:prstGeom prst="rect">
            <a:avLst/>
          </a:prstGeom>
          <a:solidFill>
            <a:srgbClr val="FFFF00"/>
          </a:solidFill>
        </p:spPr>
        <p:txBody>
          <a:bodyPr wrap="square">
            <a:spAutoFit/>
          </a:bodyPr>
          <a:lstStyle/>
          <a:p>
            <a:pPr algn="ctr"/>
            <a:r>
              <a:rPr lang="en-US" sz="4000" b="1" dirty="0">
                <a:solidFill>
                  <a:srgbClr val="FF0000"/>
                </a:solidFill>
                <a:latin typeface="Times New Roman" panose="02020603050405020304" pitchFamily="18" charset="0"/>
                <a:ea typeface="Times New Roman" panose="02020603050405020304" pitchFamily="18" charset="0"/>
              </a:rPr>
              <a:t>Where is decision tree approach used? </a:t>
            </a:r>
          </a:p>
        </p:txBody>
      </p:sp>
      <p:sp>
        <p:nvSpPr>
          <p:cNvPr id="3" name="TextBox 2"/>
          <p:cNvSpPr txBox="1"/>
          <p:nvPr/>
        </p:nvSpPr>
        <p:spPr>
          <a:xfrm>
            <a:off x="673648" y="2024074"/>
            <a:ext cx="7796703" cy="3170099"/>
          </a:xfrm>
          <a:prstGeom prst="rect">
            <a:avLst/>
          </a:prstGeom>
          <a:solidFill>
            <a:schemeClr val="bg1"/>
          </a:solidFill>
        </p:spPr>
        <p:txBody>
          <a:bodyPr wrap="square" rtlCol="0">
            <a:spAutoFit/>
          </a:bodyPr>
          <a:lstStyle/>
          <a:p>
            <a:pPr lvl="0" algn="just" defTabSz="914400" eaLnBrk="0" fontAlgn="base" hangingPunct="0">
              <a:spcBef>
                <a:spcPct val="0"/>
              </a:spcBef>
              <a:spcAft>
                <a:spcPct val="0"/>
              </a:spcAft>
            </a:pPr>
            <a:r>
              <a:rPr lang="bn-IN" altLang="en-US" sz="4000" dirty="0">
                <a:latin typeface="NikoshBAN" panose="02000000000000000000" pitchFamily="2" charset="0"/>
                <a:cs typeface="NikoshBAN" panose="02000000000000000000" pitchFamily="2" charset="0"/>
              </a:rPr>
              <a:t>সিদ্ধান্তের গাছগুলি সাধারণত কোনও লক্ষ্যে পৌঁছানোর সম্ভাবনা কৌশল চিহ্নিত করতে সহায়তা করার জন্য, বিশেষত সিদ্ধান্ত বিশ্লেষণে অপারেশন গবেষণায় ব্যবহৃত হয়, তবে এটি মেশিন লার্নিংয়ের একটি জনপ্রিয় হাতিয়ারও।</a:t>
            </a:r>
            <a:r>
              <a:rPr lang="bn-IN" altLang="en-US" sz="3200" dirty="0">
                <a:latin typeface="NikoshBAN" panose="02000000000000000000" pitchFamily="2" charset="0"/>
                <a:cs typeface="NikoshBAN" panose="02000000000000000000" pitchFamily="2" charset="0"/>
              </a:rPr>
              <a:t> </a:t>
            </a:r>
            <a:endParaRPr lang="en-US" altLang="en-US" sz="7200" dirty="0">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3A70EF9A-CA8A-45C1-AD8B-62E01606D67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8463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8857" y="413266"/>
            <a:ext cx="5666283" cy="707886"/>
          </a:xfrm>
          <a:prstGeom prst="rect">
            <a:avLst/>
          </a:prstGeom>
          <a:solidFill>
            <a:srgbClr val="FFFF00"/>
          </a:solidFill>
        </p:spPr>
        <p:txBody>
          <a:bodyPr wrap="square">
            <a:spAutoFit/>
          </a:bodyPr>
          <a:lstStyle/>
          <a:p>
            <a:pPr algn="ctr"/>
            <a:r>
              <a:rPr lang="en-US" sz="4000" b="1" dirty="0">
                <a:solidFill>
                  <a:srgbClr val="FF0000"/>
                </a:solidFill>
                <a:latin typeface="Times New Roman" panose="02020603050405020304" pitchFamily="18" charset="0"/>
                <a:ea typeface="Times New Roman" panose="02020603050405020304" pitchFamily="18" charset="0"/>
              </a:rPr>
              <a:t>Types of decision tree</a:t>
            </a:r>
          </a:p>
        </p:txBody>
      </p:sp>
      <p:sp>
        <p:nvSpPr>
          <p:cNvPr id="3" name="TextBox 2"/>
          <p:cNvSpPr txBox="1"/>
          <p:nvPr/>
        </p:nvSpPr>
        <p:spPr>
          <a:xfrm>
            <a:off x="673646" y="1319536"/>
            <a:ext cx="7796703" cy="2554545"/>
          </a:xfrm>
          <a:prstGeom prst="rect">
            <a:avLst/>
          </a:prstGeom>
          <a:solidFill>
            <a:schemeClr val="bg1"/>
          </a:solidFill>
        </p:spPr>
        <p:txBody>
          <a:bodyPr wrap="square" rtlCol="0">
            <a:spAutoFit/>
          </a:bodyPr>
          <a:lstStyle/>
          <a:p>
            <a:pPr algn="just"/>
            <a:r>
              <a:rPr lang="en-US" sz="4000" dirty="0">
                <a:latin typeface="NikoshBAN" panose="02000000000000000000" pitchFamily="2" charset="0"/>
                <a:cs typeface="NikoshBAN" panose="02000000000000000000" pitchFamily="2" charset="0"/>
              </a:rPr>
              <a:t>Decision trees can be divided into two types; categorical variable and continuous variable decision trees.</a:t>
            </a:r>
            <a:endParaRPr lang="en-US" sz="4000" dirty="0">
              <a:solidFill>
                <a:srgbClr val="002060"/>
              </a:solidFill>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3A70EF9A-CA8A-45C1-AD8B-62E01606D67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DEFAB79C-D563-4339-944D-719F8AB20F07}"/>
              </a:ext>
            </a:extLst>
          </p:cNvPr>
          <p:cNvSpPr>
            <a:spLocks noChangeArrowheads="1"/>
          </p:cNvSpPr>
          <p:nvPr/>
        </p:nvSpPr>
        <p:spPr bwMode="auto">
          <a:xfrm>
            <a:off x="673645" y="4072466"/>
            <a:ext cx="779670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sz="36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সিদ্ধান্ত গাছ দুটি প্রকারে বিভক্ত করা যেতে পারে; শ্রেণীবদ্ধ পরিবর্তনশীল এবং অবিচ্ছিন্ন পরিবর্তনশীল সিদ্ধান্তের গাছ। </a:t>
            </a:r>
            <a:endParaRPr kumimoji="0" lang="en-US" altLang="en-US" sz="36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67607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7038" y="273593"/>
            <a:ext cx="1629002" cy="16902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93" y="287084"/>
            <a:ext cx="1662546" cy="16846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9" name="TextBox 28">
            <a:extLst>
              <a:ext uri="{FF2B5EF4-FFF2-40B4-BE49-F238E27FC236}">
                <a16:creationId xmlns:a16="http://schemas.microsoft.com/office/drawing/2014/main" id="{4AF1E4B7-64C1-48AC-9B11-C6189F05F6D3}"/>
              </a:ext>
            </a:extLst>
          </p:cNvPr>
          <p:cNvSpPr txBox="1"/>
          <p:nvPr/>
        </p:nvSpPr>
        <p:spPr>
          <a:xfrm>
            <a:off x="2047376" y="600518"/>
            <a:ext cx="5049248" cy="1015663"/>
          </a:xfrm>
          <a:prstGeom prst="rect">
            <a:avLst/>
          </a:prstGeom>
          <a:solidFill>
            <a:srgbClr val="00B0F0"/>
          </a:solidFill>
        </p:spPr>
        <p:txBody>
          <a:bodyPr wrap="square" rtlCol="0">
            <a:spAutoFit/>
          </a:bodyPr>
          <a:lstStyle/>
          <a:p>
            <a:pPr algn="ctr"/>
            <a:r>
              <a:rPr lang="en-US" sz="3600" b="1" dirty="0">
                <a:latin typeface="NikoshBAN" panose="02000000000000000000" pitchFamily="2" charset="0"/>
                <a:cs typeface="NikoshBAN" panose="02000000000000000000" pitchFamily="2" charset="0"/>
              </a:rPr>
              <a:t>Raozan Govt. College</a:t>
            </a:r>
          </a:p>
          <a:p>
            <a:pPr algn="ctr"/>
            <a:r>
              <a:rPr lang="en-US" sz="2400" b="1" dirty="0">
                <a:solidFill>
                  <a:schemeClr val="bg1"/>
                </a:solidFill>
                <a:latin typeface="NikoshBAN" panose="02000000000000000000" pitchFamily="2" charset="0"/>
                <a:cs typeface="NikoshBAN" panose="02000000000000000000" pitchFamily="2" charset="0"/>
              </a:rPr>
              <a:t>Raozan, </a:t>
            </a:r>
            <a:r>
              <a:rPr lang="en-US" sz="2400" b="1" dirty="0" err="1">
                <a:solidFill>
                  <a:schemeClr val="bg1"/>
                </a:solidFill>
                <a:latin typeface="NikoshBAN" panose="02000000000000000000" pitchFamily="2" charset="0"/>
                <a:cs typeface="NikoshBAN" panose="02000000000000000000" pitchFamily="2" charset="0"/>
              </a:rPr>
              <a:t>Chattogram</a:t>
            </a:r>
            <a:endParaRPr lang="en-US" sz="2000" dirty="0">
              <a:solidFill>
                <a:schemeClr val="bg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FE367657-720E-496F-AB10-147DB591E5DD}"/>
              </a:ext>
            </a:extLst>
          </p:cNvPr>
          <p:cNvSpPr/>
          <p:nvPr/>
        </p:nvSpPr>
        <p:spPr>
          <a:xfrm>
            <a:off x="2062414" y="1872773"/>
            <a:ext cx="5049248" cy="1801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A7849C-7A09-4C70-BCF8-7322DBC1C4A4}"/>
              </a:ext>
            </a:extLst>
          </p:cNvPr>
          <p:cNvSpPr/>
          <p:nvPr/>
        </p:nvSpPr>
        <p:spPr>
          <a:xfrm>
            <a:off x="28136" y="6119446"/>
            <a:ext cx="9087728" cy="2744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9BDD36-1485-4DA3-A08F-2F74ECF23635}"/>
              </a:ext>
            </a:extLst>
          </p:cNvPr>
          <p:cNvSpPr/>
          <p:nvPr/>
        </p:nvSpPr>
        <p:spPr>
          <a:xfrm>
            <a:off x="2062414" y="172092"/>
            <a:ext cx="5049248" cy="1801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vel 5">
            <a:extLst>
              <a:ext uri="{FF2B5EF4-FFF2-40B4-BE49-F238E27FC236}">
                <a16:creationId xmlns:a16="http://schemas.microsoft.com/office/drawing/2014/main" id="{9A74B1CA-EF55-4B6D-80F3-8A4CEE6DB736}"/>
              </a:ext>
            </a:extLst>
          </p:cNvPr>
          <p:cNvSpPr/>
          <p:nvPr/>
        </p:nvSpPr>
        <p:spPr>
          <a:xfrm>
            <a:off x="3137094" y="2087250"/>
            <a:ext cx="5978770" cy="3438843"/>
          </a:xfrm>
          <a:prstGeom prst="bevel">
            <a:avLst/>
          </a:prstGeom>
          <a:solidFill>
            <a:schemeClr val="accent2">
              <a:lumMod val="20000"/>
              <a:lumOff val="8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800" u="sng" dirty="0">
              <a:ln w="0"/>
              <a:solidFill>
                <a:schemeClr val="tx1"/>
              </a:solidFill>
              <a:effectLst>
                <a:outerShdw blurRad="38100" dist="19050" dir="2700000" algn="tl" rotWithShape="0">
                  <a:schemeClr val="dk1">
                    <a:alpha val="40000"/>
                  </a:schemeClr>
                </a:outerShdw>
              </a:effectLst>
            </a:endParaRPr>
          </a:p>
          <a:p>
            <a:pPr algn="ctr"/>
            <a:endParaRPr lang="en-US" sz="900" u="sng" dirty="0">
              <a:ln w="0"/>
              <a:solidFill>
                <a:schemeClr val="tx1"/>
              </a:solidFill>
              <a:effectLst>
                <a:outerShdw blurRad="38100" dist="19050" dir="2700000" algn="tl" rotWithShape="0">
                  <a:schemeClr val="dk1">
                    <a:alpha val="40000"/>
                  </a:schemeClr>
                </a:outerShdw>
              </a:effectLst>
            </a:endParaRPr>
          </a:p>
          <a:p>
            <a:pPr algn="ctr"/>
            <a:r>
              <a:rPr lang="en-US" sz="28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Md. </a:t>
            </a:r>
            <a:r>
              <a:rPr lang="en-US" sz="2800" b="1"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Atik</a:t>
            </a:r>
            <a:r>
              <a:rPr lang="en-US" sz="28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Ullah Chowdhury</a:t>
            </a:r>
          </a:p>
          <a:p>
            <a:pPr algn="ctr"/>
            <a:r>
              <a:rPr lang="en-US" sz="2800"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Lecturer, Management</a:t>
            </a:r>
          </a:p>
          <a:p>
            <a:pPr algn="ctr"/>
            <a:r>
              <a:rPr lang="en-US" sz="2400"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Co-Ordinator, </a:t>
            </a:r>
            <a:r>
              <a:rPr lang="en-US" sz="2400" dirty="0" err="1">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Honours</a:t>
            </a:r>
            <a:r>
              <a:rPr lang="en-US" sz="2400"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Course</a:t>
            </a:r>
          </a:p>
          <a:p>
            <a:pPr algn="ctr"/>
            <a:r>
              <a:rPr lang="en-US" sz="3200"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Raozan Govt. College.</a:t>
            </a:r>
            <a:endParaRPr lang="en-US" sz="900" dirty="0">
              <a:solidFill>
                <a:srgbClr val="002060"/>
              </a:solidFill>
            </a:endParaRPr>
          </a:p>
          <a:p>
            <a:pPr algn="ctr"/>
            <a:endParaRPr lang="en-US" sz="800" dirty="0">
              <a:solidFill>
                <a:srgbClr val="002060"/>
              </a:solidFill>
            </a:endParaRPr>
          </a:p>
          <a:p>
            <a:pPr algn="ctr"/>
            <a:endParaRPr lang="en-US" sz="800" dirty="0"/>
          </a:p>
        </p:txBody>
      </p:sp>
      <p:sp>
        <p:nvSpPr>
          <p:cNvPr id="13" name="Rectangle 12">
            <a:extLst>
              <a:ext uri="{FF2B5EF4-FFF2-40B4-BE49-F238E27FC236}">
                <a16:creationId xmlns:a16="http://schemas.microsoft.com/office/drawing/2014/main" id="{6565F223-EA60-4FEA-98BF-CB4FF0FEB873}"/>
              </a:ext>
            </a:extLst>
          </p:cNvPr>
          <p:cNvSpPr/>
          <p:nvPr/>
        </p:nvSpPr>
        <p:spPr>
          <a:xfrm>
            <a:off x="28136" y="5841552"/>
            <a:ext cx="9087728" cy="2194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3AA6B0-D7AC-4DDC-ACE4-21498234CA02}"/>
              </a:ext>
            </a:extLst>
          </p:cNvPr>
          <p:cNvSpPr/>
          <p:nvPr/>
        </p:nvSpPr>
        <p:spPr>
          <a:xfrm>
            <a:off x="28136" y="5557560"/>
            <a:ext cx="9087728" cy="21940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
            <a:extLst>
              <a:ext uri="{FF2B5EF4-FFF2-40B4-BE49-F238E27FC236}">
                <a16:creationId xmlns:a16="http://schemas.microsoft.com/office/drawing/2014/main" id="{F4580B46-630D-4680-9FB3-8D7E9B1DA7D4}"/>
              </a:ext>
            </a:extLst>
          </p:cNvPr>
          <p:cNvSpPr/>
          <p:nvPr/>
        </p:nvSpPr>
        <p:spPr>
          <a:xfrm>
            <a:off x="138806" y="2177037"/>
            <a:ext cx="2859227" cy="3346162"/>
          </a:xfrm>
          <a:prstGeom prst="roundRect">
            <a:avLst/>
          </a:prstGeom>
          <a:solidFill>
            <a:schemeClr val="accent3">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accent4"/>
              </a:solidFill>
            </a:endParaRPr>
          </a:p>
          <a:p>
            <a:pPr algn="ctr"/>
            <a:endParaRPr lang="en-US" dirty="0">
              <a:solidFill>
                <a:schemeClr val="accent4"/>
              </a:solidFill>
            </a:endParaRPr>
          </a:p>
          <a:p>
            <a:pPr algn="ctr"/>
            <a:endParaRPr lang="en-US" dirty="0">
              <a:solidFill>
                <a:schemeClr val="accent4"/>
              </a:solidFill>
            </a:endParaRPr>
          </a:p>
          <a:p>
            <a:pPr algn="ctr"/>
            <a:endParaRPr lang="en-US" dirty="0">
              <a:solidFill>
                <a:schemeClr val="accent4"/>
              </a:solidFill>
            </a:endParaRPr>
          </a:p>
        </p:txBody>
      </p:sp>
      <p:pic>
        <p:nvPicPr>
          <p:cNvPr id="16" name="Content Placeholder 5">
            <a:extLst>
              <a:ext uri="{FF2B5EF4-FFF2-40B4-BE49-F238E27FC236}">
                <a16:creationId xmlns:a16="http://schemas.microsoft.com/office/drawing/2014/main" id="{B4F0BF80-4799-4590-9F48-D7BEBB44CBA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4734" y="2335883"/>
            <a:ext cx="2687769" cy="3041563"/>
          </a:xfrm>
        </p:spPr>
      </p:pic>
    </p:spTree>
    <p:extLst>
      <p:ext uri="{BB962C8B-B14F-4D97-AF65-F5344CB8AC3E}">
        <p14:creationId xmlns:p14="http://schemas.microsoft.com/office/powerpoint/2010/main" val="1649093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6253" y="413266"/>
            <a:ext cx="6731494" cy="707886"/>
          </a:xfrm>
          <a:prstGeom prst="rect">
            <a:avLst/>
          </a:prstGeom>
          <a:solidFill>
            <a:srgbClr val="FFFF00"/>
          </a:solidFill>
        </p:spPr>
        <p:txBody>
          <a:bodyPr wrap="square">
            <a:spAutoFit/>
          </a:bodyPr>
          <a:lstStyle/>
          <a:p>
            <a:r>
              <a:rPr lang="en-US" sz="4000" b="1" dirty="0"/>
              <a:t>Advantages of Decision Trees</a:t>
            </a:r>
          </a:p>
        </p:txBody>
      </p:sp>
      <p:sp>
        <p:nvSpPr>
          <p:cNvPr id="3" name="TextBox 2"/>
          <p:cNvSpPr txBox="1"/>
          <p:nvPr/>
        </p:nvSpPr>
        <p:spPr>
          <a:xfrm>
            <a:off x="1206253" y="1490008"/>
            <a:ext cx="6731494" cy="1938992"/>
          </a:xfrm>
          <a:prstGeom prst="rect">
            <a:avLst/>
          </a:prstGeom>
          <a:solidFill>
            <a:schemeClr val="bg1"/>
          </a:solidFill>
        </p:spPr>
        <p:txBody>
          <a:bodyPr wrap="square" rtlCol="0">
            <a:spAutoFit/>
          </a:bodyPr>
          <a:lstStyle/>
          <a:p>
            <a:r>
              <a:rPr lang="en-US" sz="4000" dirty="0"/>
              <a:t>1. Easy to read and interpret</a:t>
            </a:r>
          </a:p>
          <a:p>
            <a:r>
              <a:rPr lang="en-US" sz="4000" dirty="0"/>
              <a:t>2. Easy to prepare</a:t>
            </a:r>
          </a:p>
          <a:p>
            <a:r>
              <a:rPr lang="en-US" sz="4000" dirty="0"/>
              <a:t>3. Less data cleaning required</a:t>
            </a:r>
          </a:p>
        </p:txBody>
      </p:sp>
      <p:sp>
        <p:nvSpPr>
          <p:cNvPr id="2" name="Rectangle 1">
            <a:extLst>
              <a:ext uri="{FF2B5EF4-FFF2-40B4-BE49-F238E27FC236}">
                <a16:creationId xmlns:a16="http://schemas.microsoft.com/office/drawing/2014/main" id="{3A70EF9A-CA8A-45C1-AD8B-62E01606D67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246B1DBF-59B8-430B-A7D3-5F852542CC92}"/>
              </a:ext>
            </a:extLst>
          </p:cNvPr>
          <p:cNvSpPr>
            <a:spLocks noChangeArrowheads="1"/>
          </p:cNvSpPr>
          <p:nvPr/>
        </p:nvSpPr>
        <p:spPr bwMode="auto">
          <a:xfrm>
            <a:off x="1176274" y="3636235"/>
            <a:ext cx="676147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42950" marR="0" lvl="0" indent="-742950" algn="l" defTabSz="914400" rtl="0" eaLnBrk="0" fontAlgn="base" latinLnBrk="0" hangingPunct="0">
              <a:lnSpc>
                <a:spcPct val="100000"/>
              </a:lnSpc>
              <a:spcBef>
                <a:spcPct val="0"/>
              </a:spcBef>
              <a:spcAft>
                <a:spcPct val="0"/>
              </a:spcAft>
              <a:buClrTx/>
              <a:buSzTx/>
              <a:buFontTx/>
              <a:buAutoNum type="arabicPeriod"/>
              <a:tabLst/>
            </a:pPr>
            <a:r>
              <a:rPr kumimoji="0" lang="bn-IN" altLang="en-US" sz="4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পড়তে এবং ব্যাখ্যা করা সহজ </a:t>
            </a:r>
            <a:endParaRPr kumimoji="0" lang="en-US" altLang="en-US" sz="4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a:p>
            <a:pPr marL="742950" marR="0" lvl="0" indent="-742950" algn="l" defTabSz="914400" rtl="0" eaLnBrk="0" fontAlgn="base" latinLnBrk="0" hangingPunct="0">
              <a:lnSpc>
                <a:spcPct val="100000"/>
              </a:lnSpc>
              <a:spcBef>
                <a:spcPct val="0"/>
              </a:spcBef>
              <a:spcAft>
                <a:spcPct val="0"/>
              </a:spcAft>
              <a:buClrTx/>
              <a:buSzTx/>
              <a:buFontTx/>
              <a:buAutoNum type="arabicPeriod"/>
              <a:tabLst/>
            </a:pPr>
            <a:r>
              <a:rPr kumimoji="0" lang="bn-IN" altLang="en-US" sz="4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প্রস্তুত সহজ</a:t>
            </a:r>
            <a:endParaRPr kumimoji="0" lang="en-US" altLang="en-US" sz="4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a:p>
            <a:pPr marL="742950" marR="0" lvl="0" indent="-742950" algn="l" defTabSz="914400" rtl="0" eaLnBrk="0" fontAlgn="base" latinLnBrk="0" hangingPunct="0">
              <a:lnSpc>
                <a:spcPct val="100000"/>
              </a:lnSpc>
              <a:spcBef>
                <a:spcPct val="0"/>
              </a:spcBef>
              <a:spcAft>
                <a:spcPct val="0"/>
              </a:spcAft>
              <a:buClrTx/>
              <a:buSzTx/>
              <a:buFontTx/>
              <a:buAutoNum type="arabicPeriod"/>
              <a:tabLst/>
            </a:pPr>
            <a:r>
              <a:rPr kumimoji="0" lang="bn-IN" altLang="en-US" sz="40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কম তথ্য পরিষ্কারের প্রয়োজন</a:t>
            </a:r>
            <a:r>
              <a:rPr kumimoji="0" lang="bn-IN" altLang="en-US" sz="32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endParaRPr kumimoji="0" lang="en-US" altLang="en-US" sz="72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52306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0EF9A-CA8A-45C1-AD8B-62E01606D67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32AD8955-5EC3-4B93-9BE1-108B3EF2A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22" y="413266"/>
            <a:ext cx="8090155" cy="5807652"/>
          </a:xfrm>
          <a:prstGeom prst="rect">
            <a:avLst/>
          </a:prstGeom>
        </p:spPr>
      </p:pic>
    </p:spTree>
    <p:extLst>
      <p:ext uri="{BB962C8B-B14F-4D97-AF65-F5344CB8AC3E}">
        <p14:creationId xmlns:p14="http://schemas.microsoft.com/office/powerpoint/2010/main" val="4114287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0EF9A-CA8A-45C1-AD8B-62E01606D67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D964DB9F-F2F9-4EF8-B4DC-E97FBBA22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91" y="877961"/>
            <a:ext cx="8166417" cy="4823579"/>
          </a:xfrm>
          <a:prstGeom prst="rect">
            <a:avLst/>
          </a:prstGeom>
        </p:spPr>
      </p:pic>
    </p:spTree>
    <p:extLst>
      <p:ext uri="{BB962C8B-B14F-4D97-AF65-F5344CB8AC3E}">
        <p14:creationId xmlns:p14="http://schemas.microsoft.com/office/powerpoint/2010/main" val="2476354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70EF9A-CA8A-45C1-AD8B-62E01606D67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43C4A37F-73DC-4144-BF8A-EF003D1BA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100" y="638119"/>
            <a:ext cx="7869799" cy="5282996"/>
          </a:xfrm>
          <a:prstGeom prst="rect">
            <a:avLst/>
          </a:prstGeom>
        </p:spPr>
      </p:pic>
    </p:spTree>
    <p:extLst>
      <p:ext uri="{BB962C8B-B14F-4D97-AF65-F5344CB8AC3E}">
        <p14:creationId xmlns:p14="http://schemas.microsoft.com/office/powerpoint/2010/main" val="4227636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2607733" y="4715933"/>
            <a:ext cx="421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911" b="1" dirty="0">
                <a:solidFill>
                  <a:schemeClr val="tx2"/>
                </a:solidFill>
                <a:latin typeface="Arial" panose="020B0604020202020204" pitchFamily="34" charset="0"/>
              </a:rPr>
              <a:t>Questions</a:t>
            </a:r>
          </a:p>
        </p:txBody>
      </p:sp>
      <p:pic>
        <p:nvPicPr>
          <p:cNvPr id="30723" name="Picture 5" descr="bd00028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61534"/>
            <a:ext cx="3725333" cy="365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027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4440" y="1019817"/>
            <a:ext cx="7435121" cy="923330"/>
          </a:xfrm>
          <a:prstGeom prst="rect">
            <a:avLst/>
          </a:prstGeom>
          <a:solidFill>
            <a:srgbClr val="FFFF00"/>
          </a:solidFill>
          <a:ln>
            <a:solidFill>
              <a:schemeClr val="tx2"/>
            </a:solidFill>
          </a:ln>
        </p:spPr>
        <p:txBody>
          <a:bodyPr wrap="square" rtlCol="0">
            <a:spAutoFit/>
          </a:bodyPr>
          <a:lstStyle/>
          <a:p>
            <a:pPr algn="ctr"/>
            <a:r>
              <a:rPr lang="en-SG" sz="5400" dirty="0">
                <a:latin typeface="NikoshBAN" panose="02000000000000000000" pitchFamily="2" charset="0"/>
                <a:cs typeface="NikoshBAN" panose="02000000000000000000" pitchFamily="2" charset="0"/>
              </a:rPr>
              <a:t>Achievement Test</a:t>
            </a:r>
            <a:endParaRPr lang="en-US" sz="5400" dirty="0">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3B158ECF-913B-4752-A5CD-87449E4957A0}"/>
              </a:ext>
            </a:extLst>
          </p:cNvPr>
          <p:cNvSpPr/>
          <p:nvPr/>
        </p:nvSpPr>
        <p:spPr>
          <a:xfrm>
            <a:off x="854439" y="2824052"/>
            <a:ext cx="7435122" cy="1569660"/>
          </a:xfrm>
          <a:prstGeom prst="rect">
            <a:avLst/>
          </a:prstGeom>
          <a:solidFill>
            <a:schemeClr val="accent1">
              <a:lumMod val="20000"/>
              <a:lumOff val="80000"/>
            </a:schemeClr>
          </a:solidFill>
        </p:spPr>
        <p:txBody>
          <a:bodyPr wrap="square">
            <a:spAutoFit/>
          </a:bodyPr>
          <a:lstStyle/>
          <a:p>
            <a:pPr marL="457200" indent="-457200">
              <a:buFont typeface="Wingdings" panose="05000000000000000000" pitchFamily="2" charset="2"/>
              <a:buChar char="q"/>
            </a:pPr>
            <a:r>
              <a:rPr lang="en-US" sz="3200" dirty="0">
                <a:latin typeface="NikoshBAN" panose="02000000000000000000" pitchFamily="2" charset="0"/>
                <a:cs typeface="NikoshBAN" panose="02000000000000000000" pitchFamily="2" charset="0"/>
              </a:rPr>
              <a:t>Disadvantages of Decision Trees</a:t>
            </a:r>
          </a:p>
          <a:p>
            <a:endParaRPr lang="en-US" sz="3200"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en-US" sz="3200" dirty="0">
                <a:latin typeface="NikoshBAN" panose="02000000000000000000" pitchFamily="2" charset="0"/>
                <a:cs typeface="NikoshBAN" panose="02000000000000000000" pitchFamily="2" charset="0"/>
              </a:rPr>
              <a:t>Why decision tree is important?</a:t>
            </a:r>
          </a:p>
        </p:txBody>
      </p:sp>
    </p:spTree>
    <p:extLst>
      <p:ext uri="{BB962C8B-B14F-4D97-AF65-F5344CB8AC3E}">
        <p14:creationId xmlns:p14="http://schemas.microsoft.com/office/powerpoint/2010/main" val="2003661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AADB0A-A4C0-47BF-B9C4-C6DA95A8C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912" y="333573"/>
            <a:ext cx="7238175" cy="4433300"/>
          </a:xfrm>
          <a:prstGeom prst="rect">
            <a:avLst/>
          </a:prstGeom>
        </p:spPr>
      </p:pic>
      <p:sp>
        <p:nvSpPr>
          <p:cNvPr id="4" name="TextBox 3">
            <a:extLst>
              <a:ext uri="{FF2B5EF4-FFF2-40B4-BE49-F238E27FC236}">
                <a16:creationId xmlns:a16="http://schemas.microsoft.com/office/drawing/2014/main" id="{D2DB7BFF-6EF1-4559-9707-C6007FA36785}"/>
              </a:ext>
            </a:extLst>
          </p:cNvPr>
          <p:cNvSpPr txBox="1"/>
          <p:nvPr/>
        </p:nvSpPr>
        <p:spPr>
          <a:xfrm>
            <a:off x="234112" y="5291527"/>
            <a:ext cx="8675773" cy="523220"/>
          </a:xfrm>
          <a:prstGeom prst="rect">
            <a:avLst/>
          </a:prstGeom>
          <a:noFill/>
        </p:spPr>
        <p:txBody>
          <a:bodyPr wrap="none" rtlCol="0">
            <a:spAutoFit/>
          </a:bodyPr>
          <a:lstStyle/>
          <a:p>
            <a:r>
              <a:rPr lang="en-US" sz="2800" b="1" dirty="0">
                <a:latin typeface="NikoshBAN" panose="02000000000000000000" pitchFamily="2" charset="0"/>
                <a:cs typeface="NikoshBAN" panose="02000000000000000000" pitchFamily="2" charset="0"/>
              </a:rPr>
              <a:t>Decision tree is important for decision analysis.</a:t>
            </a:r>
          </a:p>
        </p:txBody>
      </p:sp>
    </p:spTree>
    <p:extLst>
      <p:ext uri="{BB962C8B-B14F-4D97-AF65-F5344CB8AC3E}">
        <p14:creationId xmlns:p14="http://schemas.microsoft.com/office/powerpoint/2010/main" val="4013296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158ECF-913B-4752-A5CD-87449E4957A0}"/>
              </a:ext>
            </a:extLst>
          </p:cNvPr>
          <p:cNvSpPr/>
          <p:nvPr/>
        </p:nvSpPr>
        <p:spPr>
          <a:xfrm>
            <a:off x="1681191" y="1085874"/>
            <a:ext cx="5488218" cy="769441"/>
          </a:xfrm>
          <a:prstGeom prst="rect">
            <a:avLst/>
          </a:prstGeom>
          <a:solidFill>
            <a:schemeClr val="accent1">
              <a:lumMod val="20000"/>
              <a:lumOff val="80000"/>
            </a:schemeClr>
          </a:solidFill>
        </p:spPr>
        <p:txBody>
          <a:bodyPr wrap="square">
            <a:spAutoFit/>
          </a:bodyPr>
          <a:lstStyle/>
          <a:p>
            <a:pPr algn="ctr"/>
            <a:r>
              <a:rPr lang="en-US" sz="4400" dirty="0">
                <a:solidFill>
                  <a:srgbClr val="FF0000"/>
                </a:solidFill>
                <a:latin typeface="Times New Roman" panose="02020603050405020304" pitchFamily="18" charset="0"/>
                <a:ea typeface="Times New Roman" panose="02020603050405020304" pitchFamily="18" charset="0"/>
              </a:rPr>
              <a:t>Home Work</a:t>
            </a:r>
          </a:p>
        </p:txBody>
      </p:sp>
      <p:sp>
        <p:nvSpPr>
          <p:cNvPr id="4" name="Rectangle 3">
            <a:extLst>
              <a:ext uri="{FF2B5EF4-FFF2-40B4-BE49-F238E27FC236}">
                <a16:creationId xmlns:a16="http://schemas.microsoft.com/office/drawing/2014/main" id="{F1782742-9421-4991-893F-33950987AF74}"/>
              </a:ext>
            </a:extLst>
          </p:cNvPr>
          <p:cNvSpPr/>
          <p:nvPr/>
        </p:nvSpPr>
        <p:spPr>
          <a:xfrm>
            <a:off x="753283" y="2494666"/>
            <a:ext cx="7344035" cy="707886"/>
          </a:xfrm>
          <a:prstGeom prst="rect">
            <a:avLst/>
          </a:prstGeom>
          <a:solidFill>
            <a:schemeClr val="bg1"/>
          </a:solidFill>
        </p:spPr>
        <p:txBody>
          <a:bodyPr wrap="square">
            <a:spAutoFit/>
          </a:bodyPr>
          <a:lstStyle/>
          <a:p>
            <a:pPr algn="just"/>
            <a:r>
              <a:rPr lang="en-US" sz="4000" dirty="0"/>
              <a:t>Frame an Example of Decision Tree</a:t>
            </a:r>
            <a:endParaRPr lang="en-US"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0344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ankyou.jpg"/>
          <p:cNvPicPr>
            <a:picLocks noGrp="1" noChangeAspect="1"/>
          </p:cNvPicPr>
          <p:nvPr>
            <p:ph sz="quarter" idx="13"/>
          </p:nvPr>
        </p:nvPicPr>
        <p:blipFill>
          <a:blip r:embed="rId2"/>
          <a:stretch>
            <a:fillRect/>
          </a:stretch>
        </p:blipFill>
        <p:spPr>
          <a:xfrm>
            <a:off x="974862" y="1565564"/>
            <a:ext cx="7132320" cy="4114800"/>
          </a:xfrm>
        </p:spPr>
      </p:pic>
    </p:spTree>
    <p:extLst>
      <p:ext uri="{BB962C8B-B14F-4D97-AF65-F5344CB8AC3E}">
        <p14:creationId xmlns:p14="http://schemas.microsoft.com/office/powerpoint/2010/main" val="2641296479"/>
      </p:ext>
    </p:extLst>
  </p:cSld>
  <p:clrMapOvr>
    <a:masterClrMapping/>
  </p:clrMapOvr>
  <mc:AlternateContent xmlns:mc="http://schemas.openxmlformats.org/markup-compatibility/2006" xmlns:p14="http://schemas.microsoft.com/office/powerpoint/2010/main">
    <mc:Choice Requires="p14">
      <p:transition p14:dur="0" advTm="12044"/>
    </mc:Choice>
    <mc:Fallback xmlns="">
      <p:transition advTm="120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a:xfrm>
            <a:off x="495388" y="557028"/>
            <a:ext cx="8098972" cy="5459896"/>
          </a:xfrm>
          <a:prstGeom prst="bevel">
            <a:avLst/>
          </a:prstGeom>
          <a:solidFill>
            <a:schemeClr val="accent1">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u="sng" dirty="0">
              <a:ln w="0"/>
              <a:solidFill>
                <a:schemeClr val="tx1"/>
              </a:solidFill>
              <a:effectLst>
                <a:outerShdw blurRad="38100" dist="19050" dir="2700000" algn="tl" rotWithShape="0">
                  <a:schemeClr val="dk1">
                    <a:alpha val="40000"/>
                  </a:schemeClr>
                </a:outerShdw>
              </a:effectLst>
            </a:endParaRPr>
          </a:p>
          <a:p>
            <a:pPr algn="ctr"/>
            <a:endParaRPr lang="en-US" sz="2000" u="sng" dirty="0">
              <a:ln w="0"/>
              <a:solidFill>
                <a:schemeClr val="tx1"/>
              </a:solidFill>
              <a:effectLst>
                <a:outerShdw blurRad="38100" dist="19050" dir="2700000" algn="tl" rotWithShape="0">
                  <a:schemeClr val="dk1">
                    <a:alpha val="40000"/>
                  </a:schemeClr>
                </a:outerShdw>
              </a:effectLst>
            </a:endParaRPr>
          </a:p>
          <a:p>
            <a:pPr algn="ctr"/>
            <a:endParaRPr lang="en-US" b="1" dirty="0"/>
          </a:p>
          <a:p>
            <a:pPr algn="ctr"/>
            <a:endParaRPr lang="en-US" b="1" dirty="0">
              <a:solidFill>
                <a:srgbClr val="FF0000"/>
              </a:solidFill>
              <a:latin typeface="NikoshBAN" panose="02000000000000000000" pitchFamily="2" charset="0"/>
              <a:cs typeface="NikoshBAN" panose="02000000000000000000" pitchFamily="2" charset="0"/>
            </a:endParaRPr>
          </a:p>
          <a:p>
            <a:pPr algn="ctr"/>
            <a:r>
              <a:rPr lang="en-US" sz="4400" b="1" dirty="0">
                <a:solidFill>
                  <a:srgbClr val="FF0000"/>
                </a:solidFill>
                <a:latin typeface="NikoshBAN" panose="02000000000000000000" pitchFamily="2" charset="0"/>
                <a:cs typeface="NikoshBAN" panose="02000000000000000000" pitchFamily="2" charset="0"/>
              </a:rPr>
              <a:t>Financial Management</a:t>
            </a:r>
          </a:p>
          <a:p>
            <a:pPr algn="ctr"/>
            <a:r>
              <a:rPr lang="en-US" sz="3600" b="1" dirty="0" err="1">
                <a:latin typeface="NikoshBAN" panose="02000000000000000000" pitchFamily="2" charset="0"/>
                <a:cs typeface="NikoshBAN" panose="02000000000000000000" pitchFamily="2" charset="0"/>
              </a:rPr>
              <a:t>Honours</a:t>
            </a:r>
            <a:r>
              <a:rPr lang="en-US" sz="3600" b="1" dirty="0">
                <a:latin typeface="NikoshBAN" panose="02000000000000000000" pitchFamily="2" charset="0"/>
                <a:cs typeface="NikoshBAN" panose="02000000000000000000" pitchFamily="2" charset="0"/>
              </a:rPr>
              <a:t> </a:t>
            </a:r>
            <a:r>
              <a:rPr lang="en-US" sz="3600" b="1" dirty="0">
                <a:solidFill>
                  <a:srgbClr val="0070C0"/>
                </a:solidFill>
                <a:latin typeface="NikoshBAN" panose="02000000000000000000" pitchFamily="2" charset="0"/>
                <a:cs typeface="NikoshBAN" panose="02000000000000000000" pitchFamily="2" charset="0"/>
              </a:rPr>
              <a:t>Third Year Accounting</a:t>
            </a:r>
            <a:r>
              <a:rPr lang="en-US" sz="3600" b="1" dirty="0">
                <a:latin typeface="NikoshBAN" panose="02000000000000000000" pitchFamily="2" charset="0"/>
                <a:cs typeface="NikoshBAN" panose="02000000000000000000" pitchFamily="2" charset="0"/>
              </a:rPr>
              <a:t> </a:t>
            </a:r>
            <a:r>
              <a:rPr lang="en-US" sz="3600" b="1" dirty="0">
                <a:solidFill>
                  <a:srgbClr val="00B050"/>
                </a:solidFill>
                <a:latin typeface="NikoshBAN" panose="02000000000000000000" pitchFamily="2" charset="0"/>
                <a:cs typeface="NikoshBAN" panose="02000000000000000000" pitchFamily="2" charset="0"/>
              </a:rPr>
              <a:t>and</a:t>
            </a:r>
            <a:r>
              <a:rPr lang="en-US" sz="3600" b="1" dirty="0">
                <a:latin typeface="NikoshBAN" panose="02000000000000000000" pitchFamily="2" charset="0"/>
                <a:cs typeface="NikoshBAN" panose="02000000000000000000" pitchFamily="2" charset="0"/>
              </a:rPr>
              <a:t> </a:t>
            </a:r>
            <a:r>
              <a:rPr lang="en-US" sz="3600" b="1" dirty="0">
                <a:solidFill>
                  <a:schemeClr val="accent5">
                    <a:lumMod val="75000"/>
                  </a:schemeClr>
                </a:solidFill>
                <a:latin typeface="NikoshBAN" panose="02000000000000000000" pitchFamily="2" charset="0"/>
                <a:cs typeface="NikoshBAN" panose="02000000000000000000" pitchFamily="2" charset="0"/>
              </a:rPr>
              <a:t>Fourth Year </a:t>
            </a:r>
          </a:p>
          <a:p>
            <a:pPr algn="ctr"/>
            <a:r>
              <a:rPr lang="en-US" sz="3600" b="1" dirty="0">
                <a:solidFill>
                  <a:schemeClr val="accent5">
                    <a:lumMod val="75000"/>
                  </a:schemeClr>
                </a:solidFill>
                <a:latin typeface="NikoshBAN" panose="02000000000000000000" pitchFamily="2" charset="0"/>
                <a:cs typeface="NikoshBAN" panose="02000000000000000000" pitchFamily="2" charset="0"/>
              </a:rPr>
              <a:t>Management</a:t>
            </a:r>
            <a:r>
              <a:rPr lang="en-US" sz="3600" b="1" dirty="0">
                <a:latin typeface="NikoshBAN" panose="02000000000000000000" pitchFamily="2" charset="0"/>
                <a:cs typeface="NikoshBAN" panose="02000000000000000000" pitchFamily="2" charset="0"/>
              </a:rPr>
              <a:t> Department</a:t>
            </a:r>
          </a:p>
          <a:p>
            <a:pPr algn="ctr"/>
            <a:endParaRPr lang="en-US" sz="2800" b="1" dirty="0">
              <a:solidFill>
                <a:srgbClr val="7030A0"/>
              </a:solidFill>
              <a:latin typeface="Arial Black" panose="020B0A04020102020204" pitchFamily="34" charset="0"/>
              <a:cs typeface="NikoshBAN" panose="02000000000000000000" pitchFamily="2" charset="0"/>
            </a:endParaRPr>
          </a:p>
          <a:p>
            <a:pPr algn="ctr"/>
            <a:r>
              <a:rPr lang="en-US" sz="2800" b="1" dirty="0">
                <a:solidFill>
                  <a:srgbClr val="7030A0"/>
                </a:solidFill>
                <a:latin typeface="Arial Black" panose="020B0A04020102020204" pitchFamily="34" charset="0"/>
                <a:cs typeface="NikoshBAN" panose="02000000000000000000" pitchFamily="2" charset="0"/>
              </a:rPr>
              <a:t>Duration : 30 Minutes</a:t>
            </a:r>
            <a:endParaRPr lang="en-US" sz="2400" b="1" dirty="0">
              <a:solidFill>
                <a:srgbClr val="7030A0"/>
              </a:solidFill>
              <a:latin typeface="Arial Black" panose="020B0A04020102020204" pitchFamily="34" charset="0"/>
              <a:cs typeface="NikoshBAN" panose="02000000000000000000" pitchFamily="2" charset="0"/>
            </a:endParaRPr>
          </a:p>
          <a:p>
            <a:pPr algn="ctr"/>
            <a:r>
              <a:rPr lang="en-US" sz="3200" b="1" dirty="0">
                <a:solidFill>
                  <a:srgbClr val="002060"/>
                </a:solidFill>
                <a:latin typeface="Arial Black" panose="020B0A04020102020204" pitchFamily="34" charset="0"/>
                <a:cs typeface="NikoshBAN" panose="02000000000000000000" pitchFamily="2" charset="0"/>
              </a:rPr>
              <a:t>Date : 15/07/2021</a:t>
            </a:r>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18630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36344F-56FB-47C0-81B4-93D31FFC0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242" y="232218"/>
            <a:ext cx="6835515" cy="6393564"/>
          </a:xfrm>
          <a:prstGeom prst="rect">
            <a:avLst/>
          </a:prstGeom>
        </p:spPr>
      </p:pic>
    </p:spTree>
    <p:extLst>
      <p:ext uri="{BB962C8B-B14F-4D97-AF65-F5344CB8AC3E}">
        <p14:creationId xmlns:p14="http://schemas.microsoft.com/office/powerpoint/2010/main" val="208772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B3EE6E-AC60-4717-B03C-7B0BC59BA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07" y="238984"/>
            <a:ext cx="7456383" cy="3190016"/>
          </a:xfrm>
          <a:prstGeom prst="rect">
            <a:avLst/>
          </a:prstGeom>
        </p:spPr>
      </p:pic>
      <p:pic>
        <p:nvPicPr>
          <p:cNvPr id="6" name="Picture 5">
            <a:extLst>
              <a:ext uri="{FF2B5EF4-FFF2-40B4-BE49-F238E27FC236}">
                <a16:creationId xmlns:a16="http://schemas.microsoft.com/office/drawing/2014/main" id="{530DAA2F-558D-4DDF-BEA4-B61C5B2A1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807" y="3462728"/>
            <a:ext cx="7456384" cy="3395272"/>
          </a:xfrm>
          <a:prstGeom prst="rect">
            <a:avLst/>
          </a:prstGeom>
        </p:spPr>
      </p:pic>
    </p:spTree>
    <p:extLst>
      <p:ext uri="{BB962C8B-B14F-4D97-AF65-F5344CB8AC3E}">
        <p14:creationId xmlns:p14="http://schemas.microsoft.com/office/powerpoint/2010/main" val="139367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title"/>
          </p:nvPr>
        </p:nvSpPr>
        <p:spPr>
          <a:xfrm>
            <a:off x="962493" y="434714"/>
            <a:ext cx="7219013" cy="2143594"/>
          </a:xfrm>
          <a:solidFill>
            <a:srgbClr val="FFFF00"/>
          </a:solidFill>
        </p:spPr>
        <p:txBody>
          <a:bodyPr>
            <a:normAutofit fontScale="90000"/>
          </a:bodyPr>
          <a:lstStyle/>
          <a:p>
            <a:r>
              <a:rPr lang="en-US" sz="5300" b="1" dirty="0"/>
              <a:t>Capital Budgeting and Risk Analysis</a:t>
            </a:r>
            <a:br>
              <a:rPr lang="en-US" altLang="en-US" sz="4800" b="1" dirty="0"/>
            </a:br>
            <a:r>
              <a:rPr lang="en-US" altLang="en-US" sz="4400" b="1" dirty="0"/>
              <a:t>(chapter-02)</a:t>
            </a:r>
            <a:endParaRPr lang="en-US" altLang="en-US" sz="4800" b="1" dirty="0"/>
          </a:p>
        </p:txBody>
      </p:sp>
      <p:sp>
        <p:nvSpPr>
          <p:cNvPr id="3" name="Rectangle 2">
            <a:extLst>
              <a:ext uri="{FF2B5EF4-FFF2-40B4-BE49-F238E27FC236}">
                <a16:creationId xmlns:a16="http://schemas.microsoft.com/office/drawing/2014/main" id="{8D3C71D5-E0A2-47E6-987D-B275C3C833A4}"/>
              </a:ext>
            </a:extLst>
          </p:cNvPr>
          <p:cNvSpPr/>
          <p:nvPr/>
        </p:nvSpPr>
        <p:spPr>
          <a:xfrm>
            <a:off x="1269867" y="3429000"/>
            <a:ext cx="6604263" cy="830997"/>
          </a:xfrm>
          <a:prstGeom prst="rect">
            <a:avLst/>
          </a:prstGeom>
          <a:solidFill>
            <a:schemeClr val="bg2">
              <a:lumMod val="20000"/>
              <a:lumOff val="80000"/>
            </a:schemeClr>
          </a:solidFill>
        </p:spPr>
        <p:txBody>
          <a:bodyPr wrap="square">
            <a:spAutoFit/>
          </a:bodyPr>
          <a:lstStyle/>
          <a:p>
            <a:pPr marL="285750" indent="-285750">
              <a:buFont typeface="Arial" panose="020B0604020202020204" pitchFamily="34" charset="0"/>
              <a:buChar char="•"/>
            </a:pPr>
            <a:r>
              <a:rPr lang="en-US" sz="4800" b="1" dirty="0">
                <a:solidFill>
                  <a:srgbClr val="FF0000"/>
                </a:solidFill>
              </a:rPr>
              <a:t>Decision Tree Approach</a:t>
            </a:r>
          </a:p>
        </p:txBody>
      </p:sp>
    </p:spTree>
    <p:extLst>
      <p:ext uri="{BB962C8B-B14F-4D97-AF65-F5344CB8AC3E}">
        <p14:creationId xmlns:p14="http://schemas.microsoft.com/office/powerpoint/2010/main" val="199735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3993" y="505123"/>
            <a:ext cx="4696010" cy="769441"/>
          </a:xfrm>
          <a:prstGeom prst="rect">
            <a:avLst/>
          </a:prstGeom>
          <a:solidFill>
            <a:srgbClr val="FFFF00"/>
          </a:solidFill>
        </p:spPr>
        <p:txBody>
          <a:bodyPr wrap="square">
            <a:spAutoFit/>
          </a:bodyPr>
          <a:lstStyle/>
          <a:p>
            <a:pPr algn="ctr"/>
            <a:r>
              <a:rPr lang="en-US" sz="4400" b="1" dirty="0"/>
              <a:t>Decision Tree</a:t>
            </a:r>
            <a:endParaRPr lang="en-US" sz="4400" b="1" dirty="0">
              <a:solidFill>
                <a:srgbClr val="FF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972542" y="1459230"/>
            <a:ext cx="7198913" cy="4401205"/>
          </a:xfrm>
          <a:prstGeom prst="rect">
            <a:avLst/>
          </a:prstGeom>
          <a:solidFill>
            <a:schemeClr val="bg1"/>
          </a:solidFill>
        </p:spPr>
        <p:txBody>
          <a:bodyPr wrap="square" rtlCol="0">
            <a:spAutoFit/>
          </a:bodyPr>
          <a:lstStyle/>
          <a:p>
            <a:pPr algn="just"/>
            <a:r>
              <a:rPr lang="en-US" sz="4000" dirty="0">
                <a:latin typeface="NikoshBAN" panose="02000000000000000000" pitchFamily="2" charset="0"/>
                <a:cs typeface="NikoshBAN" panose="02000000000000000000" pitchFamily="2" charset="0"/>
              </a:rPr>
              <a:t>A decision tree is a </a:t>
            </a:r>
            <a:r>
              <a:rPr lang="en-US" sz="4000" dirty="0">
                <a:latin typeface="NikoshBAN" panose="02000000000000000000" pitchFamily="2" charset="0"/>
                <a:cs typeface="NikoshBAN" panose="02000000000000000000" pitchFamily="2" charset="0"/>
                <a:hlinkClick r:id="rId2"/>
              </a:rPr>
              <a:t>decision support</a:t>
            </a:r>
            <a:r>
              <a:rPr lang="en-US" sz="4000" dirty="0">
                <a:latin typeface="NikoshBAN" panose="02000000000000000000" pitchFamily="2" charset="0"/>
                <a:cs typeface="NikoshBAN" panose="02000000000000000000" pitchFamily="2" charset="0"/>
              </a:rPr>
              <a:t> tool that uses a </a:t>
            </a:r>
            <a:r>
              <a:rPr lang="en-US" sz="4000" dirty="0">
                <a:latin typeface="NikoshBAN" panose="02000000000000000000" pitchFamily="2" charset="0"/>
                <a:cs typeface="NikoshBAN" panose="02000000000000000000" pitchFamily="2" charset="0"/>
                <a:hlinkClick r:id="rId3" tooltip="Tree (graph theory)"/>
              </a:rPr>
              <a:t>tree-like</a:t>
            </a:r>
            <a:r>
              <a:rPr lang="en-US" sz="4000" dirty="0">
                <a:latin typeface="NikoshBAN" panose="02000000000000000000" pitchFamily="2" charset="0"/>
                <a:cs typeface="NikoshBAN" panose="02000000000000000000" pitchFamily="2" charset="0"/>
              </a:rPr>
              <a:t> </a:t>
            </a:r>
            <a:r>
              <a:rPr lang="en-US" sz="4000" dirty="0">
                <a:latin typeface="NikoshBAN" panose="02000000000000000000" pitchFamily="2" charset="0"/>
                <a:cs typeface="NikoshBAN" panose="02000000000000000000" pitchFamily="2" charset="0"/>
                <a:hlinkClick r:id="rId4" tooltip="Causal model"/>
              </a:rPr>
              <a:t>model</a:t>
            </a:r>
            <a:r>
              <a:rPr lang="en-US" sz="4000" dirty="0">
                <a:latin typeface="NikoshBAN" panose="02000000000000000000" pitchFamily="2" charset="0"/>
                <a:cs typeface="NikoshBAN" panose="02000000000000000000" pitchFamily="2" charset="0"/>
              </a:rPr>
              <a:t> of decisions and their possible consequences, including </a:t>
            </a:r>
            <a:r>
              <a:rPr lang="en-US" sz="4000" dirty="0">
                <a:latin typeface="NikoshBAN" panose="02000000000000000000" pitchFamily="2" charset="0"/>
                <a:cs typeface="NikoshBAN" panose="02000000000000000000" pitchFamily="2" charset="0"/>
                <a:hlinkClick r:id="rId5" tooltip="Probability"/>
              </a:rPr>
              <a:t>chance</a:t>
            </a:r>
            <a:r>
              <a:rPr lang="en-US" sz="4000" dirty="0">
                <a:latin typeface="NikoshBAN" panose="02000000000000000000" pitchFamily="2" charset="0"/>
                <a:cs typeface="NikoshBAN" panose="02000000000000000000" pitchFamily="2" charset="0"/>
              </a:rPr>
              <a:t> event outcomes, resource costs, and </a:t>
            </a:r>
            <a:r>
              <a:rPr lang="en-US" sz="4000" dirty="0">
                <a:latin typeface="NikoshBAN" panose="02000000000000000000" pitchFamily="2" charset="0"/>
                <a:cs typeface="NikoshBAN" panose="02000000000000000000" pitchFamily="2" charset="0"/>
                <a:hlinkClick r:id="rId6" tooltip="Utility"/>
              </a:rPr>
              <a:t>utility</a:t>
            </a:r>
            <a:r>
              <a:rPr lang="en-US" sz="40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62089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3993" y="505123"/>
            <a:ext cx="4696010" cy="769441"/>
          </a:xfrm>
          <a:prstGeom prst="rect">
            <a:avLst/>
          </a:prstGeom>
          <a:solidFill>
            <a:srgbClr val="FFFF00"/>
          </a:solidFill>
        </p:spPr>
        <p:txBody>
          <a:bodyPr wrap="square">
            <a:spAutoFit/>
          </a:bodyPr>
          <a:lstStyle/>
          <a:p>
            <a:pPr algn="ctr"/>
            <a:r>
              <a:rPr lang="en-US" sz="4400" b="1" dirty="0"/>
              <a:t>Decision Tree</a:t>
            </a:r>
            <a:endParaRPr lang="en-US" sz="4400" b="1" dirty="0">
              <a:solidFill>
                <a:srgbClr val="FF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972542" y="1609130"/>
            <a:ext cx="7198913" cy="4154984"/>
          </a:xfrm>
          <a:prstGeom prst="rect">
            <a:avLst/>
          </a:prstGeom>
          <a:solidFill>
            <a:schemeClr val="bg1"/>
          </a:solidFill>
        </p:spPr>
        <p:txBody>
          <a:bodyPr wrap="square" rtlCol="0">
            <a:spAutoFit/>
          </a:bodyPr>
          <a:lstStyle/>
          <a:p>
            <a:pPr lvl="0" algn="just" defTabSz="914400" eaLnBrk="0" fontAlgn="base" hangingPunct="0">
              <a:spcBef>
                <a:spcPct val="0"/>
              </a:spcBef>
              <a:spcAft>
                <a:spcPct val="0"/>
              </a:spcAft>
            </a:pPr>
            <a:r>
              <a:rPr lang="bn-IN" altLang="en-US" sz="4400" dirty="0">
                <a:latin typeface="NikoshBAN" panose="02000000000000000000" pitchFamily="2" charset="0"/>
                <a:cs typeface="NikoshBAN" panose="02000000000000000000" pitchFamily="2" charset="0"/>
              </a:rPr>
              <a:t>সিদ্ধান্ত </a:t>
            </a:r>
            <a:r>
              <a:rPr lang="bn-BD" altLang="en-US" sz="4400" dirty="0">
                <a:latin typeface="NikoshBAN" panose="02000000000000000000" pitchFamily="2" charset="0"/>
                <a:cs typeface="NikoshBAN" panose="02000000000000000000" pitchFamily="2" charset="0"/>
              </a:rPr>
              <a:t>বৃক্ষ</a:t>
            </a:r>
            <a:r>
              <a:rPr lang="bn-IN" altLang="en-US" sz="4400" dirty="0">
                <a:latin typeface="NikoshBAN" panose="02000000000000000000" pitchFamily="2" charset="0"/>
                <a:cs typeface="NikoshBAN" panose="02000000000000000000" pitchFamily="2" charset="0"/>
              </a:rPr>
              <a:t> হ'ল একটি সিদ্ধান্ত সমর্থনের সরঞ্জাম যা সিদ্ধান্তের গাছের মতো মডেল ব্যবহার করে এবং তার সম্ভাব্য পরিণতিগুলি ঘটনার ইভেন্টের ফলাফলগুলি, সংস্থানগুলির ব্যয় এবং ইউটিলিটি সহ।</a:t>
            </a:r>
            <a:r>
              <a:rPr lang="bn-IN" altLang="en-US" sz="3600" dirty="0">
                <a:latin typeface="NikoshBAN" panose="02000000000000000000" pitchFamily="2" charset="0"/>
                <a:cs typeface="NikoshBAN" panose="02000000000000000000" pitchFamily="2" charset="0"/>
              </a:rPr>
              <a:t> </a:t>
            </a:r>
            <a:endParaRPr lang="en-US" alt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43428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3995" y="220310"/>
            <a:ext cx="4696010" cy="769441"/>
          </a:xfrm>
          <a:prstGeom prst="rect">
            <a:avLst/>
          </a:prstGeom>
          <a:solidFill>
            <a:srgbClr val="FFFF00"/>
          </a:solidFill>
        </p:spPr>
        <p:txBody>
          <a:bodyPr wrap="square">
            <a:spAutoFit/>
          </a:bodyPr>
          <a:lstStyle/>
          <a:p>
            <a:pPr algn="ctr"/>
            <a:r>
              <a:rPr lang="en-US" sz="4400" b="1" dirty="0"/>
              <a:t>Decision Tree</a:t>
            </a:r>
            <a:endParaRPr lang="en-US" sz="4400" b="1" dirty="0">
              <a:solidFill>
                <a:srgbClr val="FF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329783" y="989751"/>
            <a:ext cx="8484433" cy="5016758"/>
          </a:xfrm>
          <a:prstGeom prst="rect">
            <a:avLst/>
          </a:prstGeom>
          <a:solidFill>
            <a:schemeClr val="bg1"/>
          </a:solidFill>
        </p:spPr>
        <p:txBody>
          <a:bodyPr wrap="square" rtlCol="0">
            <a:spAutoFit/>
          </a:bodyPr>
          <a:lstStyle/>
          <a:p>
            <a:pPr algn="just"/>
            <a:r>
              <a:rPr lang="en-US" sz="4000" dirty="0"/>
              <a:t>Decision tree is the most powerful and popular tool for classification and prediction. A Decision tree is a flowchart like tree structure, where each internal node denotes a test on an attribute, each branch represents an outcome of the test, and each leaf node (terminal node) holds a class label.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767021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3089</TotalTime>
  <Words>655</Words>
  <Application>Microsoft Office PowerPoint</Application>
  <PresentationFormat>On-screen Show (4:3)</PresentationFormat>
  <Paragraphs>70</Paragraphs>
  <Slides>28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Black</vt:lpstr>
      <vt:lpstr>Arial Unicode MS</vt:lpstr>
      <vt:lpstr>Calibri</vt:lpstr>
      <vt:lpstr>NikoshBAN</vt:lpstr>
      <vt:lpstr>Times New Roman</vt:lpstr>
      <vt:lpstr>Tw Cen MT</vt:lpstr>
      <vt:lpstr>Vrinda</vt:lpstr>
      <vt:lpstr>Wingdings</vt:lpstr>
      <vt:lpstr>Droplet</vt:lpstr>
      <vt:lpstr>Welcome</vt:lpstr>
      <vt:lpstr>PowerPoint Presentation</vt:lpstr>
      <vt:lpstr>PowerPoint Presentation</vt:lpstr>
      <vt:lpstr>PowerPoint Presentation</vt:lpstr>
      <vt:lpstr>PowerPoint Presentation</vt:lpstr>
      <vt:lpstr>Capital Budgeting and Risk Analysis (chapter-02)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Raozan College</dc:creator>
  <cp:lastModifiedBy>Raozan College</cp:lastModifiedBy>
  <cp:revision>365</cp:revision>
  <dcterms:created xsi:type="dcterms:W3CDTF">2019-06-11T16:39:17Z</dcterms:created>
  <dcterms:modified xsi:type="dcterms:W3CDTF">2021-07-15T17:35:53Z</dcterms:modified>
</cp:coreProperties>
</file>