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1" r:id="rId4"/>
    <p:sldId id="270" r:id="rId5"/>
    <p:sldId id="272" r:id="rId6"/>
    <p:sldId id="268" r:id="rId7"/>
    <p:sldId id="258" r:id="rId8"/>
    <p:sldId id="274" r:id="rId9"/>
    <p:sldId id="273" r:id="rId10"/>
    <p:sldId id="269" r:id="rId11"/>
    <p:sldId id="275" r:id="rId12"/>
    <p:sldId id="260" r:id="rId13"/>
    <p:sldId id="267" r:id="rId14"/>
    <p:sldId id="276" r:id="rId15"/>
    <p:sldId id="277" r:id="rId16"/>
    <p:sldId id="259" r:id="rId17"/>
    <p:sldId id="262" r:id="rId18"/>
    <p:sldId id="280" r:id="rId19"/>
    <p:sldId id="266" r:id="rId20"/>
    <p:sldId id="281" r:id="rId21"/>
    <p:sldId id="265" r:id="rId22"/>
    <p:sldId id="279" r:id="rId23"/>
    <p:sldId id="261" r:id="rId24"/>
    <p:sldId id="283" r:id="rId25"/>
    <p:sldId id="264" r:id="rId26"/>
    <p:sldId id="282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D1A8B-99EF-4C94-8A24-86378BF05D75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6A6AE-ED1F-48CE-91F9-8AE6CA522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50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9B191-77CD-45D8-91A3-E576C4799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DD4603-4598-493D-8EAA-1CD7F514D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34B7B-EE08-4EAE-9F64-84AF742CE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5817-216A-409C-8693-6156B88409AA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BF95A-4A6B-4F6D-92A3-6CFAB1E3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15A49-F2F8-4BA5-8DAF-63B5ACF9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D3A9-5C23-468C-8532-9B819CD2C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9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38E23-DDA5-420E-AF08-67CA05599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45FC33-0132-4C32-9C4A-FA3CAA42D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C13FE-9414-4ADB-8D4B-855281612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5817-216A-409C-8693-6156B88409AA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1C335-1F28-49B9-AC51-FE5EDE5C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DD18-58E8-4C5F-83F5-24871AFE9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D3A9-5C23-468C-8532-9B819CD2C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5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C66ABF-A8CC-4842-82BD-9614BDCC5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A6F73-0EE3-4EEB-A34A-E9255ABB1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76337-D2D9-4FA2-A350-E9040B17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5817-216A-409C-8693-6156B88409AA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E1D76-20A3-4BEF-8A0C-E9A45156C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649DC-69DE-4A98-B63D-65E80140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D3A9-5C23-468C-8532-9B819CD2C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8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BFD75-9E37-4881-862E-832574549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98DB5-596B-409E-BF91-01D3EF14F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6336C-755C-45EA-B6A4-A8FFC10F4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5817-216A-409C-8693-6156B88409AA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93FC8-A632-4076-AE80-0C22B85AF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6E75B-494F-4670-98FC-E81D8E2F9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D3A9-5C23-468C-8532-9B819CD2C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943BC-D14E-4BAC-9716-076E22A8C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11403-B2A3-4DB4-92DE-908843F96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B5670-6C98-425F-9D78-848A64FF3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5817-216A-409C-8693-6156B88409AA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52126-5D8B-4541-BDAD-4B5226FB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4DD2E-053E-4E56-8B66-FF753D29F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D3A9-5C23-468C-8532-9B819CD2C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9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58F85-F3E1-4F7D-9A06-C940E31C9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B6A3D-3F39-4A78-BB27-519D9D32D2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3F6B5-0C92-4237-A465-5A608E7A6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CC06C-44B7-4122-8926-6C3666A1F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5817-216A-409C-8693-6156B88409AA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0F95B-9EC3-4F63-8C09-0F6BE3A3D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6ACA8-7FF8-4B9B-8C5B-5E436A39D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D3A9-5C23-468C-8532-9B819CD2C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7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5DB50-03BA-496E-84F2-DAC3944E5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D9A49-4C45-4D20-9CC6-A3177D26F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3C49C-FE8B-497C-BAB1-6CF474B08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EAB2D-8A85-45F6-A1C0-EC7D3D46E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0B50DB-160E-4F57-9311-1647E31830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6B9711-B8B4-4505-9E70-AA6C1432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5817-216A-409C-8693-6156B88409AA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111F4E-1D3A-4201-8A8E-F709FFDF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173E63-739D-450B-88F3-20DD503E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D3A9-5C23-468C-8532-9B819CD2C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3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44508-D829-433B-BB21-073647E1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C2B444-6AE6-4F21-981A-2F6E3E01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5817-216A-409C-8693-6156B88409AA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9B1065-894B-4451-82A9-A6FFA3B54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D30106-A53B-41F8-B2A6-25BF9F228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D3A9-5C23-468C-8532-9B819CD2C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1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AF106-766A-4334-8B36-B6374C094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5817-216A-409C-8693-6156B88409AA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0F9043-9890-410B-BCB2-A495CA55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68AEC-0653-4A9C-BD70-D09A08C20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D3A9-5C23-468C-8532-9B819CD2C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2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B8A7E-50BF-4E5C-B8F5-4751A29DA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1E90A-2A38-4A7A-9278-B0D3E6A7C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2838E-A730-4BCF-9270-8DB3D38EC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2BBA8-3997-4126-A6B8-5749DBF0C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5817-216A-409C-8693-6156B88409AA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10CA6-FC6B-43C0-9736-C477AE615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86639-2602-495E-A791-371760DC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D3A9-5C23-468C-8532-9B819CD2C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1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8DF31-AFEC-4A70-8248-F19F655F9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7B1C33-EE96-4302-9418-545906D0A7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91E80-C141-4A66-80D8-CE163DA4C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338E9-E56C-4660-9B7C-2EE4951C1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5817-216A-409C-8693-6156B88409AA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310D2-5517-4151-8BCA-F6241CA9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9A617-3A7C-4C90-BDAB-64EB750CD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D3A9-5C23-468C-8532-9B819CD2C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9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3F15DF-F953-4CCC-ADDF-0D83FDB30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290F3-BEE8-4053-9DEC-349CB6510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81A32-DECE-43F7-AAB5-8B8D3E5AB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25817-216A-409C-8693-6156B88409AA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0298D-0058-4E2A-8B5A-E2326F8BF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05F80-5BD7-49F6-81F5-A7BC5F999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9D3A9-5C23-468C-8532-9B819CD2C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3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f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534FA1-1AE5-4D15-A7C4-63813F371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6" y="359982"/>
            <a:ext cx="11781182" cy="6618012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3FB870E7-E919-4FDC-9FD0-B8851CBD98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82C0A318-4CF7-4EFD-A55C-145FE01CAE33}"/>
              </a:ext>
            </a:extLst>
          </p:cNvPr>
          <p:cNvSpPr/>
          <p:nvPr/>
        </p:nvSpPr>
        <p:spPr>
          <a:xfrm>
            <a:off x="225286" y="239988"/>
            <a:ext cx="11781182" cy="6378024"/>
          </a:xfrm>
          <a:prstGeom prst="frame">
            <a:avLst>
              <a:gd name="adj1" fmla="val 294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535C4F-52CF-4018-B4DE-563C0DEF5788}"/>
              </a:ext>
            </a:extLst>
          </p:cNvPr>
          <p:cNvSpPr/>
          <p:nvPr/>
        </p:nvSpPr>
        <p:spPr>
          <a:xfrm>
            <a:off x="3147484" y="5893179"/>
            <a:ext cx="56717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আলহাজ্ব আতিকুর রহমান  ভূঁঞা একাডেমি </a:t>
            </a:r>
            <a:endParaRPr lang="en-US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5495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B19B78-9512-4DB1-9E18-57763E397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14" y="241438"/>
            <a:ext cx="4850019" cy="26475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96985A-3CDE-4E84-ABF3-B8F6F4C4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79" y="3647245"/>
            <a:ext cx="5957512" cy="28416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217643-0EA4-409E-8040-35C4D3E43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9" y="3647246"/>
            <a:ext cx="5346593" cy="28416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A54CE3-54CF-4993-8668-16FD28D29B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630" y="241438"/>
            <a:ext cx="6371100" cy="28416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41A7EA7-D3C4-4AF6-9335-EB65819C1B58}"/>
              </a:ext>
            </a:extLst>
          </p:cNvPr>
          <p:cNvSpPr/>
          <p:nvPr/>
        </p:nvSpPr>
        <p:spPr>
          <a:xfrm>
            <a:off x="401269" y="2956254"/>
            <a:ext cx="11389461" cy="64334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মরনব্যাধি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নেশার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মূল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উপাদান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উ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ৎস কী ?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97C72F-FE30-47A6-9B8D-31AC23D36D02}"/>
              </a:ext>
            </a:extLst>
          </p:cNvPr>
          <p:cNvSpPr/>
          <p:nvPr/>
        </p:nvSpPr>
        <p:spPr>
          <a:xfrm>
            <a:off x="401269" y="2908603"/>
            <a:ext cx="11543057" cy="64334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আবার চিত্রগুলো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মনোযোগ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সহকারে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এগুলো কোন ধরনের নেশা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96369E3A-3B71-4E38-B5FE-9A35BA4EF4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DC33FA3E-E362-4D15-AA3F-1FEE59BF5196}"/>
              </a:ext>
            </a:extLst>
          </p:cNvPr>
          <p:cNvSpPr/>
          <p:nvPr/>
        </p:nvSpPr>
        <p:spPr>
          <a:xfrm>
            <a:off x="225286" y="239988"/>
            <a:ext cx="11781182" cy="6378024"/>
          </a:xfrm>
          <a:prstGeom prst="frame">
            <a:avLst>
              <a:gd name="adj1" fmla="val 294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2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C30CD9-8E43-465B-AEC5-79C1A0ED2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1" y="2797657"/>
            <a:ext cx="7123137" cy="3866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E46D32-2362-4192-8A05-987A76C31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29" y="197333"/>
            <a:ext cx="4170086" cy="2600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5A8EF2-DB2B-4785-9761-37C2A1AB6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669" y="193398"/>
            <a:ext cx="3367709" cy="24702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C805FE-2F17-4453-8F0F-8DA1DC2ECB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5" y="193399"/>
            <a:ext cx="3585673" cy="24702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D2F8AB1-EAEB-4C82-AA0C-5AD8AF4EE6DE}"/>
              </a:ext>
            </a:extLst>
          </p:cNvPr>
          <p:cNvSpPr/>
          <p:nvPr/>
        </p:nvSpPr>
        <p:spPr>
          <a:xfrm>
            <a:off x="7515866" y="2846006"/>
            <a:ext cx="4289182" cy="37371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এগুলোর মূল উপাদান হচ্ছে মদ, হেরোইন, পেথিড্রিন, বারবিচুরেট, এলএসডি, কোকেন,চরস,ম্যারিজুয়ানা নেশার টেবলেট, ফেন্সিডিল, ও লিকুইড জাতীয় নেশার ঔষধ ইত্যাদি। 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CB1DA1-C7EB-471E-AFD8-C8545D093148}"/>
              </a:ext>
            </a:extLst>
          </p:cNvPr>
          <p:cNvSpPr/>
          <p:nvPr/>
        </p:nvSpPr>
        <p:spPr>
          <a:xfrm>
            <a:off x="7515866" y="2879136"/>
            <a:ext cx="4446030" cy="370398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চিত্রের এই ড্রাগস  জাতীয় নেশার মূল উপাদানের উৎস কী বা কোথায়?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11A6B0-0255-4F68-B569-67E3D18D1F78}"/>
              </a:ext>
            </a:extLst>
          </p:cNvPr>
          <p:cNvSpPr/>
          <p:nvPr/>
        </p:nvSpPr>
        <p:spPr>
          <a:xfrm>
            <a:off x="2764148" y="505213"/>
            <a:ext cx="926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মদ</a:t>
            </a:r>
            <a:endParaRPr lang="en-US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C1D021-C40D-4DAB-8ED4-E2ACA0A4E07E}"/>
              </a:ext>
            </a:extLst>
          </p:cNvPr>
          <p:cNvSpPr/>
          <p:nvPr/>
        </p:nvSpPr>
        <p:spPr>
          <a:xfrm>
            <a:off x="4810246" y="4808675"/>
            <a:ext cx="1552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ইয়াবা</a:t>
            </a:r>
            <a:endParaRPr lang="en-US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01547B-D98F-42E1-9304-5E84C89D1DEF}"/>
              </a:ext>
            </a:extLst>
          </p:cNvPr>
          <p:cNvSpPr/>
          <p:nvPr/>
        </p:nvSpPr>
        <p:spPr>
          <a:xfrm>
            <a:off x="8411434" y="1428543"/>
            <a:ext cx="2654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ফেন্সিডিল </a:t>
            </a:r>
            <a:endParaRPr lang="en-US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8A9D6C-F30E-41A8-90B1-11097C57A0F0}"/>
              </a:ext>
            </a:extLst>
          </p:cNvPr>
          <p:cNvSpPr/>
          <p:nvPr/>
        </p:nvSpPr>
        <p:spPr>
          <a:xfrm>
            <a:off x="4148205" y="810013"/>
            <a:ext cx="2876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</a:t>
            </a:r>
            <a:r>
              <a:rPr lang="bn-IN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শার টেবলেট</a:t>
            </a:r>
            <a:endParaRPr lang="en-US" sz="4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947889-9AC7-46F1-AEB1-DCF4AB558338}"/>
              </a:ext>
            </a:extLst>
          </p:cNvPr>
          <p:cNvSpPr/>
          <p:nvPr/>
        </p:nvSpPr>
        <p:spPr>
          <a:xfrm>
            <a:off x="1459084" y="4847658"/>
            <a:ext cx="26891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</a:t>
            </a:r>
            <a:r>
              <a:rPr lang="bn-IN" sz="36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শার ইঞ্জেকশান</a:t>
            </a:r>
            <a:endParaRPr lang="en-US" sz="36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72C80623-929B-4814-AFCB-92FEAD2D3A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DEE5B908-CE78-4AD3-AFC4-1AD5D1ADF2AF}"/>
              </a:ext>
            </a:extLst>
          </p:cNvPr>
          <p:cNvSpPr/>
          <p:nvPr/>
        </p:nvSpPr>
        <p:spPr>
          <a:xfrm>
            <a:off x="225286" y="239988"/>
            <a:ext cx="11781182" cy="6378024"/>
          </a:xfrm>
          <a:prstGeom prst="frame">
            <a:avLst>
              <a:gd name="adj1" fmla="val 294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66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6246867-3A23-4F25-B39C-AB0701166482}"/>
              </a:ext>
            </a:extLst>
          </p:cNvPr>
          <p:cNvSpPr/>
          <p:nvPr/>
        </p:nvSpPr>
        <p:spPr>
          <a:xfrm>
            <a:off x="3466482" y="500139"/>
            <a:ext cx="4258461" cy="1355587"/>
          </a:xfrm>
          <a:prstGeom prst="cloudCallou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D116DD-4050-433B-935C-6300299DBB64}"/>
              </a:ext>
            </a:extLst>
          </p:cNvPr>
          <p:cNvSpPr/>
          <p:nvPr/>
        </p:nvSpPr>
        <p:spPr>
          <a:xfrm>
            <a:off x="1901687" y="5092479"/>
            <a:ext cx="8733183" cy="10586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দুইটি করে তামাক ও ড্রাগ এর উৎসের নাম লিখ।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EE9BEB-4151-419C-900A-2294A333A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990" y="1973016"/>
            <a:ext cx="4774097" cy="2801571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4ACBB3F2-B5E7-4A15-A692-3DBF6B58E7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CEDC5A46-516B-4E77-B525-72C2B6E4DB06}"/>
              </a:ext>
            </a:extLst>
          </p:cNvPr>
          <p:cNvSpPr/>
          <p:nvPr/>
        </p:nvSpPr>
        <p:spPr>
          <a:xfrm>
            <a:off x="225286" y="239988"/>
            <a:ext cx="11781182" cy="6378024"/>
          </a:xfrm>
          <a:prstGeom prst="frame">
            <a:avLst>
              <a:gd name="adj1" fmla="val 294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919D92-5778-43B1-8175-8408F7158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3" y="2115877"/>
            <a:ext cx="5430077" cy="2658711"/>
          </a:xfrm>
          <a:prstGeom prst="rect">
            <a:avLst/>
          </a:prstGeom>
        </p:spPr>
      </p:pic>
      <p:sp>
        <p:nvSpPr>
          <p:cNvPr id="11" name="Star: 16 Points 10">
            <a:extLst>
              <a:ext uri="{FF2B5EF4-FFF2-40B4-BE49-F238E27FC236}">
                <a16:creationId xmlns:a16="http://schemas.microsoft.com/office/drawing/2014/main" id="{34EB6874-59FA-4646-B588-BAC2650E0B26}"/>
              </a:ext>
            </a:extLst>
          </p:cNvPr>
          <p:cNvSpPr/>
          <p:nvPr/>
        </p:nvSpPr>
        <p:spPr>
          <a:xfrm>
            <a:off x="9592460" y="644358"/>
            <a:ext cx="2014328" cy="1828800"/>
          </a:xfrm>
          <a:prstGeom prst="star1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সময়ঃ-৫মিনিট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06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53D3E9-5426-4528-8713-7DDF38F455BD}"/>
              </a:ext>
            </a:extLst>
          </p:cNvPr>
          <p:cNvSpPr/>
          <p:nvPr/>
        </p:nvSpPr>
        <p:spPr>
          <a:xfrm>
            <a:off x="813352" y="708751"/>
            <a:ext cx="9640956" cy="7023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ধুমপান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মাদকাসক্ত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ব্যক্তির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লক্ষন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দিকগুলো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নিন্মরুপ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5678B2-C1E9-4995-A8E1-EE672DC39693}"/>
              </a:ext>
            </a:extLst>
          </p:cNvPr>
          <p:cNvSpPr/>
          <p:nvPr/>
        </p:nvSpPr>
        <p:spPr>
          <a:xfrm>
            <a:off x="745434" y="1861706"/>
            <a:ext cx="9776791" cy="6554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ধুমপায়ী</a:t>
            </a:r>
            <a:r>
              <a:rPr lang="bn-IN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মাদকাসক্ত ব্যাক্তিরা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অন্যদের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বেশী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রোগাক্রান্ত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B52568-E473-4EF8-9108-B8163F884236}"/>
              </a:ext>
            </a:extLst>
          </p:cNvPr>
          <p:cNvSpPr/>
          <p:nvPr/>
        </p:nvSpPr>
        <p:spPr>
          <a:xfrm>
            <a:off x="742119" y="2673176"/>
            <a:ext cx="9988826" cy="5849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কোন কিছুতে আগ্রহ না থাকা ও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খাওয়ার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প্রতি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আকর্ষন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কমে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7FABF-F204-4E22-843B-DE185586EA78}"/>
              </a:ext>
            </a:extLst>
          </p:cNvPr>
          <p:cNvSpPr/>
          <p:nvPr/>
        </p:nvSpPr>
        <p:spPr>
          <a:xfrm>
            <a:off x="692421" y="3498089"/>
            <a:ext cx="10373139" cy="6798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কর্মবিমুখতা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bn-IN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হতাসা</a:t>
            </a:r>
            <a:r>
              <a:rPr lang="bn-IN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ঘুম না হওয়া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সবসময়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অগোছালোভাবে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96B972-ACF0-4948-9307-B2C1CB3F330D}"/>
              </a:ext>
            </a:extLst>
          </p:cNvPr>
          <p:cNvSpPr/>
          <p:nvPr/>
        </p:nvSpPr>
        <p:spPr>
          <a:xfrm>
            <a:off x="712298" y="4417969"/>
            <a:ext cx="10492408" cy="7039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শরীরে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অত্যাদিক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ঘাম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নিঃসরন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নিজেকে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সবসময়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অন্যদের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আলাদা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রাখে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56FAB8-5911-45B5-9DDE-C771E421EB38}"/>
              </a:ext>
            </a:extLst>
          </p:cNvPr>
          <p:cNvSpPr/>
          <p:nvPr/>
        </p:nvSpPr>
        <p:spPr>
          <a:xfrm>
            <a:off x="745435" y="5489695"/>
            <a:ext cx="10571922" cy="659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দৃষ্টিতে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অস্বচ্ছতা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চোখ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লাল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হওয়া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আলস্য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উদ্বিগ্ন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ভাবে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থাকা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</p:txBody>
      </p:sp>
      <p:sp>
        <p:nvSpPr>
          <p:cNvPr id="4" name="Star: 12 Points 3">
            <a:extLst>
              <a:ext uri="{FF2B5EF4-FFF2-40B4-BE49-F238E27FC236}">
                <a16:creationId xmlns:a16="http://schemas.microsoft.com/office/drawing/2014/main" id="{EEED6ACF-F958-4B4D-88CE-425E054E8CB1}"/>
              </a:ext>
            </a:extLst>
          </p:cNvPr>
          <p:cNvSpPr/>
          <p:nvPr/>
        </p:nvSpPr>
        <p:spPr>
          <a:xfrm>
            <a:off x="742120" y="1941889"/>
            <a:ext cx="463827" cy="382691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12 Points 8">
            <a:extLst>
              <a:ext uri="{FF2B5EF4-FFF2-40B4-BE49-F238E27FC236}">
                <a16:creationId xmlns:a16="http://schemas.microsoft.com/office/drawing/2014/main" id="{08ACECE6-33B9-4E94-9B8A-4AED2005C93A}"/>
              </a:ext>
            </a:extLst>
          </p:cNvPr>
          <p:cNvSpPr/>
          <p:nvPr/>
        </p:nvSpPr>
        <p:spPr>
          <a:xfrm>
            <a:off x="798441" y="2766753"/>
            <a:ext cx="463827" cy="395929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12 Points 9">
            <a:extLst>
              <a:ext uri="{FF2B5EF4-FFF2-40B4-BE49-F238E27FC236}">
                <a16:creationId xmlns:a16="http://schemas.microsoft.com/office/drawing/2014/main" id="{F6196247-84DB-49B4-BC9F-98C6B385F880}"/>
              </a:ext>
            </a:extLst>
          </p:cNvPr>
          <p:cNvSpPr/>
          <p:nvPr/>
        </p:nvSpPr>
        <p:spPr>
          <a:xfrm>
            <a:off x="771937" y="3538801"/>
            <a:ext cx="463827" cy="440643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12 Points 10">
            <a:extLst>
              <a:ext uri="{FF2B5EF4-FFF2-40B4-BE49-F238E27FC236}">
                <a16:creationId xmlns:a16="http://schemas.microsoft.com/office/drawing/2014/main" id="{E8C333CD-C742-40E2-B678-739C9C678A51}"/>
              </a:ext>
            </a:extLst>
          </p:cNvPr>
          <p:cNvSpPr/>
          <p:nvPr/>
        </p:nvSpPr>
        <p:spPr>
          <a:xfrm>
            <a:off x="738811" y="4480678"/>
            <a:ext cx="394252" cy="493622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12 Points 11">
            <a:extLst>
              <a:ext uri="{FF2B5EF4-FFF2-40B4-BE49-F238E27FC236}">
                <a16:creationId xmlns:a16="http://schemas.microsoft.com/office/drawing/2014/main" id="{9A181DBD-08EA-4327-85DF-CD7EFA3D3366}"/>
              </a:ext>
            </a:extLst>
          </p:cNvPr>
          <p:cNvSpPr/>
          <p:nvPr/>
        </p:nvSpPr>
        <p:spPr>
          <a:xfrm>
            <a:off x="771938" y="5496281"/>
            <a:ext cx="463827" cy="496998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BAD3061F-F085-433C-B3B6-755356A6CA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DCBC5FA1-4535-4686-8C65-0BB883794856}"/>
              </a:ext>
            </a:extLst>
          </p:cNvPr>
          <p:cNvSpPr/>
          <p:nvPr/>
        </p:nvSpPr>
        <p:spPr>
          <a:xfrm>
            <a:off x="225286" y="239988"/>
            <a:ext cx="11781182" cy="6378024"/>
          </a:xfrm>
          <a:prstGeom prst="frame">
            <a:avLst>
              <a:gd name="adj1" fmla="val 294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8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E69B08-4541-4574-8C2E-A80342F5A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9" y="4024346"/>
            <a:ext cx="4531078" cy="2352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A7B1D4-3DD2-4250-96C7-C883966FB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71" y="3947885"/>
            <a:ext cx="6004891" cy="25055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908A2D-BB64-4CA8-9926-6A683F412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9" y="429868"/>
            <a:ext cx="4898162" cy="28036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03C945-9BBF-4774-853F-43486482BA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37" y="429867"/>
            <a:ext cx="4898161" cy="280366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D16B8A1-DF19-4EC3-92BE-DC70494A7615}"/>
              </a:ext>
            </a:extLst>
          </p:cNvPr>
          <p:cNvSpPr/>
          <p:nvPr/>
        </p:nvSpPr>
        <p:spPr>
          <a:xfrm>
            <a:off x="1621384" y="834922"/>
            <a:ext cx="3065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সুস্থ ফুসফুস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A8469F-AAB1-4268-B54D-A68657566153}"/>
              </a:ext>
            </a:extLst>
          </p:cNvPr>
          <p:cNvSpPr/>
          <p:nvPr/>
        </p:nvSpPr>
        <p:spPr>
          <a:xfrm>
            <a:off x="7441230" y="2359926"/>
            <a:ext cx="31935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নেশাগ্রস্থ</a:t>
            </a:r>
            <a:r>
              <a:rPr lang="bn-IN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ফুসফুস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8BB792-A4EA-43CF-81D6-A237DFD98FC8}"/>
              </a:ext>
            </a:extLst>
          </p:cNvPr>
          <p:cNvSpPr/>
          <p:nvPr/>
        </p:nvSpPr>
        <p:spPr>
          <a:xfrm>
            <a:off x="466743" y="5523361"/>
            <a:ext cx="22557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ব্রংকা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ইটিস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90E12E-5057-484C-A07C-7847955A6E0B}"/>
              </a:ext>
            </a:extLst>
          </p:cNvPr>
          <p:cNvSpPr/>
          <p:nvPr/>
        </p:nvSpPr>
        <p:spPr>
          <a:xfrm>
            <a:off x="479998" y="3327233"/>
            <a:ext cx="11374878" cy="53212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মানবদেহে নেশাগ্রস্থের কারনে ফুসফুসে রোগ সমুহ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4131FDDB-42B5-4A83-82F5-244857251B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39D86658-9F56-438E-95AB-131D1A83C0F1}"/>
              </a:ext>
            </a:extLst>
          </p:cNvPr>
          <p:cNvSpPr/>
          <p:nvPr/>
        </p:nvSpPr>
        <p:spPr>
          <a:xfrm>
            <a:off x="225286" y="239988"/>
            <a:ext cx="11781182" cy="6378024"/>
          </a:xfrm>
          <a:prstGeom prst="frame">
            <a:avLst>
              <a:gd name="adj1" fmla="val 294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61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0BB000-00E0-4F8A-9489-B46C5BC22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86" y="687559"/>
            <a:ext cx="2752725" cy="2263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56E885-8DE7-4BCF-B043-A2CA912E3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1" y="360395"/>
            <a:ext cx="2876550" cy="25908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75B9C7-07C9-4516-A03B-39C0F7992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260" y="385332"/>
            <a:ext cx="4325799" cy="25908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0F8968-5524-4356-83E6-FBDD36FF34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627" y="3644347"/>
            <a:ext cx="4477857" cy="2663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2F9E34-2BBD-48C9-A2E1-B9E37BE6D5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72" y="3644348"/>
            <a:ext cx="5544013" cy="26632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4D1BEB-AAEA-4273-A292-CEA8CF922EAC}"/>
              </a:ext>
            </a:extLst>
          </p:cNvPr>
          <p:cNvSpPr/>
          <p:nvPr/>
        </p:nvSpPr>
        <p:spPr>
          <a:xfrm>
            <a:off x="7941586" y="385332"/>
            <a:ext cx="34515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পাকস্থলির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ক্যান্সার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3AA54B-9AD6-4999-9747-20999F0FDF93}"/>
              </a:ext>
            </a:extLst>
          </p:cNvPr>
          <p:cNvSpPr/>
          <p:nvPr/>
        </p:nvSpPr>
        <p:spPr>
          <a:xfrm>
            <a:off x="488401" y="2367377"/>
            <a:ext cx="32367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মূত্রথলির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ক্যান্সার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F275E9-67BE-49D0-912D-4845467E28F2}"/>
              </a:ext>
            </a:extLst>
          </p:cNvPr>
          <p:cNvSpPr/>
          <p:nvPr/>
        </p:nvSpPr>
        <p:spPr>
          <a:xfrm>
            <a:off x="1740089" y="5030651"/>
            <a:ext cx="3669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bn-IN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ৃদযন্ত্রের জটিলতা 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5712B8-BA2E-4B47-9C50-D0115CE7C972}"/>
              </a:ext>
            </a:extLst>
          </p:cNvPr>
          <p:cNvSpPr/>
          <p:nvPr/>
        </p:nvSpPr>
        <p:spPr>
          <a:xfrm>
            <a:off x="7308390" y="5501103"/>
            <a:ext cx="30684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রক্তঘটিত রোগ</a:t>
            </a:r>
            <a:r>
              <a:rPr lang="bn-IN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5EF71B-4B81-4FC0-BA08-21FDE6161237}"/>
              </a:ext>
            </a:extLst>
          </p:cNvPr>
          <p:cNvSpPr/>
          <p:nvPr/>
        </p:nvSpPr>
        <p:spPr>
          <a:xfrm>
            <a:off x="408561" y="3033692"/>
            <a:ext cx="11374878" cy="53212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নেশাগ্রস্থের কারনে বিভিন্ন রোগ সমুহ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997CE684-4930-41FA-8740-4EDE657BFF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33A9FEF4-0313-474C-8EAA-847AC342E205}"/>
              </a:ext>
            </a:extLst>
          </p:cNvPr>
          <p:cNvSpPr/>
          <p:nvPr/>
        </p:nvSpPr>
        <p:spPr>
          <a:xfrm>
            <a:off x="225286" y="239988"/>
            <a:ext cx="11781182" cy="6378024"/>
          </a:xfrm>
          <a:prstGeom prst="frame">
            <a:avLst>
              <a:gd name="adj1" fmla="val 294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23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1CC080-1EE3-45D4-9C88-23D9BFC7E03C}"/>
              </a:ext>
            </a:extLst>
          </p:cNvPr>
          <p:cNvSpPr/>
          <p:nvPr/>
        </p:nvSpPr>
        <p:spPr>
          <a:xfrm>
            <a:off x="745435" y="1106574"/>
            <a:ext cx="9256643" cy="7023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ধুমপান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মাদকাসক্ত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ের ক্ষতির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দিকগুলো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নিন্মরুপ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44051D-7B48-4AA4-BC45-38E294B438BA}"/>
              </a:ext>
            </a:extLst>
          </p:cNvPr>
          <p:cNvSpPr/>
          <p:nvPr/>
        </p:nvSpPr>
        <p:spPr>
          <a:xfrm>
            <a:off x="584752" y="2367177"/>
            <a:ext cx="10745854" cy="5035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ধুমপায়ী</a:t>
            </a:r>
            <a:r>
              <a:rPr lang="bn-IN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মাদকাসক্তরা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স</a:t>
            </a:r>
            <a:r>
              <a:rPr lang="bn-IN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বসময় কোন না কোন রোগে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ভো</a:t>
            </a:r>
            <a:r>
              <a:rPr lang="bn-IN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গে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7C6371-1FD5-4C52-B27E-089C65BDFECB}"/>
              </a:ext>
            </a:extLst>
          </p:cNvPr>
          <p:cNvSpPr/>
          <p:nvPr/>
        </p:nvSpPr>
        <p:spPr>
          <a:xfrm>
            <a:off x="584751" y="3429000"/>
            <a:ext cx="10745857" cy="5748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নেশাযুক্ত ব্যাক্তির ফুসফুসে, গলা ও মুত্রথলিতে ক্যান্সার রোগ দেখা দেয়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FF0AC9-692A-4B4A-9D62-B25AF3F209CE}"/>
              </a:ext>
            </a:extLst>
          </p:cNvPr>
          <p:cNvSpPr/>
          <p:nvPr/>
        </p:nvSpPr>
        <p:spPr>
          <a:xfrm>
            <a:off x="584752" y="4368240"/>
            <a:ext cx="10745856" cy="5748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ঠোট, মুখ,ল্যারিংক্স,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ব্রংকাইটিস,পাকস্থলিতে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ক্ষত,হ্রদযন্ত্র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রক্তঘটিত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রোগে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ভোগে</a:t>
            </a:r>
            <a:endParaRPr lang="en-US" sz="2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ECCE26-6522-40C4-8042-9A6EDE086AF4}"/>
              </a:ext>
            </a:extLst>
          </p:cNvPr>
          <p:cNvSpPr/>
          <p:nvPr/>
        </p:nvSpPr>
        <p:spPr>
          <a:xfrm>
            <a:off x="584751" y="5325695"/>
            <a:ext cx="10745855" cy="5035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নেশাগ্রস্থ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ব্যাক্তিদের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আয়ুস্কাল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অনেক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কমে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7" name="Star: 12 Points 6">
            <a:extLst>
              <a:ext uri="{FF2B5EF4-FFF2-40B4-BE49-F238E27FC236}">
                <a16:creationId xmlns:a16="http://schemas.microsoft.com/office/drawing/2014/main" id="{EF08A7E3-7AF5-4613-85C8-289B3F917CCA}"/>
              </a:ext>
            </a:extLst>
          </p:cNvPr>
          <p:cNvSpPr/>
          <p:nvPr/>
        </p:nvSpPr>
        <p:spPr>
          <a:xfrm>
            <a:off x="692423" y="2427623"/>
            <a:ext cx="463827" cy="382691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12 Points 7">
            <a:extLst>
              <a:ext uri="{FF2B5EF4-FFF2-40B4-BE49-F238E27FC236}">
                <a16:creationId xmlns:a16="http://schemas.microsoft.com/office/drawing/2014/main" id="{F77ADA63-63B7-42BE-ABF2-EBB42C514646}"/>
              </a:ext>
            </a:extLst>
          </p:cNvPr>
          <p:cNvSpPr/>
          <p:nvPr/>
        </p:nvSpPr>
        <p:spPr>
          <a:xfrm>
            <a:off x="692423" y="3525059"/>
            <a:ext cx="463827" cy="382691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12 Points 8">
            <a:extLst>
              <a:ext uri="{FF2B5EF4-FFF2-40B4-BE49-F238E27FC236}">
                <a16:creationId xmlns:a16="http://schemas.microsoft.com/office/drawing/2014/main" id="{F28A1AE3-C27B-49AD-8209-9D75F2AFA9F0}"/>
              </a:ext>
            </a:extLst>
          </p:cNvPr>
          <p:cNvSpPr/>
          <p:nvPr/>
        </p:nvSpPr>
        <p:spPr>
          <a:xfrm>
            <a:off x="692424" y="4473407"/>
            <a:ext cx="463827" cy="382691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12 Points 9">
            <a:extLst>
              <a:ext uri="{FF2B5EF4-FFF2-40B4-BE49-F238E27FC236}">
                <a16:creationId xmlns:a16="http://schemas.microsoft.com/office/drawing/2014/main" id="{D5F06D28-0176-46DF-A025-A8C1E0446188}"/>
              </a:ext>
            </a:extLst>
          </p:cNvPr>
          <p:cNvSpPr/>
          <p:nvPr/>
        </p:nvSpPr>
        <p:spPr>
          <a:xfrm>
            <a:off x="692424" y="5415123"/>
            <a:ext cx="463827" cy="382691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45B0B568-9C94-43D6-9EB8-A4EA46AB67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DDA66A50-84A3-4141-AF8D-51FDAC58240D}"/>
              </a:ext>
            </a:extLst>
          </p:cNvPr>
          <p:cNvSpPr/>
          <p:nvPr/>
        </p:nvSpPr>
        <p:spPr>
          <a:xfrm>
            <a:off x="225286" y="239988"/>
            <a:ext cx="11781182" cy="6378024"/>
          </a:xfrm>
          <a:prstGeom prst="frame">
            <a:avLst>
              <a:gd name="adj1" fmla="val 294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98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CC89B1EC-36ED-4609-9B34-F09D4910FE63}"/>
              </a:ext>
            </a:extLst>
          </p:cNvPr>
          <p:cNvSpPr/>
          <p:nvPr/>
        </p:nvSpPr>
        <p:spPr>
          <a:xfrm>
            <a:off x="1775790" y="871963"/>
            <a:ext cx="7262192" cy="877949"/>
          </a:xfrm>
          <a:prstGeom prst="ribbon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 কাজ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Star: 16 Points 3">
            <a:extLst>
              <a:ext uri="{FF2B5EF4-FFF2-40B4-BE49-F238E27FC236}">
                <a16:creationId xmlns:a16="http://schemas.microsoft.com/office/drawing/2014/main" id="{1B67ADFD-694F-4BCA-BFB7-A68DA3F353A7}"/>
              </a:ext>
            </a:extLst>
          </p:cNvPr>
          <p:cNvSpPr/>
          <p:nvPr/>
        </p:nvSpPr>
        <p:spPr>
          <a:xfrm>
            <a:off x="9316277" y="632438"/>
            <a:ext cx="2014331" cy="1462312"/>
          </a:xfrm>
          <a:prstGeom prst="star16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সময়ঃ-৭ মিনিট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7A0D2B06-987E-4E40-991A-CD854FB7BDE4}"/>
              </a:ext>
            </a:extLst>
          </p:cNvPr>
          <p:cNvSpPr/>
          <p:nvPr/>
        </p:nvSpPr>
        <p:spPr>
          <a:xfrm>
            <a:off x="543339" y="5347195"/>
            <a:ext cx="11118574" cy="878367"/>
          </a:xfrm>
          <a:prstGeom prst="beve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তামাক ও ড্রাগ আসক্ত ব্যাক্তির দুইটি রোগের নাম ও লক্ষন বর্ণনা কর।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C72701-73BB-424E-B0F2-1173A2BBB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30" y="2141536"/>
            <a:ext cx="5592416" cy="29665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4ABD4A-499C-48F9-B75C-F578C412B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4" y="2141536"/>
            <a:ext cx="5181597" cy="3102455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6CAB08BA-5D26-47E3-B6E9-B4A4A57BB9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AE36B3F0-CC8A-47C9-98AD-A2B0C88D2C3C}"/>
              </a:ext>
            </a:extLst>
          </p:cNvPr>
          <p:cNvSpPr/>
          <p:nvPr/>
        </p:nvSpPr>
        <p:spPr>
          <a:xfrm>
            <a:off x="225286" y="239988"/>
            <a:ext cx="11781182" cy="6378024"/>
          </a:xfrm>
          <a:prstGeom prst="frame">
            <a:avLst>
              <a:gd name="adj1" fmla="val 294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89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9DFBBE2-F105-4BC3-8C4F-18024C483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344752"/>
              </p:ext>
            </p:extLst>
          </p:nvPr>
        </p:nvGraphicFramePr>
        <p:xfrm>
          <a:off x="437320" y="1171530"/>
          <a:ext cx="11529392" cy="5352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4696">
                  <a:extLst>
                    <a:ext uri="{9D8B030D-6E8A-4147-A177-3AD203B41FA5}">
                      <a16:colId xmlns:a16="http://schemas.microsoft.com/office/drawing/2014/main" val="1569729880"/>
                    </a:ext>
                  </a:extLst>
                </a:gridCol>
                <a:gridCol w="5764696">
                  <a:extLst>
                    <a:ext uri="{9D8B030D-6E8A-4147-A177-3AD203B41FA5}">
                      <a16:colId xmlns:a16="http://schemas.microsoft.com/office/drawing/2014/main" val="3958203585"/>
                    </a:ext>
                  </a:extLst>
                </a:gridCol>
              </a:tblGrid>
              <a:tr h="869305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পরিবেশগত কারন 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          </a:t>
                      </a:r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পরিবারের কারন</a:t>
                      </a:r>
                      <a:endParaRPr lang="en-US" sz="36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222313"/>
                  </a:ext>
                </a:extLst>
              </a:tr>
              <a:tr h="9841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১) মাদক দ্রব্য সহজ লভ্যতা এবং আশপাশে রমরমা ব্যাবসা।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১) বাবা – মায়ের নিয়ন্ত্রনের অভাব।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777499"/>
                  </a:ext>
                </a:extLst>
              </a:tr>
              <a:tr h="8622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২) বেকারত্ব ও পেশাগত কারন।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  </a:t>
                      </a:r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২) হতাসা, একাকিত্ব ও নিঃসঙ্গতা। </a:t>
                      </a:r>
                      <a:endParaRPr lang="en-US" sz="28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23620"/>
                  </a:ext>
                </a:extLst>
              </a:tr>
              <a:tr h="7642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৩) অল্প বয়সে স্কুল থেকে বিদায়।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৩) সন্তানের বেপরোয়া ভাবকে পশ্রয় দেওয়া ।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805930"/>
                  </a:ext>
                </a:extLst>
              </a:tr>
              <a:tr h="798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৪) অসামাজিক কাজ বেশী হয় সে সব স্থানে বাস করা।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৪) উগ্র জীবন যাত্রা বা মানসিকতা।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725041"/>
                  </a:ext>
                </a:extLst>
              </a:tr>
              <a:tr h="984189">
                <a:tc>
                  <a:txBody>
                    <a:bodyPr/>
                    <a:lstStyle/>
                    <a:p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৫) যেখানে ড্রাগ নেওয়ার সুযোগ বা দল থাকে তার     আসপাশে বসবাস করা।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৫) সন্তানের প্রতি যত্নহীনতা এবং খারাপ সহচর্য।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97355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77A5596-9C6C-4AAA-884C-58D41CB8E51B}"/>
              </a:ext>
            </a:extLst>
          </p:cNvPr>
          <p:cNvSpPr/>
          <p:nvPr/>
        </p:nvSpPr>
        <p:spPr>
          <a:xfrm>
            <a:off x="437320" y="434368"/>
            <a:ext cx="11529392" cy="67881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ধুমপান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মাদকাসক্ত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হওয়ার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কারন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নিন্মরুপ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35AFAEF4-7D0C-4159-801C-F959458BFFA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DA0B4C12-2882-4941-9B7C-6542950252F3}"/>
              </a:ext>
            </a:extLst>
          </p:cNvPr>
          <p:cNvSpPr/>
          <p:nvPr/>
        </p:nvSpPr>
        <p:spPr>
          <a:xfrm>
            <a:off x="225286" y="239988"/>
            <a:ext cx="11781182" cy="6378024"/>
          </a:xfrm>
          <a:prstGeom prst="frame">
            <a:avLst>
              <a:gd name="adj1" fmla="val 294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0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35C569-FAC1-4F98-A241-B9A01F75D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51" y="375859"/>
            <a:ext cx="5499549" cy="3154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F1D42A-BA8F-4E80-9A2F-EA9D4C96D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15" y="375858"/>
            <a:ext cx="5499552" cy="3154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DF2AA5-EBC7-455A-8FF6-315FF6B48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50" y="3666366"/>
            <a:ext cx="5605565" cy="281577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61F5E8-4D55-48AE-895E-E2F8EE62CBB6}"/>
              </a:ext>
            </a:extLst>
          </p:cNvPr>
          <p:cNvSpPr/>
          <p:nvPr/>
        </p:nvSpPr>
        <p:spPr>
          <a:xfrm>
            <a:off x="6387548" y="3710610"/>
            <a:ext cx="5314019" cy="2771532"/>
          </a:xfrm>
          <a:prstGeom prst="roundRect">
            <a:avLst>
              <a:gd name="adj" fmla="val 12842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ছেলে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মেয়েরা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রিতিমতো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স্কুলে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যাওয়া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আসা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বাবা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মায়ের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খেয়াল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রাখা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4F7D60-1704-4E58-B5BB-887A7C279795}"/>
              </a:ext>
            </a:extLst>
          </p:cNvPr>
          <p:cNvSpPr/>
          <p:nvPr/>
        </p:nvSpPr>
        <p:spPr>
          <a:xfrm>
            <a:off x="6387547" y="3710610"/>
            <a:ext cx="5314019" cy="2771532"/>
          </a:xfrm>
          <a:prstGeom prst="roundRect">
            <a:avLst>
              <a:gd name="adj" fmla="val 128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ছেলে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মেয়েরা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স্কুলে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যাওয়া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আসা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পথে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করে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বাবা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মায়ের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খেয়াল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রাখা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A5B5F2E6-74AF-4632-AEB3-7F126AAE3F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073EDB01-7340-4FB1-BB8A-C33CD9870795}"/>
              </a:ext>
            </a:extLst>
          </p:cNvPr>
          <p:cNvSpPr/>
          <p:nvPr/>
        </p:nvSpPr>
        <p:spPr>
          <a:xfrm>
            <a:off x="225286" y="239988"/>
            <a:ext cx="11781182" cy="6378024"/>
          </a:xfrm>
          <a:prstGeom prst="frame">
            <a:avLst>
              <a:gd name="adj1" fmla="val 294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2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9DFD2B-9994-4202-B1F0-2DB6ACC95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4FFFB7-19BD-452B-9389-4198D8993899}"/>
              </a:ext>
            </a:extLst>
          </p:cNvPr>
          <p:cNvSpPr/>
          <p:nvPr/>
        </p:nvSpPr>
        <p:spPr>
          <a:xfrm>
            <a:off x="644673" y="4451578"/>
            <a:ext cx="111411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ক্লাসের</a:t>
            </a:r>
            <a:r>
              <a:rPr lang="en-US" sz="8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b="1" cap="none" spc="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8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8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b="1" cap="none" spc="0" dirty="0" err="1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অভিনন্দন</a:t>
            </a:r>
            <a:r>
              <a:rPr lang="en-US" sz="8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8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0452E919-94B4-4F8A-9806-BB366139E3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2142A9F-84EE-432B-9B17-CAD58264747E}"/>
              </a:ext>
            </a:extLst>
          </p:cNvPr>
          <p:cNvSpPr/>
          <p:nvPr/>
        </p:nvSpPr>
        <p:spPr>
          <a:xfrm>
            <a:off x="225286" y="239988"/>
            <a:ext cx="11781182" cy="6378024"/>
          </a:xfrm>
          <a:prstGeom prst="frame">
            <a:avLst>
              <a:gd name="adj1" fmla="val 294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CA7A84-B6F5-419C-8E3A-8F4A50D2AE4E}"/>
              </a:ext>
            </a:extLst>
          </p:cNvPr>
          <p:cNvSpPr/>
          <p:nvPr/>
        </p:nvSpPr>
        <p:spPr>
          <a:xfrm>
            <a:off x="6096000" y="440493"/>
            <a:ext cx="56717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0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আলহাজ্ব আতিকুর রহমান  ভূঁঞা একাডেমি </a:t>
            </a:r>
            <a:endParaRPr lang="en-US" sz="2800" b="0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5382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3A72E4-C05B-4559-9B78-E2CBAED3B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36" y="420730"/>
            <a:ext cx="5444309" cy="2732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4CA5E3-7CC2-4444-945C-21725981E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66" y="420730"/>
            <a:ext cx="5850898" cy="2888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63F911-C7FD-4EAC-8E2F-91B7F4A5A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36" y="3216965"/>
            <a:ext cx="5374526" cy="344887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E48ABF6-AF45-4EBB-84EA-6ECC49873020}"/>
              </a:ext>
            </a:extLst>
          </p:cNvPr>
          <p:cNvSpPr/>
          <p:nvPr/>
        </p:nvSpPr>
        <p:spPr>
          <a:xfrm>
            <a:off x="5828345" y="3345087"/>
            <a:ext cx="5850898" cy="3236843"/>
          </a:xfrm>
          <a:prstGeom prst="roundRect">
            <a:avLst>
              <a:gd name="adj" fmla="val 806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খেলাধুলায়</a:t>
            </a:r>
            <a:r>
              <a:rPr lang="en-US" sz="5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মনযোগি</a:t>
            </a:r>
            <a:r>
              <a:rPr lang="en-US" sz="5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5400" b="1" dirty="0">
                <a:latin typeface="Kalpurush" panose="02000600000000000000" pitchFamily="2" charset="0"/>
                <a:cs typeface="Kalpurush" panose="02000600000000000000" pitchFamily="2" charset="0"/>
              </a:rPr>
              <a:t> ত</a:t>
            </a:r>
            <a:r>
              <a:rPr lang="bn-IN" sz="5400" b="1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en-US" sz="5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লতে</a:t>
            </a:r>
            <a:r>
              <a:rPr lang="en-US" sz="5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5400" b="1" dirty="0"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20474D6E-8C55-449D-A738-B55699E84A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60C5B9D1-3E1E-48CA-984B-E9C65781999D}"/>
              </a:ext>
            </a:extLst>
          </p:cNvPr>
          <p:cNvSpPr/>
          <p:nvPr/>
        </p:nvSpPr>
        <p:spPr>
          <a:xfrm>
            <a:off x="225286" y="239988"/>
            <a:ext cx="11781182" cy="6378024"/>
          </a:xfrm>
          <a:prstGeom prst="frame">
            <a:avLst>
              <a:gd name="adj1" fmla="val 294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2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11B5E3-E395-4581-971D-E123F0BB491A}"/>
              </a:ext>
            </a:extLst>
          </p:cNvPr>
          <p:cNvSpPr/>
          <p:nvPr/>
        </p:nvSpPr>
        <p:spPr>
          <a:xfrm>
            <a:off x="1787865" y="1633617"/>
            <a:ext cx="5502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7C9D81-B98D-41F7-A2C0-7F776DAEC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6" y="257920"/>
            <a:ext cx="5155202" cy="33977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37163A-927D-4190-B2EC-0E046DD3B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15" y="462306"/>
            <a:ext cx="5327479" cy="3408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E74274-DBBE-4344-994D-E5A7F9829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64" y="3751062"/>
            <a:ext cx="5155202" cy="266299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C4DD74-C14A-405F-80E7-B4443ADC626A}"/>
              </a:ext>
            </a:extLst>
          </p:cNvPr>
          <p:cNvSpPr/>
          <p:nvPr/>
        </p:nvSpPr>
        <p:spPr>
          <a:xfrm>
            <a:off x="5905072" y="3977786"/>
            <a:ext cx="5314019" cy="2449390"/>
          </a:xfrm>
          <a:prstGeom prst="roundRect">
            <a:avLst>
              <a:gd name="adj" fmla="val 128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ছেলে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মেয়েরা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অবসরে বাড়ির বাহিরে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করে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বাবা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মায়ের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খেয়াল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রাখা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9068263-7130-436F-B86B-A43E482374E2}"/>
              </a:ext>
            </a:extLst>
          </p:cNvPr>
          <p:cNvSpPr/>
          <p:nvPr/>
        </p:nvSpPr>
        <p:spPr>
          <a:xfrm>
            <a:off x="5905072" y="3977994"/>
            <a:ext cx="5314019" cy="2417699"/>
          </a:xfrm>
          <a:prstGeom prst="roundRect">
            <a:avLst>
              <a:gd name="adj" fmla="val 11408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ছেলে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মেয়ে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রা বিপথগামি হলে 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দের বুঝানো এবং ভাল কাজে উৎসাহিত করা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বাবা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মায়ের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কর্তব্য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2CAD682-E154-45A0-91AB-FAC804BDF8CD}"/>
              </a:ext>
            </a:extLst>
          </p:cNvPr>
          <p:cNvSpPr/>
          <p:nvPr/>
        </p:nvSpPr>
        <p:spPr>
          <a:xfrm>
            <a:off x="5958027" y="3986176"/>
            <a:ext cx="5241825" cy="2409517"/>
          </a:xfrm>
          <a:prstGeom prst="roundRect">
            <a:avLst>
              <a:gd name="adj" fmla="val 1284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একটি সুস্থ সুন্দর সুখি পরিবার গড়ে তুলার জন্য মা-বাবাই মূখ্য 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0B795018-5BB7-4799-905D-BF0EF552FB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92A5AA21-C317-4272-A6B3-7271553675F9}"/>
              </a:ext>
            </a:extLst>
          </p:cNvPr>
          <p:cNvSpPr/>
          <p:nvPr/>
        </p:nvSpPr>
        <p:spPr>
          <a:xfrm>
            <a:off x="225286" y="239988"/>
            <a:ext cx="11781182" cy="6378024"/>
          </a:xfrm>
          <a:prstGeom prst="frame">
            <a:avLst>
              <a:gd name="adj1" fmla="val 294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52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E050E6F-2171-4F09-AD79-4F87D425F2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316593"/>
              </p:ext>
            </p:extLst>
          </p:nvPr>
        </p:nvGraphicFramePr>
        <p:xfrm>
          <a:off x="450573" y="1117229"/>
          <a:ext cx="11290854" cy="53523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45427">
                  <a:extLst>
                    <a:ext uri="{9D8B030D-6E8A-4147-A177-3AD203B41FA5}">
                      <a16:colId xmlns:a16="http://schemas.microsoft.com/office/drawing/2014/main" val="1701875354"/>
                    </a:ext>
                  </a:extLst>
                </a:gridCol>
                <a:gridCol w="5645427">
                  <a:extLst>
                    <a:ext uri="{9D8B030D-6E8A-4147-A177-3AD203B41FA5}">
                      <a16:colId xmlns:a16="http://schemas.microsoft.com/office/drawing/2014/main" val="3515428210"/>
                    </a:ext>
                  </a:extLst>
                </a:gridCol>
              </a:tblGrid>
              <a:tr h="746044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</a:t>
                      </a:r>
                    </a:p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সামাজিক প্রচেষ্টা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</a:t>
                      </a:r>
                    </a:p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</a:t>
                      </a:r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সরকারি প্রচেষ্টা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842349"/>
                  </a:ext>
                </a:extLst>
              </a:tr>
              <a:tr h="1071393">
                <a:tc>
                  <a:txBody>
                    <a:bodyPr/>
                    <a:lstStyle/>
                    <a:p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১) মাদকাসক্ত ব্যক্তিদের খুজে বের করা এবং তাদের চিকিৎসার ব্যাবস্থা করা।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১) মাদক সেবন ও বিক্রয় নিষিদ্ধ করা।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756095"/>
                  </a:ext>
                </a:extLst>
              </a:tr>
              <a:tr h="1071393">
                <a:tc>
                  <a:txBody>
                    <a:bodyPr/>
                    <a:lstStyle/>
                    <a:p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২) মাদকাসক্ত ব্যক্তিকে সবসময় ধর্মিয় ও সুপরামর্শ দেওয়া।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২) মাদক সেবনের কুপ্রভাবগুলো সরকারি ও বেসরকারি প্রচারমাধ্যমে মানুষকে অভিত করা।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616240"/>
                  </a:ext>
                </a:extLst>
              </a:tr>
              <a:tr h="1071393">
                <a:tc>
                  <a:txBody>
                    <a:bodyPr/>
                    <a:lstStyle/>
                    <a:p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৩) পুনর্বসন করে সমাজের স্বাভাবিক স্রোতে এনে স্বাভাবিক জীবনে ফিরিয়ে   আনা।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 </a:t>
                      </a:r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৩) প্রত্যক জেলা, উপজেলা ও ইউনিয়নে মাদক বিরুধী কমিটি গঠন করে টা কার্যকর করা। 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667624"/>
                  </a:ext>
                </a:extLst>
              </a:tr>
              <a:tr h="1071393">
                <a:tc>
                  <a:txBody>
                    <a:bodyPr/>
                    <a:lstStyle/>
                    <a:p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.৪) মাদক ও ড্রাকস এর সন্ধান পেলেই তা প্রতিহত করা বা পুলিশকে জানিয়ে তা ধরিয়ে দেওয়া।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৪) সরকার কঠোর আইন করা এবং তা  যতাযত ভাবে প্রয়োগ করা।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20367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A7FC6CA-C78D-4A87-A3F7-D1DE1A3A9B42}"/>
              </a:ext>
            </a:extLst>
          </p:cNvPr>
          <p:cNvSpPr/>
          <p:nvPr/>
        </p:nvSpPr>
        <p:spPr>
          <a:xfrm>
            <a:off x="437320" y="449269"/>
            <a:ext cx="11304107" cy="62949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ধুমপান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মাদকাসক্ত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প্রতিকার ও প্রতিরোধে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করনীয়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নিন্মরুপ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5877CC0B-0CE6-4101-AF65-2D3625ACCB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89BB4A74-2453-4015-8950-CE4895C03308}"/>
              </a:ext>
            </a:extLst>
          </p:cNvPr>
          <p:cNvSpPr/>
          <p:nvPr/>
        </p:nvSpPr>
        <p:spPr>
          <a:xfrm>
            <a:off x="225286" y="239988"/>
            <a:ext cx="11781182" cy="6378024"/>
          </a:xfrm>
          <a:prstGeom prst="frame">
            <a:avLst>
              <a:gd name="adj1" fmla="val 294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8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AB17E58F-7C30-475E-9F8F-3869B2A6EA2A}"/>
              </a:ext>
            </a:extLst>
          </p:cNvPr>
          <p:cNvSpPr/>
          <p:nvPr/>
        </p:nvSpPr>
        <p:spPr>
          <a:xfrm>
            <a:off x="1285459" y="742078"/>
            <a:ext cx="7262192" cy="1039278"/>
          </a:xfrm>
          <a:prstGeom prst="ribb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 কাজ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Star: 16 Points 3">
            <a:extLst>
              <a:ext uri="{FF2B5EF4-FFF2-40B4-BE49-F238E27FC236}">
                <a16:creationId xmlns:a16="http://schemas.microsoft.com/office/drawing/2014/main" id="{5FFE1328-9C53-411A-8761-B2A6A4F14670}"/>
              </a:ext>
            </a:extLst>
          </p:cNvPr>
          <p:cNvSpPr/>
          <p:nvPr/>
        </p:nvSpPr>
        <p:spPr>
          <a:xfrm>
            <a:off x="9228135" y="600826"/>
            <a:ext cx="2089223" cy="1160454"/>
          </a:xfrm>
          <a:prstGeom prst="star16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সময়ঃ-৭ মিনিট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B05F4E60-E889-4D20-AD3E-D9623DA6AF02}"/>
              </a:ext>
            </a:extLst>
          </p:cNvPr>
          <p:cNvSpPr/>
          <p:nvPr/>
        </p:nvSpPr>
        <p:spPr>
          <a:xfrm>
            <a:off x="940904" y="5292457"/>
            <a:ext cx="10310191" cy="878367"/>
          </a:xfrm>
          <a:prstGeom prst="beve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তামাক ও ড্রাগ এর প্রতিকার ও প্রতিরোধে করনীয় ব্যাখ্যা কর।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55A809-7220-4A50-B38F-EDADA882F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43" y="1982675"/>
            <a:ext cx="5526157" cy="31084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025C66-B7BB-42B8-B103-DD91E9DE5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232" y="1982675"/>
            <a:ext cx="5155925" cy="2947134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06A5BE2B-CFB8-4CDE-98E5-3F9AC3D78C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DFAE92FE-F396-4916-9CC9-8CBA5EF948FE}"/>
              </a:ext>
            </a:extLst>
          </p:cNvPr>
          <p:cNvSpPr/>
          <p:nvPr/>
        </p:nvSpPr>
        <p:spPr>
          <a:xfrm>
            <a:off x="225286" y="239988"/>
            <a:ext cx="11781182" cy="6378024"/>
          </a:xfrm>
          <a:prstGeom prst="frame">
            <a:avLst>
              <a:gd name="adj1" fmla="val 294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6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945ECE-EF84-4BF3-AACC-283753B3F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7" y="239988"/>
            <a:ext cx="11818457" cy="6378024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456C805-3255-412D-8975-D8BD9F11DAFA}"/>
              </a:ext>
            </a:extLst>
          </p:cNvPr>
          <p:cNvSpPr/>
          <p:nvPr/>
        </p:nvSpPr>
        <p:spPr>
          <a:xfrm>
            <a:off x="3909391" y="771940"/>
            <a:ext cx="3697356" cy="914400"/>
          </a:xfrm>
          <a:prstGeom prst="cloudCallou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4F5627-A600-4E83-9FA3-4CCC3A58B4AF}"/>
              </a:ext>
            </a:extLst>
          </p:cNvPr>
          <p:cNvSpPr/>
          <p:nvPr/>
        </p:nvSpPr>
        <p:spPr>
          <a:xfrm>
            <a:off x="1404730" y="2001078"/>
            <a:ext cx="9674087" cy="7288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১) তামাক ও ড্রাগএর ২ টি উৎসের নাম বল।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D09373-BBCC-4F54-947A-2C6CF343E200}"/>
              </a:ext>
            </a:extLst>
          </p:cNvPr>
          <p:cNvSpPr/>
          <p:nvPr/>
        </p:nvSpPr>
        <p:spPr>
          <a:xfrm>
            <a:off x="1404730" y="3144078"/>
            <a:ext cx="9674087" cy="7288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২) তামাক ও ড্রাগ জনিত কারনে ৩টি রোগের নাম বল।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9C1031-FB1F-40E3-A2BD-7CB302D86F35}"/>
              </a:ext>
            </a:extLst>
          </p:cNvPr>
          <p:cNvSpPr/>
          <p:nvPr/>
        </p:nvSpPr>
        <p:spPr>
          <a:xfrm>
            <a:off x="1404729" y="4250634"/>
            <a:ext cx="9674087" cy="72887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৩) নেশাগ্রস্থ ব্যাক্তির  ৪ টি লক্ষন বল।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A259F0-3C4C-4669-B96C-743245C64619}"/>
              </a:ext>
            </a:extLst>
          </p:cNvPr>
          <p:cNvSpPr/>
          <p:nvPr/>
        </p:nvSpPr>
        <p:spPr>
          <a:xfrm>
            <a:off x="1404729" y="5357190"/>
            <a:ext cx="9674087" cy="7288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৪) নেশাগ্রস্থ ব্যাক্তিকে প্রতিকারে ও প্রতিরোধের ২টি উপায় বল।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1B7B2112-CD82-40E9-B01F-016F297CAE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C8CA76C5-98CB-41E6-AEF2-A1B6C7B26C8A}"/>
              </a:ext>
            </a:extLst>
          </p:cNvPr>
          <p:cNvSpPr/>
          <p:nvPr/>
        </p:nvSpPr>
        <p:spPr>
          <a:xfrm>
            <a:off x="225286" y="239988"/>
            <a:ext cx="11781182" cy="6378024"/>
          </a:xfrm>
          <a:prstGeom prst="frame">
            <a:avLst>
              <a:gd name="adj1" fmla="val 294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0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81BEF57-1317-4496-BBA9-747696239181}"/>
              </a:ext>
            </a:extLst>
          </p:cNvPr>
          <p:cNvSpPr/>
          <p:nvPr/>
        </p:nvSpPr>
        <p:spPr>
          <a:xfrm>
            <a:off x="3962386" y="531743"/>
            <a:ext cx="3697356" cy="914400"/>
          </a:xfrm>
          <a:prstGeom prst="cloudCallou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C671DFF-6D7D-443B-8773-40A261B93860}"/>
              </a:ext>
            </a:extLst>
          </p:cNvPr>
          <p:cNvSpPr/>
          <p:nvPr/>
        </p:nvSpPr>
        <p:spPr>
          <a:xfrm>
            <a:off x="1378225" y="1659839"/>
            <a:ext cx="9674087" cy="72887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৫) নেশাগ্রস্থ ব্যক্তিদের মধ্য কোন ধরনের লক্ষন প্রকাশ পায় ? 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2B9B59-074D-4E4B-82CB-E72DCC404034}"/>
              </a:ext>
            </a:extLst>
          </p:cNvPr>
          <p:cNvSpPr/>
          <p:nvPr/>
        </p:nvSpPr>
        <p:spPr>
          <a:xfrm>
            <a:off x="642732" y="2516252"/>
            <a:ext cx="2570910" cy="61622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ক) রক্ত শূন্যতা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FBCE61-850A-4795-8DC0-B9790B12A1A8}"/>
              </a:ext>
            </a:extLst>
          </p:cNvPr>
          <p:cNvSpPr/>
          <p:nvPr/>
        </p:nvSpPr>
        <p:spPr>
          <a:xfrm>
            <a:off x="3372681" y="2564289"/>
            <a:ext cx="2570910" cy="55659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খ) চুল পরে যাওয়া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8A7A22-4C29-40FB-AF69-E5A85668E442}"/>
              </a:ext>
            </a:extLst>
          </p:cNvPr>
          <p:cNvSpPr/>
          <p:nvPr/>
        </p:nvSpPr>
        <p:spPr>
          <a:xfrm>
            <a:off x="6095999" y="2564289"/>
            <a:ext cx="2570910" cy="55659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গ) অলসতা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7D4826-D10F-46F3-87AC-421381A866DB}"/>
              </a:ext>
            </a:extLst>
          </p:cNvPr>
          <p:cNvSpPr/>
          <p:nvPr/>
        </p:nvSpPr>
        <p:spPr>
          <a:xfrm>
            <a:off x="8905461" y="2606626"/>
            <a:ext cx="2570910" cy="55659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ঘ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মূখে ঘা হওয়া 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15A6BB-2A23-4345-8037-A4BA01EFF36C}"/>
              </a:ext>
            </a:extLst>
          </p:cNvPr>
          <p:cNvSpPr/>
          <p:nvPr/>
        </p:nvSpPr>
        <p:spPr>
          <a:xfrm>
            <a:off x="1133066" y="3366049"/>
            <a:ext cx="9674087" cy="6079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৬) ধুমপায়ী ব্যাক্তিদের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------ 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355DAD7-4E69-4A79-A154-8912477989D1}"/>
              </a:ext>
            </a:extLst>
          </p:cNvPr>
          <p:cNvSpPr/>
          <p:nvPr/>
        </p:nvSpPr>
        <p:spPr>
          <a:xfrm>
            <a:off x="457176" y="4088297"/>
            <a:ext cx="2942023" cy="54665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বেরিবেরি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রোগ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4537774-C2E5-4D11-964D-47B877E26282}"/>
              </a:ext>
            </a:extLst>
          </p:cNvPr>
          <p:cNvSpPr/>
          <p:nvPr/>
        </p:nvSpPr>
        <p:spPr>
          <a:xfrm>
            <a:off x="3617843" y="4131363"/>
            <a:ext cx="3670886" cy="51187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ii) 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মূত্রথলিতে ক্যান্সার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51D4330-C5FA-4687-B915-EC65E3E04A51}"/>
              </a:ext>
            </a:extLst>
          </p:cNvPr>
          <p:cNvSpPr/>
          <p:nvPr/>
        </p:nvSpPr>
        <p:spPr>
          <a:xfrm>
            <a:off x="7566977" y="4134677"/>
            <a:ext cx="4041915" cy="55659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iii) 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ল্যারিংক্স ক্যান্সার হয়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42782B0-E016-4F6A-A2B0-2FB10E5D7021}"/>
              </a:ext>
            </a:extLst>
          </p:cNvPr>
          <p:cNvSpPr/>
          <p:nvPr/>
        </p:nvSpPr>
        <p:spPr>
          <a:xfrm>
            <a:off x="397558" y="5562607"/>
            <a:ext cx="2332394" cy="61622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ক)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ও ii 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B6C8AEC-2E4C-4970-82DD-592FCA213580}"/>
              </a:ext>
            </a:extLst>
          </p:cNvPr>
          <p:cNvSpPr/>
          <p:nvPr/>
        </p:nvSpPr>
        <p:spPr>
          <a:xfrm>
            <a:off x="3187153" y="5615610"/>
            <a:ext cx="2246237" cy="61622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খ)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ii ও iii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1912216-7B42-442D-8777-F5BB2A7B8373}"/>
              </a:ext>
            </a:extLst>
          </p:cNvPr>
          <p:cNvSpPr/>
          <p:nvPr/>
        </p:nvSpPr>
        <p:spPr>
          <a:xfrm>
            <a:off x="5996600" y="5663647"/>
            <a:ext cx="2332394" cy="54665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গ)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ও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iii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BA8A4E-B35A-4FFA-B966-EE05F251B923}"/>
              </a:ext>
            </a:extLst>
          </p:cNvPr>
          <p:cNvSpPr/>
          <p:nvPr/>
        </p:nvSpPr>
        <p:spPr>
          <a:xfrm>
            <a:off x="9143977" y="5628862"/>
            <a:ext cx="2332394" cy="61622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ঘ)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i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ii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ও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iii 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BC3C617-F583-4258-B55E-5E4B1652636B}"/>
              </a:ext>
            </a:extLst>
          </p:cNvPr>
          <p:cNvSpPr/>
          <p:nvPr/>
        </p:nvSpPr>
        <p:spPr>
          <a:xfrm>
            <a:off x="2491374" y="4880115"/>
            <a:ext cx="5168368" cy="54665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Kalpurush" panose="02000600000000000000" pitchFamily="2" charset="0"/>
                <a:cs typeface="Kalpurush" panose="02000600000000000000" pitchFamily="2" charset="0"/>
              </a:rPr>
              <a:t> নিচের কোনি টি সঠিক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109CD31A-20F0-46FE-BC08-5449557DCD97}"/>
              </a:ext>
            </a:extLst>
          </p:cNvPr>
          <p:cNvSpPr/>
          <p:nvPr/>
        </p:nvSpPr>
        <p:spPr>
          <a:xfrm>
            <a:off x="6029732" y="2471532"/>
            <a:ext cx="2703443" cy="728870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B8C22569-011C-43BC-A878-185C7F2CD874}"/>
              </a:ext>
            </a:extLst>
          </p:cNvPr>
          <p:cNvSpPr/>
          <p:nvPr/>
        </p:nvSpPr>
        <p:spPr>
          <a:xfrm>
            <a:off x="3054608" y="5549357"/>
            <a:ext cx="2511247" cy="728870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CE7876CC-7C0A-481C-B00F-81A30290AE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89F5F23C-9C4C-4710-A6DB-F5B38B02CA2C}"/>
              </a:ext>
            </a:extLst>
          </p:cNvPr>
          <p:cNvSpPr/>
          <p:nvPr/>
        </p:nvSpPr>
        <p:spPr>
          <a:xfrm>
            <a:off x="225286" y="239988"/>
            <a:ext cx="11781182" cy="6378024"/>
          </a:xfrm>
          <a:prstGeom prst="frame">
            <a:avLst>
              <a:gd name="adj1" fmla="val 294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7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4766FB-BF27-409C-A392-4928D98BD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301" y="230256"/>
            <a:ext cx="10445085" cy="5189883"/>
          </a:xfrm>
          <a:prstGeom prst="rect">
            <a:avLst/>
          </a:prstGeom>
        </p:spPr>
      </p:pic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42544EFE-92B6-4E12-A048-6ECB8B39E6FF}"/>
              </a:ext>
            </a:extLst>
          </p:cNvPr>
          <p:cNvSpPr/>
          <p:nvPr/>
        </p:nvSpPr>
        <p:spPr>
          <a:xfrm>
            <a:off x="437322" y="5420139"/>
            <a:ext cx="11436626" cy="1046922"/>
          </a:xfrm>
          <a:prstGeom prst="bevel">
            <a:avLst>
              <a:gd name="adj" fmla="val 18829"/>
            </a:avLst>
          </a:prstGeom>
          <a:solidFill>
            <a:schemeClr val="bg2">
              <a:lumMod val="2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 এলাকার এধরনের ব্যাক্তিদের  লক্ষন দেখে একটি তালিকা করে আনবে।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E44C6D4E-44EE-4C7F-B4BB-D0A4D741E865}"/>
              </a:ext>
            </a:extLst>
          </p:cNvPr>
          <p:cNvSpPr/>
          <p:nvPr/>
        </p:nvSpPr>
        <p:spPr>
          <a:xfrm>
            <a:off x="422884" y="390939"/>
            <a:ext cx="1020417" cy="5029199"/>
          </a:xfrm>
          <a:prstGeom prst="bevel">
            <a:avLst>
              <a:gd name="adj" fmla="val 24722"/>
            </a:avLst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 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ড়ি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4B5967E-59A3-4F53-992E-ED3716CA95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20654192-3DAE-468A-B693-3B4BA46E9FEA}"/>
              </a:ext>
            </a:extLst>
          </p:cNvPr>
          <p:cNvSpPr/>
          <p:nvPr/>
        </p:nvSpPr>
        <p:spPr>
          <a:xfrm>
            <a:off x="225286" y="239988"/>
            <a:ext cx="11781182" cy="6378024"/>
          </a:xfrm>
          <a:prstGeom prst="frame">
            <a:avLst>
              <a:gd name="adj1" fmla="val 294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38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DA1444-1255-4C9F-BDBC-8729B5A58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4" y="462668"/>
            <a:ext cx="11428864" cy="59513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E7BF05-78BD-4989-AE51-2ABECB5C72E6}"/>
              </a:ext>
            </a:extLst>
          </p:cNvPr>
          <p:cNvSpPr/>
          <p:nvPr/>
        </p:nvSpPr>
        <p:spPr>
          <a:xfrm>
            <a:off x="1358961" y="1145908"/>
            <a:ext cx="939681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</a:t>
            </a:r>
          </a:p>
          <a:p>
            <a:pPr algn="ctr"/>
            <a:r>
              <a:rPr lang="bn-IN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ন্য</a:t>
            </a:r>
          </a:p>
          <a:p>
            <a:pPr algn="ctr"/>
            <a:r>
              <a:rPr lang="bn-IN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</a:p>
          <a:p>
            <a:pPr algn="ctr"/>
            <a:r>
              <a:rPr lang="bn-IN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1BC334-FFA3-4382-8649-BF2A14EE0D57}"/>
              </a:ext>
            </a:extLst>
          </p:cNvPr>
          <p:cNvSpPr/>
          <p:nvPr/>
        </p:nvSpPr>
        <p:spPr>
          <a:xfrm>
            <a:off x="10083184" y="1801304"/>
            <a:ext cx="1024640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</a:p>
          <a:p>
            <a:pPr algn="ctr"/>
            <a:r>
              <a:rPr lang="bn-IN" sz="6600" b="1" cap="none" spc="0" dirty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</a:p>
          <a:p>
            <a:pPr algn="ctr"/>
            <a:r>
              <a:rPr lang="bn-IN" sz="6600" b="1" cap="none" spc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</a:p>
          <a:p>
            <a:pPr algn="ctr"/>
            <a:r>
              <a:rPr lang="bn-IN" sz="6600" b="1" cap="none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endParaRPr lang="en-US" sz="66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CDB75FE7-D531-41EC-855E-9293ECA7AFA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C7BF4989-E5E7-4622-A7C5-77672AC8F14D}"/>
              </a:ext>
            </a:extLst>
          </p:cNvPr>
          <p:cNvSpPr/>
          <p:nvPr/>
        </p:nvSpPr>
        <p:spPr>
          <a:xfrm>
            <a:off x="225286" y="239988"/>
            <a:ext cx="11781182" cy="6378024"/>
          </a:xfrm>
          <a:prstGeom prst="frame">
            <a:avLst>
              <a:gd name="adj1" fmla="val 294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37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7D85F8-81DB-41ED-B060-6CFA32E8E7A2}"/>
              </a:ext>
            </a:extLst>
          </p:cNvPr>
          <p:cNvSpPr/>
          <p:nvPr/>
        </p:nvSpPr>
        <p:spPr>
          <a:xfrm>
            <a:off x="225287" y="212035"/>
            <a:ext cx="11873948" cy="64935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521CFD-ED7E-4371-BD99-0711808CEA9C}"/>
              </a:ext>
            </a:extLst>
          </p:cNvPr>
          <p:cNvSpPr/>
          <p:nvPr/>
        </p:nvSpPr>
        <p:spPr>
          <a:xfrm>
            <a:off x="497561" y="3322983"/>
            <a:ext cx="4809330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1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অনুকুল চন্দ্র সরকার</a:t>
            </a:r>
          </a:p>
          <a:p>
            <a:pPr algn="ctr"/>
            <a:r>
              <a:rPr lang="bn-IN" sz="2800" b="1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  সহকারি শিক্ষক</a:t>
            </a:r>
          </a:p>
          <a:p>
            <a:pPr algn="ctr"/>
            <a:r>
              <a:rPr lang="bn-IN" sz="2800" b="1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আলহাজ্ব আতিকুর রহমান ভূঁঞা একাডেমি</a:t>
            </a:r>
          </a:p>
          <a:p>
            <a:pPr algn="ctr"/>
            <a:r>
              <a:rPr lang="bn-IN" sz="2800" b="1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কেন্দুয়া পৌরসভা, কেন্দুয়া, নেত্রকোনা।</a:t>
            </a:r>
          </a:p>
          <a:p>
            <a:pPr algn="ctr"/>
            <a:r>
              <a:rPr lang="bn-IN" sz="2800" b="1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মোবাইলঃ- ০১৭২৩-৪৭৭১৯৯</a:t>
            </a:r>
          </a:p>
          <a:p>
            <a:pPr algn="ctr"/>
            <a:r>
              <a:rPr lang="bn-IN" sz="2800" b="1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ইমেইলঃ-</a:t>
            </a:r>
            <a:r>
              <a:rPr lang="en-US" sz="2800" b="1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anokulict@gmail.com</a:t>
            </a:r>
            <a:r>
              <a:rPr lang="bn-IN" sz="2400" b="1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i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47D92F-3ECE-4449-B23D-C56524A442A6}"/>
              </a:ext>
            </a:extLst>
          </p:cNvPr>
          <p:cNvSpPr/>
          <p:nvPr/>
        </p:nvSpPr>
        <p:spPr>
          <a:xfrm>
            <a:off x="8237828" y="3786808"/>
            <a:ext cx="267252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b="1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200" b="1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b="1" i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b="1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3200" b="1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b="1" i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i="1" cap="none" spc="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ধ্যায়ঃ</a:t>
            </a:r>
            <a:r>
              <a:rPr lang="en-US" sz="3200" b="1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b="1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/>
            <a:r>
              <a:rPr lang="en-US" sz="3200" b="1" i="1" cap="none" spc="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200" b="1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ঠঃ</a:t>
            </a:r>
            <a:r>
              <a:rPr lang="en-US" sz="3200" b="1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২ (</a:t>
            </a:r>
            <a:r>
              <a:rPr lang="en-US" sz="3200" b="1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3200" b="1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algn="ctr"/>
            <a:r>
              <a:rPr lang="en-US" sz="3200" b="1" i="1" cap="none" spc="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i="1" cap="none" spc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200" b="1" i="1" cap="none" spc="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IN" sz="2400" b="1" i="1" cap="none" spc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i="1" cap="none" spc="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i="1" cap="none" spc="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BE26CA-E3DC-4682-A7D9-EFDBDCC36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28" y="1364974"/>
            <a:ext cx="2871323" cy="20640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47C780-52C8-44BA-A719-512CF9175D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31" y="980660"/>
            <a:ext cx="1585773" cy="2029729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41C9E147-202C-499F-B6AC-B71502D5D39E}"/>
              </a:ext>
            </a:extLst>
          </p:cNvPr>
          <p:cNvSpPr/>
          <p:nvPr/>
        </p:nvSpPr>
        <p:spPr>
          <a:xfrm>
            <a:off x="1763525" y="698467"/>
            <a:ext cx="2255383" cy="2594113"/>
          </a:xfrm>
          <a:prstGeom prst="frame">
            <a:avLst>
              <a:gd name="adj1" fmla="val 7328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allout: Left-Right Arrow 7">
            <a:extLst>
              <a:ext uri="{FF2B5EF4-FFF2-40B4-BE49-F238E27FC236}">
                <a16:creationId xmlns:a16="http://schemas.microsoft.com/office/drawing/2014/main" id="{15618877-858F-4E50-BD77-59E25F05DE08}"/>
              </a:ext>
            </a:extLst>
          </p:cNvPr>
          <p:cNvSpPr/>
          <p:nvPr/>
        </p:nvSpPr>
        <p:spPr>
          <a:xfrm>
            <a:off x="5341848" y="2350258"/>
            <a:ext cx="2300426" cy="3614201"/>
          </a:xfrm>
          <a:prstGeom prst="leftRightArrowCallout">
            <a:avLst>
              <a:gd name="adj1" fmla="val 14202"/>
              <a:gd name="adj2" fmla="val 20145"/>
              <a:gd name="adj3" fmla="val 21398"/>
              <a:gd name="adj4" fmla="val 16706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85CC58-55E5-456A-9593-A773310FB5D4}"/>
              </a:ext>
            </a:extLst>
          </p:cNvPr>
          <p:cNvSpPr/>
          <p:nvPr/>
        </p:nvSpPr>
        <p:spPr>
          <a:xfrm>
            <a:off x="5085055" y="893541"/>
            <a:ext cx="26244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C203AE6D-4586-4427-A670-23A92D934C55}"/>
              </a:ext>
            </a:extLst>
          </p:cNvPr>
          <p:cNvSpPr/>
          <p:nvPr/>
        </p:nvSpPr>
        <p:spPr>
          <a:xfrm>
            <a:off x="1948069" y="893541"/>
            <a:ext cx="1948069" cy="2233972"/>
          </a:xfrm>
          <a:prstGeom prst="frame">
            <a:avLst>
              <a:gd name="adj1" fmla="val 1052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0ECF05F4-F792-409E-B69F-2E9E1E0493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C409784A-7457-48C8-A92B-FAE3C5C0208E}"/>
              </a:ext>
            </a:extLst>
          </p:cNvPr>
          <p:cNvSpPr/>
          <p:nvPr/>
        </p:nvSpPr>
        <p:spPr>
          <a:xfrm>
            <a:off x="225286" y="239988"/>
            <a:ext cx="11781182" cy="6378024"/>
          </a:xfrm>
          <a:prstGeom prst="frame">
            <a:avLst>
              <a:gd name="adj1" fmla="val 294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8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25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040C3E-D462-43D5-A3D9-DC836F1F9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701213"/>
            <a:ext cx="11741426" cy="59911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3213CB-AA30-418D-90AF-7A63E1CA862C}"/>
              </a:ext>
            </a:extLst>
          </p:cNvPr>
          <p:cNvSpPr/>
          <p:nvPr/>
        </p:nvSpPr>
        <p:spPr>
          <a:xfrm>
            <a:off x="2836557" y="5233457"/>
            <a:ext cx="2278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তামাক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5D74C6-582A-4C6C-903A-CC7D3D2FA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881" y="881186"/>
            <a:ext cx="6585474" cy="566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DEFC94-10C5-410D-96C8-AB44FD43A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5" y="3827483"/>
            <a:ext cx="5429526" cy="2776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6C030D-1B79-4F74-BAAB-0F8D2664C2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0" y="1027654"/>
            <a:ext cx="5243181" cy="277602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2FC0A7B-3AAC-4074-B110-4EE858D072C2}"/>
              </a:ext>
            </a:extLst>
          </p:cNvPr>
          <p:cNvSpPr/>
          <p:nvPr/>
        </p:nvSpPr>
        <p:spPr>
          <a:xfrm>
            <a:off x="251791" y="379542"/>
            <a:ext cx="11686564" cy="64334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চিত্রের এগুলো কোন ধরনের নেশা জাতীয় উপাদান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BBAA41B2-474B-48F2-A11B-AD240C6FDF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F5057C39-7F12-4A77-BE2A-65CC552E6E84}"/>
              </a:ext>
            </a:extLst>
          </p:cNvPr>
          <p:cNvSpPr/>
          <p:nvPr/>
        </p:nvSpPr>
        <p:spPr>
          <a:xfrm>
            <a:off x="225286" y="239988"/>
            <a:ext cx="11781182" cy="6378024"/>
          </a:xfrm>
          <a:prstGeom prst="frame">
            <a:avLst>
              <a:gd name="adj1" fmla="val 294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0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66AD4C-8457-454D-93C2-23BAE0965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0" y="755375"/>
            <a:ext cx="11325434" cy="572308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B57FE06-46F9-4354-8A86-7B426272B745}"/>
              </a:ext>
            </a:extLst>
          </p:cNvPr>
          <p:cNvSpPr/>
          <p:nvPr/>
        </p:nvSpPr>
        <p:spPr>
          <a:xfrm>
            <a:off x="7295976" y="5006977"/>
            <a:ext cx="15856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ড্রাগ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828DC92-72ED-4389-ADB4-4D60648D0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922115"/>
            <a:ext cx="11500847" cy="54712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F2E18F-00C0-4622-A38F-4F7257BB0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6" y="922115"/>
            <a:ext cx="11620118" cy="57230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F0924F0-20F7-4223-9036-BAF80D9040A4}"/>
              </a:ext>
            </a:extLst>
          </p:cNvPr>
          <p:cNvSpPr/>
          <p:nvPr/>
        </p:nvSpPr>
        <p:spPr>
          <a:xfrm>
            <a:off x="346596" y="445513"/>
            <a:ext cx="11500847" cy="64334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আবার বল চিত্রের এগুলো কোন ধরনের নেশা জাতীয় উপাদান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6F698604-AB6C-47C2-8335-E33D473038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54B77340-29FF-4006-882E-11C2A0D4CCCE}"/>
              </a:ext>
            </a:extLst>
          </p:cNvPr>
          <p:cNvSpPr/>
          <p:nvPr/>
        </p:nvSpPr>
        <p:spPr>
          <a:xfrm>
            <a:off x="225286" y="239988"/>
            <a:ext cx="11781182" cy="6378024"/>
          </a:xfrm>
          <a:prstGeom prst="frame">
            <a:avLst>
              <a:gd name="adj1" fmla="val 294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1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BFE508-817B-4F84-A150-051CBE320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68580"/>
            <a:ext cx="11887200" cy="67208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E66925-4E03-49D1-B9F3-D9E39FCBED34}"/>
              </a:ext>
            </a:extLst>
          </p:cNvPr>
          <p:cNvSpPr/>
          <p:nvPr/>
        </p:nvSpPr>
        <p:spPr>
          <a:xfrm>
            <a:off x="1197293" y="4366311"/>
            <a:ext cx="8790248" cy="161041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9600" b="1" dirty="0">
                <a:ln w="31550" cmpd="sng">
                  <a:noFill/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9600" b="1" dirty="0" err="1">
                <a:ln w="31550" cmpd="sng">
                  <a:noFill/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  <a:sym typeface="Wingdings"/>
              </a:rPr>
              <a:t>তামাক</a:t>
            </a:r>
            <a:r>
              <a:rPr lang="en-US" sz="9600" b="1" dirty="0">
                <a:ln w="31550" cmpd="sng">
                  <a:noFill/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9600" b="1" dirty="0">
                <a:ln w="31550" cmpd="sng">
                  <a:noFill/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ও</a:t>
            </a:r>
            <a:r>
              <a:rPr lang="en-US" sz="9600" b="1" dirty="0">
                <a:ln w="31550" cmpd="sng">
                  <a:noFill/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9600" b="1" dirty="0" err="1">
                <a:ln w="31550" cmpd="sng">
                  <a:noFill/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  <a:sym typeface="Wingdings"/>
              </a:rPr>
              <a:t>ড্রাগস</a:t>
            </a:r>
            <a:endParaRPr lang="bn-BD" sz="9600" b="1" dirty="0">
              <a:ln w="31550" cmpd="sng">
                <a:noFill/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0BEBEB0B-82F6-4B11-8FB4-71587C1D6A55}"/>
              </a:ext>
            </a:extLst>
          </p:cNvPr>
          <p:cNvSpPr/>
          <p:nvPr/>
        </p:nvSpPr>
        <p:spPr>
          <a:xfrm>
            <a:off x="795130" y="428262"/>
            <a:ext cx="9594573" cy="3571741"/>
          </a:xfrm>
          <a:prstGeom prst="horizontalScroll">
            <a:avLst>
              <a:gd name="adj" fmla="val 2019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বিষয়ঃ- 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FC44C5F-4F0D-4DB3-97FE-9C81B64D43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9013DE8-D0D8-40FA-9BCF-61B9B1DEDBA0}"/>
              </a:ext>
            </a:extLst>
          </p:cNvPr>
          <p:cNvSpPr/>
          <p:nvPr/>
        </p:nvSpPr>
        <p:spPr>
          <a:xfrm>
            <a:off x="225286" y="239988"/>
            <a:ext cx="11781182" cy="6378024"/>
          </a:xfrm>
          <a:prstGeom prst="frame">
            <a:avLst>
              <a:gd name="adj1" fmla="val 294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D08D7ED-5F95-4F70-A12D-F25BE4A43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5" y="135006"/>
            <a:ext cx="11767929" cy="65879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76E2BBB-6230-448D-BEC8-0CD3FD8EED16}"/>
              </a:ext>
            </a:extLst>
          </p:cNvPr>
          <p:cNvSpPr/>
          <p:nvPr/>
        </p:nvSpPr>
        <p:spPr>
          <a:xfrm>
            <a:off x="1787865" y="1633617"/>
            <a:ext cx="5502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E09885-A948-4AD4-B701-DC50D0794ADB}"/>
              </a:ext>
            </a:extLst>
          </p:cNvPr>
          <p:cNvSpPr/>
          <p:nvPr/>
        </p:nvSpPr>
        <p:spPr>
          <a:xfrm>
            <a:off x="706391" y="2402918"/>
            <a:ext cx="8967696" cy="707886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6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  <a:sym typeface="Wingdings"/>
              </a:rPr>
              <a:t>      </a:t>
            </a:r>
            <a:r>
              <a:rPr lang="bn-IN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  <a:sym typeface="Wingdings"/>
              </a:rPr>
              <a:t>তামাক ও  ড্রাগস</a:t>
            </a:r>
            <a:r>
              <a:rPr lang="en-US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  <a:sym typeface="Wingdings"/>
              </a:rPr>
              <a:t>এর উৎস চিহ্নিত করতে পারবে;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A4DDC9-8099-4DBF-ACE1-F82E44EBAD07}"/>
              </a:ext>
            </a:extLst>
          </p:cNvPr>
          <p:cNvSpPr/>
          <p:nvPr/>
        </p:nvSpPr>
        <p:spPr>
          <a:xfrm>
            <a:off x="685170" y="3302399"/>
            <a:ext cx="10349948" cy="584775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/>
              </a:rPr>
              <a:t>ধুমপান ও ড্রাগ আসক্ত ব্যাক্তির লক্ষন এর ক্ষতির দিক বর্ণনা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/>
              </a:rPr>
              <a:t>;  </a:t>
            </a:r>
            <a:endParaRPr lang="bn-BD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CD321E-BB1B-4898-9C13-B0606B22A5C2}"/>
              </a:ext>
            </a:extLst>
          </p:cNvPr>
          <p:cNvSpPr/>
          <p:nvPr/>
        </p:nvSpPr>
        <p:spPr>
          <a:xfrm>
            <a:off x="848139" y="4563136"/>
            <a:ext cx="11049629" cy="584775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 তামাক ও ড্রাগস আসক্তির কারনে</a:t>
            </a:r>
            <a:r>
              <a:rPr lang="bn-BD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রোগের নাম</a:t>
            </a:r>
            <a:r>
              <a:rPr lang="bn-IN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ও</a:t>
            </a:r>
            <a:r>
              <a:rPr lang="bn-BD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রোগের লক্ষণ বর্ণনা করতে পারবে;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A5592F-EBD0-4397-A1B8-9499654CBAD9}"/>
              </a:ext>
            </a:extLst>
          </p:cNvPr>
          <p:cNvSpPr/>
          <p:nvPr/>
        </p:nvSpPr>
        <p:spPr>
          <a:xfrm>
            <a:off x="2663687" y="782748"/>
            <a:ext cx="3935896" cy="958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676AD595-2251-4A6F-9C23-9CE3D69BD542}"/>
              </a:ext>
            </a:extLst>
          </p:cNvPr>
          <p:cNvSpPr/>
          <p:nvPr/>
        </p:nvSpPr>
        <p:spPr>
          <a:xfrm>
            <a:off x="474477" y="4671869"/>
            <a:ext cx="421386" cy="367310"/>
          </a:xfrm>
          <a:prstGeom prst="star5">
            <a:avLst>
              <a:gd name="adj" fmla="val 23893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B5F86F6B-1EA0-4F7D-B91F-3BE1454AA73A}"/>
              </a:ext>
            </a:extLst>
          </p:cNvPr>
          <p:cNvSpPr/>
          <p:nvPr/>
        </p:nvSpPr>
        <p:spPr>
          <a:xfrm>
            <a:off x="706391" y="3367842"/>
            <a:ext cx="516835" cy="4538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D6DD21A7-6260-4A14-A058-A12F44B81F6C}"/>
              </a:ext>
            </a:extLst>
          </p:cNvPr>
          <p:cNvSpPr/>
          <p:nvPr/>
        </p:nvSpPr>
        <p:spPr>
          <a:xfrm>
            <a:off x="848139" y="2442278"/>
            <a:ext cx="516835" cy="4538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980CC-A350-4F82-9AFD-2FCAD58E86E7}"/>
              </a:ext>
            </a:extLst>
          </p:cNvPr>
          <p:cNvSpPr/>
          <p:nvPr/>
        </p:nvSpPr>
        <p:spPr>
          <a:xfrm>
            <a:off x="474477" y="5433569"/>
            <a:ext cx="11219142" cy="584775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/>
              </a:rPr>
              <a:t>ধুমপান ও ড্রাগ আসক্ত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/>
              </a:rPr>
              <a:t>থকে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/>
              </a:rPr>
              <a:t>উত্তোরনের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প্রতিকার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/>
              </a:rPr>
              <a:t> ও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প্রতিরোধ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/>
              </a:rPr>
              <a:t>ব্যাখ্যা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/>
              </a:rPr>
              <a:t>;  </a:t>
            </a:r>
            <a:endParaRPr lang="bn-BD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D4C98BF0-0934-4A27-8286-3E52D6C2B9CA}"/>
              </a:ext>
            </a:extLst>
          </p:cNvPr>
          <p:cNvSpPr/>
          <p:nvPr/>
        </p:nvSpPr>
        <p:spPr>
          <a:xfrm>
            <a:off x="498381" y="5552050"/>
            <a:ext cx="421386" cy="367310"/>
          </a:xfrm>
          <a:prstGeom prst="star5">
            <a:avLst>
              <a:gd name="adj" fmla="val 23893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76BCAC10-6FB5-4BA1-A36F-7985C4B1B2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7AF1D1B0-086B-4B60-8C7F-BC323474CBCC}"/>
              </a:ext>
            </a:extLst>
          </p:cNvPr>
          <p:cNvSpPr/>
          <p:nvPr/>
        </p:nvSpPr>
        <p:spPr>
          <a:xfrm>
            <a:off x="225286" y="239988"/>
            <a:ext cx="11781182" cy="6378024"/>
          </a:xfrm>
          <a:prstGeom prst="frame">
            <a:avLst>
              <a:gd name="adj1" fmla="val 294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4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93874E-4C08-46E1-AD0C-F8E2AC685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53" y="1191916"/>
            <a:ext cx="4216681" cy="25062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6DC350-D6A5-4F8C-87D8-B113ADB97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498" y="1191916"/>
            <a:ext cx="3708247" cy="24921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5927DD-F1EB-496F-8FC8-FABF8268B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66" y="3790120"/>
            <a:ext cx="3659151" cy="28227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1AD4E3-A6A7-4F21-9F9C-9E2A68E141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17" y="3684104"/>
            <a:ext cx="3596773" cy="292872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4706CB9-050D-403F-B1CC-D19C110C0127}"/>
              </a:ext>
            </a:extLst>
          </p:cNvPr>
          <p:cNvSpPr/>
          <p:nvPr/>
        </p:nvSpPr>
        <p:spPr>
          <a:xfrm>
            <a:off x="1316391" y="456579"/>
            <a:ext cx="8410705" cy="64334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নেশার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মূল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উপাদান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উ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ৎস কী ?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87887A-757A-455F-A7E6-D1EB288F77AF}"/>
              </a:ext>
            </a:extLst>
          </p:cNvPr>
          <p:cNvSpPr/>
          <p:nvPr/>
        </p:nvSpPr>
        <p:spPr>
          <a:xfrm>
            <a:off x="367538" y="456578"/>
            <a:ext cx="11426895" cy="6433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চিত্রগুলো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মনোযোগ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সহকারে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এগুলো কোন ধরনের নেশা ? 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096E50-18B5-4C97-B03A-943D44241D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10" y="1191916"/>
            <a:ext cx="3503879" cy="25062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9FAAA0-68B1-4221-86BE-E1F4554D91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10" y="3790120"/>
            <a:ext cx="4299138" cy="2928729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F1FF30DE-BB36-40B0-A43B-9E754E2188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9985155F-7CC9-4CC9-BF9E-C3A4E753A96F}"/>
              </a:ext>
            </a:extLst>
          </p:cNvPr>
          <p:cNvSpPr/>
          <p:nvPr/>
        </p:nvSpPr>
        <p:spPr>
          <a:xfrm>
            <a:off x="225286" y="239988"/>
            <a:ext cx="11781182" cy="6378024"/>
          </a:xfrm>
          <a:prstGeom prst="frame">
            <a:avLst>
              <a:gd name="adj1" fmla="val 294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628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1D646E3-E841-43FB-A6ED-FD08786E7212}"/>
              </a:ext>
            </a:extLst>
          </p:cNvPr>
          <p:cNvSpPr/>
          <p:nvPr/>
        </p:nvSpPr>
        <p:spPr>
          <a:xfrm>
            <a:off x="6191871" y="3615708"/>
            <a:ext cx="5443538" cy="300695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এগুলোর মূল উপাদান হচ্ছে তামাক, গাজা, আফিম ইত্যাদি ধরনের গাছ। 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F33702-DE78-47C7-A2EC-183B4685E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88" y="3562681"/>
            <a:ext cx="5657043" cy="30599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EE633D-7943-4E8C-B2A7-8E998E34A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829" y="235338"/>
            <a:ext cx="5820580" cy="31936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271A7A-89AE-40F2-A0C5-DB35C7186E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224896"/>
            <a:ext cx="5274365" cy="320410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CF27C82-B092-47CA-A7C9-D00995175616}"/>
              </a:ext>
            </a:extLst>
          </p:cNvPr>
          <p:cNvSpPr/>
          <p:nvPr/>
        </p:nvSpPr>
        <p:spPr>
          <a:xfrm>
            <a:off x="1383385" y="869816"/>
            <a:ext cx="3206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তামাক ক্ষেত</a:t>
            </a:r>
            <a:endParaRPr lang="en-US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CB6692-A481-4E34-AC47-85C0A7F66363}"/>
              </a:ext>
            </a:extLst>
          </p:cNvPr>
          <p:cNvSpPr/>
          <p:nvPr/>
        </p:nvSpPr>
        <p:spPr>
          <a:xfrm>
            <a:off x="7236188" y="2153510"/>
            <a:ext cx="2768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গাজা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ক্ষেত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11B05-1578-478D-A805-FB5972C9867C}"/>
              </a:ext>
            </a:extLst>
          </p:cNvPr>
          <p:cNvSpPr/>
          <p:nvPr/>
        </p:nvSpPr>
        <p:spPr>
          <a:xfrm>
            <a:off x="1331254" y="4987549"/>
            <a:ext cx="3220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আফিম</a:t>
            </a:r>
            <a:r>
              <a:rPr lang="bn-IN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ক্ষেত</a:t>
            </a:r>
            <a:endParaRPr lang="en-US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F77A74AE-C76B-4DDC-859A-11C464DDAD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032C263A-4473-4E86-A079-446838B1B290}"/>
              </a:ext>
            </a:extLst>
          </p:cNvPr>
          <p:cNvSpPr/>
          <p:nvPr/>
        </p:nvSpPr>
        <p:spPr>
          <a:xfrm>
            <a:off x="225286" y="239988"/>
            <a:ext cx="11781182" cy="6378024"/>
          </a:xfrm>
          <a:prstGeom prst="frame">
            <a:avLst>
              <a:gd name="adj1" fmla="val 294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92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933</Words>
  <Application>Microsoft Office PowerPoint</Application>
  <PresentationFormat>Widescreen</PresentationFormat>
  <Paragraphs>138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Legend Computer</dc:creator>
  <cp:lastModifiedBy>Legend Computer</cp:lastModifiedBy>
  <cp:revision>146</cp:revision>
  <dcterms:created xsi:type="dcterms:W3CDTF">2021-07-09T13:13:04Z</dcterms:created>
  <dcterms:modified xsi:type="dcterms:W3CDTF">2021-07-16T07:51:53Z</dcterms:modified>
</cp:coreProperties>
</file>