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6" r:id="rId5"/>
    <p:sldId id="256" r:id="rId6"/>
    <p:sldId id="264" r:id="rId7"/>
    <p:sldId id="257" r:id="rId8"/>
    <p:sldId id="263" r:id="rId9"/>
    <p:sldId id="262" r:id="rId10"/>
    <p:sldId id="265" r:id="rId11"/>
    <p:sldId id="261"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98" y="-9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182" y="438150"/>
            <a:ext cx="8127999" cy="1323439"/>
          </a:xfrm>
          <a:prstGeom prst="rect">
            <a:avLst/>
          </a:prstGeom>
        </p:spPr>
        <p:txBody>
          <a:bodyPr wrap="square">
            <a:spAutoFit/>
          </a:bodyPr>
          <a:lstStyle/>
          <a:p>
            <a:pPr algn="ctr"/>
            <a:r>
              <a:rPr lang="en-SG" sz="8000" smtClean="0">
                <a:ln>
                  <a:solidFill>
                    <a:srgbClr val="FF0000"/>
                  </a:solidFill>
                </a:ln>
                <a:solidFill>
                  <a:srgbClr val="FF0000"/>
                </a:solidFill>
                <a:latin typeface="SutonnyOMJ" pitchFamily="2" charset="0"/>
                <a:cs typeface="SutonnyOMJ" pitchFamily="2" charset="0"/>
              </a:rPr>
              <a:t>সবাইকে শুভেচ্ছা</a:t>
            </a:r>
            <a:endParaRPr lang="en-US" sz="8000" dirty="0">
              <a:ln>
                <a:solidFill>
                  <a:srgbClr val="FF0000"/>
                </a:solidFill>
              </a:ln>
              <a:solidFill>
                <a:srgbClr val="FF0000"/>
              </a:solidFill>
              <a:latin typeface="SutonnyOMJ" pitchFamily="2" charset="0"/>
              <a:cs typeface="SutonnyOMJ"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1532989"/>
            <a:ext cx="1985962" cy="2222995"/>
          </a:xfrm>
          <a:prstGeom prst="rect">
            <a:avLst/>
          </a:prstGeom>
        </p:spPr>
      </p:pic>
    </p:spTree>
    <p:extLst>
      <p:ext uri="{BB962C8B-B14F-4D97-AF65-F5344CB8AC3E}">
        <p14:creationId xmlns:p14="http://schemas.microsoft.com/office/powerpoint/2010/main" val="424959122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2509" y="1276350"/>
            <a:ext cx="3938899"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বাড়ির কাজ</a:t>
            </a:r>
            <a:endParaRPr lang="en-US" sz="5400" b="1" cap="all" spc="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Rectangle 2"/>
          <p:cNvSpPr/>
          <p:nvPr/>
        </p:nvSpPr>
        <p:spPr>
          <a:xfrm>
            <a:off x="1981200" y="2952750"/>
            <a:ext cx="5269391" cy="36933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as-IN">
                <a:latin typeface="NikoshBAN" pitchFamily="2" charset="0"/>
                <a:cs typeface="NikoshBAN" pitchFamily="2" charset="0"/>
              </a:rPr>
              <a:t>প্রশ্ন: দৈনন্দিন জীবনে তথ্য ও যোগাযোগ প্রযুক্তির কয়েকটি ব্যবহার লেখো</a:t>
            </a:r>
            <a:r>
              <a:rPr lang="as-IN" smtClean="0">
                <a:latin typeface="NikoshBAN" pitchFamily="2" charset="0"/>
                <a:cs typeface="NikoshBAN" pitchFamily="2" charset="0"/>
              </a:rPr>
              <a:t>।</a:t>
            </a:r>
            <a:endParaRPr lang="as-IN">
              <a:latin typeface="NikoshBAN" pitchFamily="2" charset="0"/>
              <a:cs typeface="NikoshBAN" pitchFamily="2" charset="0"/>
            </a:endParaRPr>
          </a:p>
        </p:txBody>
      </p:sp>
    </p:spTree>
    <p:extLst>
      <p:ext uri="{BB962C8B-B14F-4D97-AF65-F5344CB8AC3E}">
        <p14:creationId xmlns:p14="http://schemas.microsoft.com/office/powerpoint/2010/main" val="37773889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2000" fill="hold"/>
                                        <p:tgtEl>
                                          <p:spTgt spid="3"/>
                                        </p:tgtEl>
                                        <p:attrNameLst>
                                          <p:attrName>ppt_x</p:attrName>
                                        </p:attrNameLst>
                                      </p:cBhvr>
                                      <p:tavLst>
                                        <p:tav tm="0">
                                          <p:val>
                                            <p:strVal val="#ppt_x"/>
                                          </p:val>
                                        </p:tav>
                                        <p:tav tm="100000">
                                          <p:val>
                                            <p:strVal val="#ppt_x"/>
                                          </p:val>
                                        </p:tav>
                                      </p:tavLst>
                                    </p:anim>
                                    <p:anim calcmode="lin" valueType="num">
                                      <p:cBhvr additive="base">
                                        <p:cTn id="15"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1733550"/>
            <a:ext cx="2560316"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ধন্যবাদ</a:t>
            </a:r>
            <a:endParaRPr lang="en-US" sz="5400" b="1" cap="all" spc="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341422094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5896" y="285750"/>
            <a:ext cx="1269899"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bn-IN" sz="3200">
                <a:latin typeface="NikoshBAN" pitchFamily="2" charset="0"/>
                <a:cs typeface="NikoshBAN" pitchFamily="2" charset="0"/>
              </a:rPr>
              <a:t>পরিচিতি</a:t>
            </a:r>
            <a:endParaRPr lang="en-US" sz="3200"/>
          </a:p>
        </p:txBody>
      </p:sp>
      <p:sp>
        <p:nvSpPr>
          <p:cNvPr id="3" name="Rectangle 2"/>
          <p:cNvSpPr/>
          <p:nvPr/>
        </p:nvSpPr>
        <p:spPr>
          <a:xfrm>
            <a:off x="2524845" y="1200150"/>
            <a:ext cx="4572000" cy="1846659"/>
          </a:xfrm>
          <a:prstGeom prst="rect">
            <a:avLst/>
          </a:prstGeom>
        </p:spPr>
        <p:txBody>
          <a:bodyPr>
            <a:spAutoFit/>
          </a:bodyPr>
          <a:lstStyle/>
          <a:p>
            <a:pPr algn="ctr"/>
            <a:r>
              <a:rPr lang="en-SG" sz="2400" b="1">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কৃষ্ণ চন্দ্র ভৌমিক</a:t>
            </a:r>
            <a:endParaRPr lang="bn-IN" sz="2400" b="1">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a:p>
            <a:pPr algn="ctr"/>
            <a:r>
              <a:rPr lang="en-SG" b="1" smtClean="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কম্পিউটার প্রদর্শক</a:t>
            </a:r>
            <a:endParaRPr lang="bn-IN" b="1">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a:p>
            <a:pPr algn="ctr"/>
            <a:r>
              <a:rPr lang="en-SG" b="1">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মুদাফরগঞ্জ আলী নওয়াব উচ্চ বিদ্যালয় ও কলেজ</a:t>
            </a:r>
            <a:endParaRPr lang="bn-IN" b="1">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a:p>
            <a:pPr algn="ctr"/>
            <a:r>
              <a:rPr lang="en-SG" b="1">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লাকসাম, কুমিল্লা।</a:t>
            </a:r>
            <a:endParaRPr lang="bn-IN" b="1">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a:p>
            <a:pPr algn="ctr"/>
            <a:r>
              <a:rPr lang="bn-IN" b="1">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মোবাইলঃ</a:t>
            </a:r>
            <a:r>
              <a:rPr lang="en-US" b="1">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01716515941</a:t>
            </a:r>
            <a:endParaRPr lang="en-SG" b="1">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a:p>
            <a:pPr algn="ctr"/>
            <a:r>
              <a:rPr lang="bn-IN" b="1">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ই-মেইলঃ</a:t>
            </a:r>
            <a:r>
              <a:rPr lang="en-SG" b="1">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 </a:t>
            </a:r>
            <a:r>
              <a:rPr lang="en-US" b="1" u="sng">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cumilla3500@gmail.com</a:t>
            </a:r>
            <a:r>
              <a:rPr lang="en-US" b="1">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1050" b="1"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ectangle 3"/>
          <p:cNvSpPr/>
          <p:nvPr/>
        </p:nvSpPr>
        <p:spPr>
          <a:xfrm>
            <a:off x="3276600" y="3181350"/>
            <a:ext cx="3276600" cy="830997"/>
          </a:xfrm>
          <a:prstGeom prst="rect">
            <a:avLst/>
          </a:prstGeom>
        </p:spPr>
        <p:txBody>
          <a:bodyPr wrap="square">
            <a:spAutoFit/>
          </a:bodyPr>
          <a:lstStyle/>
          <a:p>
            <a:pPr algn="ctr"/>
            <a:r>
              <a:rPr lang="bn-IN" sz="2400" b="1" smtClean="0">
                <a:latin typeface="NikoshBAN" pitchFamily="2" charset="0"/>
                <a:cs typeface="NikoshBAN" pitchFamily="2" charset="0"/>
              </a:rPr>
              <a:t>শ্রেণি</a:t>
            </a:r>
            <a:r>
              <a:rPr lang="en-SG" sz="2400" b="1" smtClean="0">
                <a:latin typeface="NikoshBAN" pitchFamily="2" charset="0"/>
                <a:cs typeface="NikoshBAN" pitchFamily="2" charset="0"/>
              </a:rPr>
              <a:t>-অষ্টম </a:t>
            </a:r>
            <a:endParaRPr lang="bn-IN" sz="2400" b="1">
              <a:latin typeface="NikoshBAN" pitchFamily="2" charset="0"/>
              <a:cs typeface="NikoshBAN" pitchFamily="2" charset="0"/>
            </a:endParaRPr>
          </a:p>
          <a:p>
            <a:pPr algn="ctr"/>
            <a:r>
              <a:rPr lang="bn-IN" sz="2400" b="1" smtClean="0">
                <a:latin typeface="NikoshBAN" pitchFamily="2" charset="0"/>
                <a:cs typeface="NikoshBAN" pitchFamily="2" charset="0"/>
              </a:rPr>
              <a:t>বিষয়ঃ</a:t>
            </a:r>
            <a:r>
              <a:rPr lang="en-SG" sz="2400" b="1" smtClean="0">
                <a:latin typeface="NikoshBAN" pitchFamily="2" charset="0"/>
                <a:cs typeface="NikoshBAN" pitchFamily="2" charset="0"/>
              </a:rPr>
              <a:t> আইসিটি</a:t>
            </a:r>
            <a:endParaRPr lang="bn-IN" sz="2400" b="1">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962891"/>
            <a:ext cx="2873899" cy="3640272"/>
          </a:xfrm>
          <a:prstGeom prst="rect">
            <a:avLst/>
          </a:prstGeom>
        </p:spPr>
      </p:pic>
    </p:spTree>
    <p:extLst>
      <p:ext uri="{BB962C8B-B14F-4D97-AF65-F5344CB8AC3E}">
        <p14:creationId xmlns:p14="http://schemas.microsoft.com/office/powerpoint/2010/main" val="317033201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2000" fill="hold"/>
                                        <p:tgtEl>
                                          <p:spTgt spid="5"/>
                                        </p:tgtEl>
                                        <p:attrNameLst>
                                          <p:attrName>ppt_w</p:attrName>
                                        </p:attrNameLst>
                                      </p:cBhvr>
                                      <p:tavLst>
                                        <p:tav tm="0">
                                          <p:val>
                                            <p:fltVal val="0"/>
                                          </p:val>
                                        </p:tav>
                                        <p:tav tm="100000">
                                          <p:val>
                                            <p:strVal val="#ppt_w"/>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anim calcmode="lin" valueType="num">
                                      <p:cBhvr>
                                        <p:cTn id="16" dur="2000" fill="hold"/>
                                        <p:tgtEl>
                                          <p:spTgt spid="5"/>
                                        </p:tgtEl>
                                        <p:attrNameLst>
                                          <p:attrName>style.rotation</p:attrName>
                                        </p:attrNameLst>
                                      </p:cBhvr>
                                      <p:tavLst>
                                        <p:tav tm="0">
                                          <p:val>
                                            <p:fltVal val="90"/>
                                          </p:val>
                                        </p:tav>
                                        <p:tav tm="100000">
                                          <p:val>
                                            <p:fltVal val="0"/>
                                          </p:val>
                                        </p:tav>
                                      </p:tavLst>
                                    </p:anim>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heel(1)">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2000" fill="hold"/>
                                        <p:tgtEl>
                                          <p:spTgt spid="4"/>
                                        </p:tgtEl>
                                        <p:attrNameLst>
                                          <p:attrName>ppt_w</p:attrName>
                                        </p:attrNameLst>
                                      </p:cBhvr>
                                      <p:tavLst>
                                        <p:tav tm="0">
                                          <p:val>
                                            <p:fltVal val="0"/>
                                          </p:val>
                                        </p:tav>
                                        <p:tav tm="100000">
                                          <p:val>
                                            <p:strVal val="#ppt_w"/>
                                          </p:val>
                                        </p:tav>
                                      </p:tavLst>
                                    </p:anim>
                                    <p:anim calcmode="lin" valueType="num">
                                      <p:cBhvr>
                                        <p:cTn id="28" dur="2000" fill="hold"/>
                                        <p:tgtEl>
                                          <p:spTgt spid="4"/>
                                        </p:tgtEl>
                                        <p:attrNameLst>
                                          <p:attrName>ppt_h</p:attrName>
                                        </p:attrNameLst>
                                      </p:cBhvr>
                                      <p:tavLst>
                                        <p:tav tm="0">
                                          <p:val>
                                            <p:fltVal val="0"/>
                                          </p:val>
                                        </p:tav>
                                        <p:tav tm="100000">
                                          <p:val>
                                            <p:strVal val="#ppt_h"/>
                                          </p:val>
                                        </p:tav>
                                      </p:tavLst>
                                    </p:anim>
                                    <p:anim calcmode="lin" valueType="num">
                                      <p:cBhvr>
                                        <p:cTn id="29" dur="2000" fill="hold"/>
                                        <p:tgtEl>
                                          <p:spTgt spid="4"/>
                                        </p:tgtEl>
                                        <p:attrNameLst>
                                          <p:attrName>style.rotation</p:attrName>
                                        </p:attrNameLst>
                                      </p:cBhvr>
                                      <p:tavLst>
                                        <p:tav tm="0">
                                          <p:val>
                                            <p:fltVal val="90"/>
                                          </p:val>
                                        </p:tav>
                                        <p:tav tm="100000">
                                          <p:val>
                                            <p:fltVal val="0"/>
                                          </p:val>
                                        </p:tav>
                                      </p:tavLst>
                                    </p:anim>
                                    <p:animEffect transition="in" filter="fade">
                                      <p:cBhvr>
                                        <p:cTn id="3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432474"/>
            <a:ext cx="78486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as-IN" sz="2400">
                <a:latin typeface="NikoshBAN" pitchFamily="2" charset="0"/>
                <a:ea typeface="Arimo" pitchFamily="34" charset="0"/>
                <a:cs typeface="NikoshBAN" pitchFamily="2" charset="0"/>
              </a:rPr>
              <a:t>প্রশ্ন: ‘সংযুক্তিই উত্পাদনশীলতা’—বিষয়টি ব্যাখ্যা করো।</a:t>
            </a:r>
          </a:p>
        </p:txBody>
      </p:sp>
      <p:sp>
        <p:nvSpPr>
          <p:cNvPr id="3" name="Rectangle 2"/>
          <p:cNvSpPr/>
          <p:nvPr/>
        </p:nvSpPr>
        <p:spPr>
          <a:xfrm>
            <a:off x="3657600" y="768928"/>
            <a:ext cx="1864613" cy="523220"/>
          </a:xfrm>
          <a:prstGeom prst="rect">
            <a:avLst/>
          </a:prstGeom>
        </p:spPr>
        <p:style>
          <a:lnRef idx="1">
            <a:schemeClr val="dk1"/>
          </a:lnRef>
          <a:fillRef idx="3">
            <a:schemeClr val="dk1"/>
          </a:fillRef>
          <a:effectRef idx="2">
            <a:schemeClr val="dk1"/>
          </a:effectRef>
          <a:fontRef idx="minor">
            <a:schemeClr val="lt1"/>
          </a:fontRef>
        </p:style>
        <p:txBody>
          <a:bodyPr wrap="none">
            <a:spAutoFit/>
          </a:bodyPr>
          <a:lstStyle/>
          <a:p>
            <a:pPr algn="ctr"/>
            <a:r>
              <a:rPr lang="en-SG" sz="2800" smtClean="0">
                <a:latin typeface="SutonnyOMJ" pitchFamily="2" charset="0"/>
                <a:cs typeface="SutonnyOMJ" pitchFamily="2" charset="0"/>
              </a:rPr>
              <a:t>আজকের </a:t>
            </a:r>
            <a:r>
              <a:rPr lang="en-SG" sz="2800">
                <a:latin typeface="SutonnyOMJ" pitchFamily="2" charset="0"/>
                <a:cs typeface="SutonnyOMJ" pitchFamily="2" charset="0"/>
              </a:rPr>
              <a:t>পাঠ: </a:t>
            </a:r>
            <a:endParaRPr lang="en-US" sz="2800"/>
          </a:p>
        </p:txBody>
      </p:sp>
    </p:spTree>
    <p:extLst>
      <p:ext uri="{BB962C8B-B14F-4D97-AF65-F5344CB8AC3E}">
        <p14:creationId xmlns:p14="http://schemas.microsoft.com/office/powerpoint/2010/main" val="2826130592"/>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2000" fill="hold"/>
                                        <p:tgtEl>
                                          <p:spTgt spid="2"/>
                                        </p:tgtEl>
                                        <p:attrNameLst>
                                          <p:attrName>ppt_x</p:attrName>
                                        </p:attrNameLst>
                                      </p:cBhvr>
                                      <p:tavLst>
                                        <p:tav tm="0">
                                          <p:val>
                                            <p:strVal val="#ppt_x"/>
                                          </p:val>
                                        </p:tav>
                                        <p:tav tm="100000">
                                          <p:val>
                                            <p:strVal val="#ppt_x"/>
                                          </p:val>
                                        </p:tav>
                                      </p:tavLst>
                                    </p:anim>
                                    <p:anim calcmode="lin" valueType="num">
                                      <p:cBhvr additive="base">
                                        <p:cTn id="14"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3105150"/>
            <a:ext cx="609600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SG" sz="2400" smtClean="0">
                <a:latin typeface="NikoshBAN" pitchFamily="2" charset="0"/>
                <a:ea typeface="Arimo" pitchFamily="34" charset="0"/>
                <a:cs typeface="NikoshBAN" pitchFamily="2" charset="0"/>
              </a:rPr>
              <a:t>01। আইসিটি সম্পর্কিত সংজ্ঞা বলতে পারব। </a:t>
            </a:r>
          </a:p>
          <a:p>
            <a:r>
              <a:rPr lang="en-SG" sz="2400" smtClean="0">
                <a:latin typeface="NikoshBAN" pitchFamily="2" charset="0"/>
                <a:ea typeface="Arimo" pitchFamily="34" charset="0"/>
                <a:cs typeface="NikoshBAN" pitchFamily="2" charset="0"/>
              </a:rPr>
              <a:t>02। </a:t>
            </a:r>
            <a:r>
              <a:rPr lang="as-IN" sz="2400">
                <a:latin typeface="NikoshBAN" pitchFamily="2" charset="0"/>
                <a:ea typeface="Arimo" pitchFamily="34" charset="0"/>
                <a:cs typeface="NikoshBAN" pitchFamily="2" charset="0"/>
              </a:rPr>
              <a:t>সংযুক্তিই উত্পাদনশীলতা’—</a:t>
            </a:r>
            <a:r>
              <a:rPr lang="as-IN" sz="2400">
                <a:latin typeface="NikoshBAN" pitchFamily="2" charset="0"/>
                <a:ea typeface="Arimo" pitchFamily="34" charset="0"/>
                <a:cs typeface="NikoshBAN" pitchFamily="2" charset="0"/>
              </a:rPr>
              <a:t>বিষয়টি </a:t>
            </a:r>
            <a:r>
              <a:rPr lang="as-IN" sz="2400" smtClean="0">
                <a:latin typeface="NikoshBAN" pitchFamily="2" charset="0"/>
                <a:ea typeface="Arimo" pitchFamily="34" charset="0"/>
                <a:cs typeface="NikoshBAN" pitchFamily="2" charset="0"/>
              </a:rPr>
              <a:t>ব্যাখ্যা</a:t>
            </a:r>
            <a:r>
              <a:rPr lang="en-SG" sz="2400" smtClean="0">
                <a:latin typeface="NikoshBAN" pitchFamily="2" charset="0"/>
                <a:ea typeface="Arimo" pitchFamily="34" charset="0"/>
                <a:cs typeface="NikoshBAN" pitchFamily="2" charset="0"/>
              </a:rPr>
              <a:t> করতে পারবে।</a:t>
            </a:r>
            <a:endParaRPr lang="as-IN" sz="2400">
              <a:latin typeface="NikoshBAN" pitchFamily="2" charset="0"/>
              <a:ea typeface="Arimo" pitchFamily="34" charset="0"/>
              <a:cs typeface="NikoshBAN" pitchFamily="2" charset="0"/>
            </a:endParaRPr>
          </a:p>
        </p:txBody>
      </p:sp>
      <p:sp>
        <p:nvSpPr>
          <p:cNvPr id="3" name="Rectangle 2"/>
          <p:cNvSpPr/>
          <p:nvPr/>
        </p:nvSpPr>
        <p:spPr>
          <a:xfrm>
            <a:off x="4008657" y="768928"/>
            <a:ext cx="1162499" cy="523220"/>
          </a:xfrm>
          <a:prstGeom prst="rect">
            <a:avLst/>
          </a:prstGeom>
        </p:spPr>
        <p:style>
          <a:lnRef idx="1">
            <a:schemeClr val="dk1"/>
          </a:lnRef>
          <a:fillRef idx="3">
            <a:schemeClr val="dk1"/>
          </a:fillRef>
          <a:effectRef idx="2">
            <a:schemeClr val="dk1"/>
          </a:effectRef>
          <a:fontRef idx="minor">
            <a:schemeClr val="lt1"/>
          </a:fontRef>
        </p:style>
        <p:txBody>
          <a:bodyPr wrap="none">
            <a:spAutoFit/>
          </a:bodyPr>
          <a:lstStyle/>
          <a:p>
            <a:pPr algn="ctr"/>
            <a:r>
              <a:rPr lang="en-SG" sz="2800" smtClean="0">
                <a:latin typeface="SutonnyOMJ" pitchFamily="2" charset="0"/>
                <a:cs typeface="SutonnyOMJ" pitchFamily="2" charset="0"/>
              </a:rPr>
              <a:t>শিখনফল</a:t>
            </a:r>
            <a:endParaRPr lang="en-US" sz="2800"/>
          </a:p>
        </p:txBody>
      </p:sp>
      <p:sp>
        <p:nvSpPr>
          <p:cNvPr id="4" name="Rectangle 3"/>
          <p:cNvSpPr/>
          <p:nvPr/>
        </p:nvSpPr>
        <p:spPr>
          <a:xfrm>
            <a:off x="1728929" y="1976459"/>
            <a:ext cx="3789820" cy="461665"/>
          </a:xfrm>
          <a:prstGeom prst="rect">
            <a:avLst/>
          </a:prstGeom>
        </p:spPr>
        <p:txBody>
          <a:bodyPr wrap="none">
            <a:spAutoFit/>
          </a:bodyPr>
          <a:lstStyle/>
          <a:p>
            <a:pPr algn="ctr"/>
            <a:r>
              <a:rPr lang="en-SG" sz="2400" smtClean="0">
                <a:solidFill>
                  <a:srgbClr val="FF0000"/>
                </a:solidFill>
                <a:latin typeface="NikoshBAN" pitchFamily="2" charset="0"/>
                <a:ea typeface="Arimo" pitchFamily="34" charset="0"/>
                <a:cs typeface="NikoshBAN" pitchFamily="2" charset="0"/>
              </a:rPr>
              <a:t>এই পাঠ শেষে শিক্ষার্থীরা যা শিখবে </a:t>
            </a:r>
            <a:r>
              <a:rPr lang="en-SG" sz="2400" baseline="-25000" smtClean="0">
                <a:solidFill>
                  <a:srgbClr val="FF0000"/>
                </a:solidFill>
                <a:latin typeface="NikoshBAN" pitchFamily="2" charset="0"/>
                <a:ea typeface="Arimo" pitchFamily="34" charset="0"/>
                <a:cs typeface="NikoshBAN" pitchFamily="2" charset="0"/>
              </a:rPr>
              <a:t>০০০</a:t>
            </a:r>
            <a:endParaRPr lang="as-IN" sz="2400" baseline="-25000">
              <a:solidFill>
                <a:srgbClr val="FF0000"/>
              </a:solidFill>
              <a:latin typeface="NikoshBAN" pitchFamily="2" charset="0"/>
              <a:ea typeface="Arimo" pitchFamily="34" charset="0"/>
              <a:cs typeface="NikoshBAN" pitchFamily="2" charset="0"/>
            </a:endParaRPr>
          </a:p>
        </p:txBody>
      </p:sp>
    </p:spTree>
    <p:extLst>
      <p:ext uri="{BB962C8B-B14F-4D97-AF65-F5344CB8AC3E}">
        <p14:creationId xmlns:p14="http://schemas.microsoft.com/office/powerpoint/2010/main" val="108611464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2000" fill="hold"/>
                                        <p:tgtEl>
                                          <p:spTgt spid="2"/>
                                        </p:tgtEl>
                                        <p:attrNameLst>
                                          <p:attrName>ppt_x</p:attrName>
                                        </p:attrNameLst>
                                      </p:cBhvr>
                                      <p:tavLst>
                                        <p:tav tm="0">
                                          <p:val>
                                            <p:strVal val="#ppt_x"/>
                                          </p:val>
                                        </p:tav>
                                        <p:tav tm="100000">
                                          <p:val>
                                            <p:strVal val="#ppt_x"/>
                                          </p:val>
                                        </p:tav>
                                      </p:tavLst>
                                    </p:anim>
                                    <p:anim calcmode="lin" valueType="num">
                                      <p:cBhvr additive="base">
                                        <p:cTn id="19"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3844" y="2026824"/>
            <a:ext cx="7980218"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fontAlgn="base"/>
            <a:r>
              <a:rPr lang="as-IN">
                <a:latin typeface="NikoshBAN" pitchFamily="2" charset="0"/>
                <a:cs typeface="NikoshBAN" pitchFamily="2" charset="0"/>
              </a:rPr>
              <a:t>তথ্য এবং যোগাযোগ প্রযুক্তির প্রয়োগে উৎপাদনশীলতায় এ বৃদ্ধিকে বাঙালি শিক্ষাবিদ এবং বর্তমানে আমেরিকার ম্যাসাচুসেটস ইনস্টিটিউট অব </a:t>
            </a:r>
            <a:r>
              <a:rPr lang="as-IN" smtClean="0">
                <a:latin typeface="NikoshBAN" pitchFamily="2" charset="0"/>
                <a:cs typeface="NikoshBAN" pitchFamily="2" charset="0"/>
              </a:rPr>
              <a:t>টেকনোলজির</a:t>
            </a:r>
            <a:r>
              <a:rPr lang="en-SG" smtClean="0">
                <a:latin typeface="NikoshBAN" pitchFamily="2" charset="0"/>
                <a:cs typeface="NikoshBAN" pitchFamily="2" charset="0"/>
              </a:rPr>
              <a:t> (</a:t>
            </a:r>
            <a:r>
              <a:rPr lang="en-US" smtClean="0">
                <a:latin typeface="NikoshBAN" pitchFamily="2" charset="0"/>
                <a:cs typeface="NikoshBAN" pitchFamily="2" charset="0"/>
              </a:rPr>
              <a:t>MIT)-</a:t>
            </a:r>
            <a:r>
              <a:rPr lang="as-IN">
                <a:latin typeface="NikoshBAN" pitchFamily="2" charset="0"/>
                <a:cs typeface="NikoshBAN" pitchFamily="2" charset="0"/>
              </a:rPr>
              <a:t>এর অধ্যাপক ড. ইকবাল কাদির সংজ্ঞায়িত </a:t>
            </a:r>
            <a:r>
              <a:rPr lang="as-IN" smtClean="0">
                <a:latin typeface="NikoshBAN" pitchFamily="2" charset="0"/>
                <a:cs typeface="NikoshBAN" pitchFamily="2" charset="0"/>
              </a:rPr>
              <a:t>করেছেন</a:t>
            </a:r>
            <a:r>
              <a:rPr lang="en-SG" smtClean="0">
                <a:latin typeface="NikoshBAN" pitchFamily="2" charset="0"/>
                <a:cs typeface="NikoshBAN" pitchFamily="2" charset="0"/>
              </a:rPr>
              <a:t>----</a:t>
            </a:r>
            <a:endParaRPr lang="en-US">
              <a:latin typeface="NikoshBAN" pitchFamily="2" charset="0"/>
              <a:cs typeface="NikoshBAN" pitchFamily="2" charset="0"/>
            </a:endParaRPr>
          </a:p>
        </p:txBody>
      </p:sp>
      <p:sp>
        <p:nvSpPr>
          <p:cNvPr id="6" name="Rectangle 5"/>
          <p:cNvSpPr/>
          <p:nvPr/>
        </p:nvSpPr>
        <p:spPr>
          <a:xfrm>
            <a:off x="3475243" y="921694"/>
            <a:ext cx="2297425" cy="400110"/>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as-IN" sz="2000">
                <a:latin typeface="NikoshBAN" pitchFamily="2" charset="0"/>
                <a:cs typeface="NikoshBAN" pitchFamily="2" charset="0"/>
              </a:rPr>
              <a:t>ড. ইকবাল </a:t>
            </a:r>
            <a:r>
              <a:rPr lang="as-IN" sz="2000" smtClean="0">
                <a:latin typeface="NikoshBAN" pitchFamily="2" charset="0"/>
                <a:cs typeface="NikoshBAN" pitchFamily="2" charset="0"/>
              </a:rPr>
              <a:t>কাদির</a:t>
            </a:r>
            <a:r>
              <a:rPr lang="en-SG" sz="2000" smtClean="0">
                <a:latin typeface="NikoshBAN" pitchFamily="2" charset="0"/>
                <a:cs typeface="NikoshBAN" pitchFamily="2" charset="0"/>
              </a:rPr>
              <a:t> এর মতে</a:t>
            </a:r>
            <a:endParaRPr lang="en-US" sz="2000"/>
          </a:p>
        </p:txBody>
      </p:sp>
      <p:sp>
        <p:nvSpPr>
          <p:cNvPr id="2" name="Rectangle 1"/>
          <p:cNvSpPr/>
          <p:nvPr/>
        </p:nvSpPr>
        <p:spPr>
          <a:xfrm>
            <a:off x="633844" y="3033415"/>
            <a:ext cx="7980218"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fontAlgn="base"/>
            <a:r>
              <a:rPr lang="as-IN" b="1">
                <a:latin typeface="NikoshBAN" pitchFamily="2" charset="0"/>
                <a:cs typeface="NikoshBAN" pitchFamily="2" charset="0"/>
              </a:rPr>
              <a:t>সংযুক্তিই উৎপাদনশীলতা</a:t>
            </a:r>
            <a:r>
              <a:rPr lang="as-IN">
                <a:latin typeface="NikoshBAN" pitchFamily="2" charset="0"/>
                <a:cs typeface="NikoshBAN" pitchFamily="2" charset="0"/>
              </a:rPr>
              <a:t> (</a:t>
            </a:r>
            <a:r>
              <a:rPr lang="en-US">
                <a:latin typeface="NikoshBAN" pitchFamily="2" charset="0"/>
                <a:cs typeface="NikoshBAN" pitchFamily="2" charset="0"/>
              </a:rPr>
              <a:t>Connectivity is productivity) </a:t>
            </a:r>
            <a:r>
              <a:rPr lang="as-IN">
                <a:latin typeface="NikoshBAN" pitchFamily="2" charset="0"/>
                <a:cs typeface="NikoshBAN" pitchFamily="2" charset="0"/>
              </a:rPr>
              <a:t>অর্থাৎ প্রযুক্তিতে জনগণের সংযুক্তি বাড়লে তাদের </a:t>
            </a:r>
            <a:r>
              <a:rPr lang="as-IN" b="1">
                <a:latin typeface="NikoshBAN" pitchFamily="2" charset="0"/>
                <a:cs typeface="NikoshBAN" pitchFamily="2" charset="0"/>
              </a:rPr>
              <a:t>উৎপাদনশীলতা</a:t>
            </a:r>
            <a:r>
              <a:rPr lang="as-IN">
                <a:latin typeface="NikoshBAN" pitchFamily="2" charset="0"/>
                <a:cs typeface="NikoshBAN" pitchFamily="2" charset="0"/>
              </a:rPr>
              <a:t> বাড়ে।</a:t>
            </a:r>
            <a:endParaRPr lang="en-US">
              <a:latin typeface="NikoshBAN" pitchFamily="2" charset="0"/>
              <a:cs typeface="NikoshBAN" pitchFamily="2" charset="0"/>
            </a:endParaRPr>
          </a:p>
        </p:txBody>
      </p:sp>
    </p:spTree>
    <p:extLst>
      <p:ext uri="{BB962C8B-B14F-4D97-AF65-F5344CB8AC3E}">
        <p14:creationId xmlns:p14="http://schemas.microsoft.com/office/powerpoint/2010/main" val="353318841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ppt_x"/>
                                          </p:val>
                                        </p:tav>
                                        <p:tav tm="100000">
                                          <p:val>
                                            <p:strVal val="#ppt_x"/>
                                          </p:val>
                                        </p:tav>
                                      </p:tavLst>
                                    </p:anim>
                                    <p:anim calcmode="lin" valueType="num">
                                      <p:cBhvr additive="base">
                                        <p:cTn id="14"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2000" fill="hold"/>
                                        <p:tgtEl>
                                          <p:spTgt spid="2"/>
                                        </p:tgtEl>
                                        <p:attrNameLst>
                                          <p:attrName>ppt_x</p:attrName>
                                        </p:attrNameLst>
                                      </p:cBhvr>
                                      <p:tavLst>
                                        <p:tav tm="0">
                                          <p:val>
                                            <p:strVal val="#ppt_x"/>
                                          </p:val>
                                        </p:tav>
                                        <p:tav tm="100000">
                                          <p:val>
                                            <p:strVal val="#ppt_x"/>
                                          </p:val>
                                        </p:tav>
                                      </p:tavLst>
                                    </p:anim>
                                    <p:anim calcmode="lin" valueType="num">
                                      <p:cBhvr additive="base">
                                        <p:cTn id="20"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616609"/>
            <a:ext cx="1917513" cy="707886"/>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en-SG" sz="4000" smtClean="0">
                <a:latin typeface="NikoshBAN" pitchFamily="2" charset="0"/>
                <a:cs typeface="NikoshBAN" pitchFamily="2" charset="0"/>
              </a:rPr>
              <a:t>একক কাজ</a:t>
            </a:r>
            <a:endParaRPr lang="en-US" sz="4000"/>
          </a:p>
        </p:txBody>
      </p:sp>
      <p:sp>
        <p:nvSpPr>
          <p:cNvPr id="2" name="Rectangle 1"/>
          <p:cNvSpPr/>
          <p:nvPr/>
        </p:nvSpPr>
        <p:spPr>
          <a:xfrm>
            <a:off x="2438400" y="3562350"/>
            <a:ext cx="4508313" cy="369332"/>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just" fontAlgn="base"/>
            <a:r>
              <a:rPr lang="en-US" smtClean="0">
                <a:latin typeface="NikoshBAN" pitchFamily="2" charset="0"/>
                <a:cs typeface="NikoshBAN" pitchFamily="2" charset="0"/>
              </a:rPr>
              <a:t>Connectivity </a:t>
            </a:r>
            <a:r>
              <a:rPr lang="en-US">
                <a:latin typeface="NikoshBAN" pitchFamily="2" charset="0"/>
                <a:cs typeface="NikoshBAN" pitchFamily="2" charset="0"/>
              </a:rPr>
              <a:t>is </a:t>
            </a:r>
            <a:r>
              <a:rPr lang="en-US" smtClean="0">
                <a:latin typeface="NikoshBAN" pitchFamily="2" charset="0"/>
                <a:cs typeface="NikoshBAN" pitchFamily="2" charset="0"/>
              </a:rPr>
              <a:t>productivity উক্তিটি কার?</a:t>
            </a:r>
            <a:endParaRPr lang="en-US">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1488281"/>
            <a:ext cx="3630994" cy="2014538"/>
          </a:xfrm>
          <a:prstGeom prst="rect">
            <a:avLst/>
          </a:prstGeom>
        </p:spPr>
      </p:pic>
    </p:spTree>
    <p:extLst>
      <p:ext uri="{BB962C8B-B14F-4D97-AF65-F5344CB8AC3E}">
        <p14:creationId xmlns:p14="http://schemas.microsoft.com/office/powerpoint/2010/main" val="94287014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1+#ppt_w/2"/>
                                          </p:val>
                                        </p:tav>
                                        <p:tav tm="100000">
                                          <p:val>
                                            <p:strVal val="#ppt_x"/>
                                          </p:val>
                                        </p:tav>
                                      </p:tavLst>
                                    </p:anim>
                                    <p:anim calcmode="lin" valueType="num">
                                      <p:cBhvr additive="base">
                                        <p:cTn id="14"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2000" fill="hold"/>
                                        <p:tgtEl>
                                          <p:spTgt spid="2"/>
                                        </p:tgtEl>
                                        <p:attrNameLst>
                                          <p:attrName>ppt_x</p:attrName>
                                        </p:attrNameLst>
                                      </p:cBhvr>
                                      <p:tavLst>
                                        <p:tav tm="0">
                                          <p:val>
                                            <p:strVal val="#ppt_x"/>
                                          </p:val>
                                        </p:tav>
                                        <p:tav tm="100000">
                                          <p:val>
                                            <p:strVal val="#ppt_x"/>
                                          </p:val>
                                        </p:tav>
                                      </p:tavLst>
                                    </p:anim>
                                    <p:anim calcmode="lin" valueType="num">
                                      <p:cBhvr additive="base">
                                        <p:cTn id="20"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43200" y="253484"/>
            <a:ext cx="4091185" cy="369332"/>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r>
              <a:rPr lang="as-IN">
                <a:latin typeface="NikoshBAN" pitchFamily="2" charset="0"/>
                <a:ea typeface="Arimo" pitchFamily="34" charset="0"/>
                <a:cs typeface="NikoshBAN" pitchFamily="2" charset="0"/>
              </a:rPr>
              <a:t>প্রশ্ন: ‘সংযুক্তিই উত্পাদনশীলতা’—বিষয়টি ব্যাখ্যা করো।</a:t>
            </a:r>
          </a:p>
        </p:txBody>
      </p:sp>
      <p:sp>
        <p:nvSpPr>
          <p:cNvPr id="12" name="Rectangle 11"/>
          <p:cNvSpPr/>
          <p:nvPr/>
        </p:nvSpPr>
        <p:spPr>
          <a:xfrm>
            <a:off x="535447" y="1352550"/>
            <a:ext cx="8050908" cy="255454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lgn="just">
              <a:buFont typeface="Wingdings" pitchFamily="2" charset="2"/>
              <a:buChar char="q"/>
            </a:pPr>
            <a:r>
              <a:rPr lang="as-IN" sz="2000">
                <a:latin typeface="NikoshBAN" pitchFamily="2" charset="0"/>
                <a:ea typeface="Arimo" pitchFamily="34" charset="0"/>
                <a:cs typeface="NikoshBAN" pitchFamily="2" charset="0"/>
              </a:rPr>
              <a:t>প্রযুক্তির বিকাশের শুরুর দিকে ধারণা করা হতো আধুনিকীকরণ এবং প্রযুক্তির প্রয়োগের ফলে বিশ্বব্যাপী কাজের পরিমাণ কমে যাবে এবং বেকারের সংখ্যা বৃদ্ধি পাবে। কিন্তু পরবর্তী সময়ে এ ধারণা ভুল প্রমাণিত হয়েছে। তথ্য ও প্রযুক্তির বিকাশের ফলে সমাজের বিভিন্ন স্তরে অনেক ধরনের পরিবর্তন এসেছে। মানুষ সব ক্ষেত্রে তথ্যপ্রযুক্তির ব্যবহার প্রয়োজনেই শিখে নিচ্ছে। এর ফলে কিছু সনাতনী কাজ বিলুপ্ত হয়েছে, কিছু কাজের ধারার পরিবর্তন এসেছে। তবে অসংখ্য নতুন কাজের সুযোগ সৃষ্টি হয়েছে। এক গবেষণায় জানা গেছে, প্রতি এক হাজার ইন্টারনেট সংযোগের ফলে নতুন ৮০টি কাজের সুযোগ সৃষ্টি হয়। তথ্যপ্রযুক্তির ব্যবহারের কারণে একজন কর্মী অনেক বেশি দক্ষ হয়ে ওঠেন। বিভিন্ন কারখানায় বিপজ্জনক অনেক কাজ রোবট বা স্বয়ংক্রিয় যন্ত্রের সাহায্যে করা হয়।</a:t>
            </a:r>
            <a:endParaRPr lang="en-US" sz="2000"/>
          </a:p>
        </p:txBody>
      </p:sp>
    </p:spTree>
    <p:extLst>
      <p:ext uri="{BB962C8B-B14F-4D97-AF65-F5344CB8AC3E}">
        <p14:creationId xmlns:p14="http://schemas.microsoft.com/office/powerpoint/2010/main" val="275555888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iterate type="wd">
                                    <p:tmPct val="10000"/>
                                  </p:iterate>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2000" fill="hold"/>
                                        <p:tgtEl>
                                          <p:spTgt spid="12"/>
                                        </p:tgtEl>
                                        <p:attrNameLst>
                                          <p:attrName>ppt_x</p:attrName>
                                        </p:attrNameLst>
                                      </p:cBhvr>
                                      <p:tavLst>
                                        <p:tav tm="0">
                                          <p:val>
                                            <p:strVal val="#ppt_x"/>
                                          </p:val>
                                        </p:tav>
                                        <p:tav tm="100000">
                                          <p:val>
                                            <p:strVal val="#ppt_x"/>
                                          </p:val>
                                        </p:tav>
                                      </p:tavLst>
                                    </p:anim>
                                    <p:anim calcmode="lin" valueType="num">
                                      <p:cBhvr additive="base">
                                        <p:cTn id="14"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90800" y="361950"/>
            <a:ext cx="4091185" cy="369332"/>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r>
              <a:rPr lang="as-IN">
                <a:latin typeface="NikoshBAN" pitchFamily="2" charset="0"/>
                <a:ea typeface="Arimo" pitchFamily="34" charset="0"/>
                <a:cs typeface="NikoshBAN" pitchFamily="2" charset="0"/>
              </a:rPr>
              <a:t>প্রশ্ন: ‘সংযুক্তিই উত্পাদনশীলতা’—বিষয়টি ব্যাখ্যা করো।</a:t>
            </a:r>
          </a:p>
        </p:txBody>
      </p:sp>
      <p:sp>
        <p:nvSpPr>
          <p:cNvPr id="9" name="Rectangle 8"/>
          <p:cNvSpPr/>
          <p:nvPr/>
        </p:nvSpPr>
        <p:spPr>
          <a:xfrm>
            <a:off x="610938" y="1733550"/>
            <a:ext cx="8050908" cy="163121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lgn="just">
              <a:buFont typeface="Wingdings" pitchFamily="2" charset="2"/>
              <a:buChar char="q"/>
            </a:pPr>
            <a:r>
              <a:rPr lang="as-IN" sz="2000" smtClean="0">
                <a:latin typeface="NikoshBAN" pitchFamily="2" charset="0"/>
                <a:ea typeface="Arimo" pitchFamily="34" charset="0"/>
                <a:cs typeface="NikoshBAN" pitchFamily="2" charset="0"/>
              </a:rPr>
              <a:t>এসব </a:t>
            </a:r>
            <a:r>
              <a:rPr lang="as-IN" sz="2000">
                <a:latin typeface="NikoshBAN" pitchFamily="2" charset="0"/>
                <a:ea typeface="Arimo" pitchFamily="34" charset="0"/>
                <a:cs typeface="NikoshBAN" pitchFamily="2" charset="0"/>
              </a:rPr>
              <a:t>যন্ত্রের নিয়ন্ত্রণ মানুষই করে থাকে। এতে সময় বাঁচে। কাজ নিখুঁতভাবে এবং সঠিকভাবে সম্পন্ন হয়। এতে উত্পাদনশীলতা বাড়ে। এর কারণ তথ্য ও যোগাযোগ প্রযুক্তির সংযুক্তি। তথ্য ও যোগাযোগ প্রযুক্তির প্রয়োগে উত্পাদনশীলতায় এ বৃদ্ধিকে আমেরিকার এমআইটির অধ্যাপক ড. ইকবাল কাদির সংজ্ঞায়িত করেছেন, সংযুক্তিই উত্পাদনশীলতা অর্থাত্ প্রযুক্তিতে জনগণের সংযুক্তি বাড়লে তাদের উত্পাদনশীলতা বাড়ে। ফলে নতুন নতুন কর্মোদ্যোগ তৈরি হয়। ফলাফল হলো নতুন কাজের সুযোগ।</a:t>
            </a:r>
            <a:endParaRPr lang="en-US" sz="2000"/>
          </a:p>
        </p:txBody>
      </p:sp>
    </p:spTree>
    <p:extLst>
      <p:ext uri="{BB962C8B-B14F-4D97-AF65-F5344CB8AC3E}">
        <p14:creationId xmlns:p14="http://schemas.microsoft.com/office/powerpoint/2010/main" val="246933549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iterate type="wd">
                                    <p:tmPct val="10000"/>
                                  </p:iterate>
                                  <p:childTnLst>
                                    <p:set>
                                      <p:cBhvr>
                                        <p:cTn id="12" dur="1" fill="hold">
                                          <p:stCondLst>
                                            <p:cond delay="0"/>
                                          </p:stCondLst>
                                        </p:cTn>
                                        <p:tgtEl>
                                          <p:spTgt spid="9"/>
                                        </p:tgtEl>
                                        <p:attrNameLst>
                                          <p:attrName>style.visibility</p:attrName>
                                        </p:attrNameLst>
                                      </p:cBhvr>
                                      <p:to>
                                        <p:strVal val="visible"/>
                                      </p:to>
                                    </p:set>
                                    <p:anim calcmode="lin" valueType="num">
                                      <p:cBhvr additive="base">
                                        <p:cTn id="13" dur="2000" fill="hold"/>
                                        <p:tgtEl>
                                          <p:spTgt spid="9"/>
                                        </p:tgtEl>
                                        <p:attrNameLst>
                                          <p:attrName>ppt_x</p:attrName>
                                        </p:attrNameLst>
                                      </p:cBhvr>
                                      <p:tavLst>
                                        <p:tav tm="0">
                                          <p:val>
                                            <p:strVal val="#ppt_x"/>
                                          </p:val>
                                        </p:tav>
                                        <p:tav tm="100000">
                                          <p:val>
                                            <p:strVal val="#ppt_x"/>
                                          </p:val>
                                        </p:tav>
                                      </p:tavLst>
                                    </p:anim>
                                    <p:anim calcmode="lin" valueType="num">
                                      <p:cBhvr additive="base">
                                        <p:cTn id="14"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9329" y="616609"/>
            <a:ext cx="2209259" cy="707886"/>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en-SG" sz="4000" smtClean="0">
                <a:latin typeface="NikoshBAN" pitchFamily="2" charset="0"/>
                <a:cs typeface="NikoshBAN" pitchFamily="2" charset="0"/>
              </a:rPr>
              <a:t>জোড়ায় কাজ</a:t>
            </a:r>
            <a:endParaRPr lang="en-US" sz="4000"/>
          </a:p>
        </p:txBody>
      </p:sp>
      <p:sp>
        <p:nvSpPr>
          <p:cNvPr id="5" name="Rectangle 4"/>
          <p:cNvSpPr/>
          <p:nvPr/>
        </p:nvSpPr>
        <p:spPr>
          <a:xfrm>
            <a:off x="1828800" y="3562350"/>
            <a:ext cx="5486400"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fontAlgn="base"/>
            <a:r>
              <a:rPr lang="en-US" smtClean="0">
                <a:latin typeface="NikoshBAN" pitchFamily="2" charset="0"/>
                <a:cs typeface="NikoshBAN" pitchFamily="2" charset="0"/>
              </a:rPr>
              <a:t>প্রযুক্তির বাড়ার সাথে সাথে কি কি কর্মক্ষেত্র সৃষ্টি হয়েছে তা উল্লেখ করা।</a:t>
            </a:r>
            <a:endParaRPr lang="en-US">
              <a:latin typeface="NikoshBAN" pitchFamily="2" charset="0"/>
              <a:cs typeface="NikoshBAN"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7997" y="1488281"/>
            <a:ext cx="3581400" cy="2014538"/>
          </a:xfrm>
          <a:prstGeom prst="rect">
            <a:avLst/>
          </a:prstGeom>
        </p:spPr>
      </p:pic>
    </p:spTree>
    <p:extLst>
      <p:ext uri="{BB962C8B-B14F-4D97-AF65-F5344CB8AC3E}">
        <p14:creationId xmlns:p14="http://schemas.microsoft.com/office/powerpoint/2010/main" val="215175312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1+#ppt_w/2"/>
                                          </p:val>
                                        </p:tav>
                                        <p:tav tm="100000">
                                          <p:val>
                                            <p:strVal val="#ppt_x"/>
                                          </p:val>
                                        </p:tav>
                                      </p:tavLst>
                                    </p:anim>
                                    <p:anim calcmode="lin" valueType="num">
                                      <p:cBhvr additive="base">
                                        <p:cTn id="14"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2000" fill="hold"/>
                                        <p:tgtEl>
                                          <p:spTgt spid="5"/>
                                        </p:tgtEl>
                                        <p:attrNameLst>
                                          <p:attrName>ppt_x</p:attrName>
                                        </p:attrNameLst>
                                      </p:cBhvr>
                                      <p:tavLst>
                                        <p:tav tm="0">
                                          <p:val>
                                            <p:strVal val="#ppt_x"/>
                                          </p:val>
                                        </p:tav>
                                        <p:tav tm="100000">
                                          <p:val>
                                            <p:strVal val="#ppt_x"/>
                                          </p:val>
                                        </p:tav>
                                      </p:tavLst>
                                    </p:anim>
                                    <p:anim calcmode="lin" valueType="num">
                                      <p:cBhvr additive="base">
                                        <p:cTn id="20"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352</Words>
  <Application>Microsoft Office PowerPoint</Application>
  <PresentationFormat>On-screen Show (16:9)</PresentationFormat>
  <Paragraphs>30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MANC</dc:creator>
  <cp:lastModifiedBy>HP</cp:lastModifiedBy>
  <cp:revision>53</cp:revision>
  <dcterms:created xsi:type="dcterms:W3CDTF">2006-08-16T00:00:00Z</dcterms:created>
  <dcterms:modified xsi:type="dcterms:W3CDTF">2021-07-16T03:58:59Z</dcterms:modified>
</cp:coreProperties>
</file>