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77" r:id="rId9"/>
    <p:sldId id="266" r:id="rId10"/>
    <p:sldId id="265" r:id="rId11"/>
    <p:sldId id="267" r:id="rId12"/>
    <p:sldId id="269" r:id="rId13"/>
    <p:sldId id="270" r:id="rId14"/>
    <p:sldId id="268" r:id="rId15"/>
    <p:sldId id="271" r:id="rId16"/>
    <p:sldId id="272" r:id="rId17"/>
    <p:sldId id="278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91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7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3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12628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6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91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6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643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1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22987F-4F80-4DD4-BF0D-D715E87F6EA4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AE3F63-87C6-4B78-9B41-FA77E9EE77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42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95534"/>
            <a:ext cx="109864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57642" y="5650173"/>
            <a:ext cx="7308896" cy="107087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স্বাগতম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</a:rPr>
              <a:t>আলোচনা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</a:rPr>
              <a:t>করি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</a:rPr>
              <a:t>প্রাকৃতিক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</a:rPr>
              <a:t>দুর্যোগ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accent4"/>
                </a:solidFill>
              </a:rPr>
              <a:t>কি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</a:rPr>
              <a:t>?</a:t>
            </a:r>
            <a:endParaRPr lang="en-US" sz="4000" b="1" cap="none" spc="0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002060"/>
                </a:solidFill>
              </a:rPr>
              <a:t>ভূ-পৃষ্টের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তাপমাত্রাবৃদ্ধি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ওউষ্ণায়নের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ফলে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জলবায়ু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পরিবর্তন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হয়ে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যে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দুর্যোগ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ঘটে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তা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</a:rPr>
              <a:t>প্রাকৃতিক</a:t>
            </a:r>
            <a:r>
              <a:rPr lang="en-US" sz="44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</a:rPr>
              <a:t>দুর্যোগ</a:t>
            </a:r>
            <a:r>
              <a:rPr lang="en-US" sz="4400" b="1" dirty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</a:rPr>
              <a:t>নামে</a:t>
            </a:r>
            <a:r>
              <a:rPr lang="en-US" sz="4400" b="1" dirty="0" smtClean="0">
                <a:ln/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</a:rPr>
              <a:t>পরিচিত</a:t>
            </a:r>
            <a:r>
              <a:rPr lang="en-US" sz="4400" b="1" dirty="0" smtClean="0">
                <a:ln/>
                <a:solidFill>
                  <a:srgbClr val="002060"/>
                </a:solidFill>
              </a:rPr>
              <a:t>।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347414"/>
            <a:ext cx="4918564" cy="3657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31794"/>
          <a:stretch/>
        </p:blipFill>
        <p:spPr>
          <a:xfrm>
            <a:off x="1391064" y="2347415"/>
            <a:ext cx="4772354" cy="365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করছ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871889"/>
              </p:ext>
            </p:extLst>
          </p:nvPr>
        </p:nvGraphicFramePr>
        <p:xfrm>
          <a:off x="1080353" y="2347414"/>
          <a:ext cx="10179050" cy="3869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9525"/>
                <a:gridCol w="5089525"/>
              </a:tblGrid>
              <a:tr h="38691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</a:t>
                      </a:r>
                      <a:r>
                        <a:rPr lang="en-US" sz="4000" b="1" dirty="0" err="1" smtClean="0">
                          <a:solidFill>
                            <a:srgbClr val="C00000"/>
                          </a:solidFill>
                        </a:rPr>
                        <a:t>জলাবদ্ধতা</a:t>
                      </a:r>
                      <a:endParaRPr lang="en-US" sz="4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        </a:t>
                      </a:r>
                    </a:p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সড়ক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দুর্ঘটনা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2266" y="6005013"/>
            <a:ext cx="4902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এ গুলো </a:t>
            </a:r>
            <a:r>
              <a:rPr lang="en-US" sz="3200" b="1" dirty="0" err="1" smtClean="0">
                <a:solidFill>
                  <a:srgbClr val="002060"/>
                </a:solidFill>
              </a:rPr>
              <a:t>মানব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সৃষ্ট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দুর্যোগ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জোড়ায়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কাজ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26944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প্রশ্নঃ১।প্রাকৃতিক </a:t>
            </a:r>
            <a:r>
              <a:rPr lang="en-US" sz="3200" b="1" dirty="0" err="1" smtClean="0">
                <a:solidFill>
                  <a:srgbClr val="002060"/>
                </a:solidFill>
              </a:rPr>
              <a:t>দুর্যোগ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প্রশ্নঃ২।মানব </a:t>
            </a:r>
            <a:r>
              <a:rPr lang="en-US" sz="3200" b="1" dirty="0" err="1" smtClean="0">
                <a:solidFill>
                  <a:srgbClr val="002060"/>
                </a:solidFill>
              </a:rPr>
              <a:t>সৃষ্ট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দুর্যোগ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প্রশ্নঃ৩।জলাবদ্ধতার </a:t>
            </a:r>
            <a:r>
              <a:rPr lang="en-US" sz="3200" b="1" dirty="0" err="1" smtClean="0">
                <a:solidFill>
                  <a:srgbClr val="002060"/>
                </a:solidFill>
              </a:rPr>
              <a:t>ফলে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অসুবিধা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r="9702" b="4797"/>
          <a:stretch/>
        </p:blipFill>
        <p:spPr>
          <a:xfrm>
            <a:off x="6450021" y="2456596"/>
            <a:ext cx="5089161" cy="3521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347414"/>
            <a:ext cx="5080882" cy="3698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860" y="368737"/>
            <a:ext cx="10178322" cy="1492132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দেখছ</a:t>
            </a:r>
            <a:r>
              <a:rPr lang="en-US" dirty="0" smtClean="0"/>
              <a:t>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113637"/>
              </p:ext>
            </p:extLst>
          </p:nvPr>
        </p:nvGraphicFramePr>
        <p:xfrm>
          <a:off x="1250950" y="2286000"/>
          <a:ext cx="10179050" cy="3787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9525"/>
                <a:gridCol w="5089525"/>
              </a:tblGrid>
              <a:tr h="378725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১নংচিত্রঃ</a:t>
                      </a:r>
                    </a:p>
                    <a:p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ছবিতে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কি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দেখছ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খাতায়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</a:rPr>
                        <a:t>লিখ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২নংচিত্রঃ 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C000"/>
                          </a:solidFill>
                        </a:rPr>
                        <a:t>ছবিতে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C000"/>
                          </a:solidFill>
                        </a:rPr>
                        <a:t>কি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C000"/>
                          </a:solidFill>
                        </a:rPr>
                        <a:t>দেখছ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C000"/>
                          </a:solidFill>
                        </a:rPr>
                        <a:t>খাতায়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C000"/>
                          </a:solidFill>
                        </a:rPr>
                        <a:t>লিখ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5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8" y="2292825"/>
            <a:ext cx="2129050" cy="3850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2" y="2292824"/>
            <a:ext cx="2674963" cy="3996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7" y="2292824"/>
            <a:ext cx="5067235" cy="3996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426235"/>
            <a:ext cx="10178322" cy="1492132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cap="none" spc="0" dirty="0" err="1">
                <a:ln/>
                <a:solidFill>
                  <a:schemeClr val="accent3"/>
                </a:solidFill>
              </a:rPr>
              <a:t>ছবিতে</a:t>
            </a:r>
            <a:r>
              <a:rPr lang="en-US" b="1" cap="none" spc="0" dirty="0">
                <a:ln/>
                <a:solidFill>
                  <a:schemeClr val="accent3"/>
                </a:solidFill>
              </a:rPr>
              <a:t> </a:t>
            </a:r>
            <a:r>
              <a:rPr lang="en-US" b="1" cap="none" spc="0" dirty="0" err="1">
                <a:ln/>
                <a:solidFill>
                  <a:schemeClr val="accent3"/>
                </a:solidFill>
              </a:rPr>
              <a:t>কি</a:t>
            </a:r>
            <a:r>
              <a:rPr lang="en-US" b="1" cap="none" spc="0" dirty="0">
                <a:ln/>
                <a:solidFill>
                  <a:schemeClr val="accent3"/>
                </a:solidFill>
              </a:rPr>
              <a:t> </a:t>
            </a:r>
            <a:r>
              <a:rPr lang="en-US" b="1" cap="none" spc="0" dirty="0" err="1">
                <a:ln/>
                <a:solidFill>
                  <a:schemeClr val="accent3"/>
                </a:solidFill>
              </a:rPr>
              <a:t>লক্ষ্য</a:t>
            </a:r>
            <a:r>
              <a:rPr lang="en-US" b="1" cap="none" spc="0" dirty="0">
                <a:ln/>
                <a:solidFill>
                  <a:schemeClr val="accent3"/>
                </a:solidFill>
              </a:rPr>
              <a:t> </a:t>
            </a:r>
            <a:r>
              <a:rPr lang="en-US" b="1" cap="none" spc="0" dirty="0" err="1" smtClean="0">
                <a:ln/>
                <a:solidFill>
                  <a:schemeClr val="accent3"/>
                </a:solidFill>
              </a:rPr>
              <a:t>করছ</a:t>
            </a:r>
            <a:r>
              <a:rPr lang="en-US" b="1" cap="none" spc="0" dirty="0" smtClean="0">
                <a:ln/>
                <a:solidFill>
                  <a:schemeClr val="accent3"/>
                </a:solidFill>
              </a:rPr>
              <a:t>?</a:t>
            </a:r>
            <a:endParaRPr lang="en-US" b="1" cap="none" spc="0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833724"/>
              </p:ext>
            </p:extLst>
          </p:nvPr>
        </p:nvGraphicFramePr>
        <p:xfrm>
          <a:off x="1250950" y="2285999"/>
          <a:ext cx="10179051" cy="40465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9525"/>
                <a:gridCol w="2748934"/>
                <a:gridCol w="2340592"/>
              </a:tblGrid>
              <a:tr h="4046561">
                <a:tc>
                  <a:txBody>
                    <a:bodyPr/>
                    <a:lstStyle/>
                    <a:p>
                      <a:endParaRPr lang="en-US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800" dirty="0" err="1" smtClean="0">
                          <a:solidFill>
                            <a:srgbClr val="C00000"/>
                          </a:solidFill>
                        </a:rPr>
                        <a:t>পত্রিকায়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</a:rPr>
                        <a:t>সংবাদ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</a:rPr>
                        <a:t>পড়ছে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টিভিতে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দুর্যোগের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rgbClr val="FF0000"/>
                          </a:solidFill>
                        </a:rPr>
                        <a:t>সতর্ক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১০নংসমূদ্রসতর্ক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</a:rPr>
                        <a:t>সংক্ষেত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65779" y="6496084"/>
            <a:ext cx="7202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দুর্যোগের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আগে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20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আবহাওয়ার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পূর্বাবাস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ও </a:t>
            </a:r>
            <a:r>
              <a:rPr lang="en-US" sz="20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সতর্ক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সংক্ষেত</a:t>
            </a:r>
            <a:r>
              <a:rPr lang="en-US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বার্তা</a:t>
            </a:r>
            <a:endParaRPr lang="en-US" sz="2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smtClean="0"/>
              <a:t>১৩,১৪নংস্লাইটে </a:t>
            </a:r>
            <a:r>
              <a:rPr lang="en-US" dirty="0" err="1" smtClean="0"/>
              <a:t>কিলক্ষ্য</a:t>
            </a:r>
            <a:r>
              <a:rPr lang="en-US" dirty="0" smtClean="0"/>
              <a:t> </a:t>
            </a:r>
            <a:r>
              <a:rPr lang="en-US" dirty="0" err="1" smtClean="0"/>
              <a:t>করেছ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solidFill>
                  <a:srgbClr val="002060"/>
                </a:solidFill>
              </a:rPr>
              <a:t>ঘুর্নিঝড়ের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ছবি,অতিরিক্ত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লোক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গাড়িতে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যাচ্ছে,পত্রিকা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পড়ছে,সংবাদ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শুনছে</a:t>
            </a:r>
            <a:r>
              <a:rPr lang="en-US" sz="4800" b="1" dirty="0" smtClean="0">
                <a:solidFill>
                  <a:srgbClr val="002060"/>
                </a:solidFill>
              </a:rPr>
              <a:t>।  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১০টি </a:t>
            </a:r>
            <a:r>
              <a:rPr lang="en-US" sz="4800" b="1" dirty="0" err="1" smtClean="0">
                <a:solidFill>
                  <a:srgbClr val="002060"/>
                </a:solidFill>
              </a:rPr>
              <a:t>দুর্যোগের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নাম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খাতায়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লিখ</a:t>
            </a:r>
            <a:r>
              <a:rPr lang="en-US" sz="4800" b="1" dirty="0" smtClean="0">
                <a:solidFill>
                  <a:srgbClr val="002060"/>
                </a:solidFill>
              </a:rPr>
              <a:t>।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402006"/>
            <a:ext cx="4917110" cy="3698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>
          <a:xfrm>
            <a:off x="6340838" y="2402006"/>
            <a:ext cx="5089161" cy="3698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দুর্যোগের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সময়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কি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করা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উচিত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ছবি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দেখে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বল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199208"/>
              </p:ext>
            </p:extLst>
          </p:nvPr>
        </p:nvGraphicFramePr>
        <p:xfrm>
          <a:off x="1250950" y="2286000"/>
          <a:ext cx="1017905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9525"/>
                <a:gridCol w="5089525"/>
              </a:tblGrid>
              <a:tr h="4005618">
                <a:tc>
                  <a:txBody>
                    <a:bodyPr/>
                    <a:lstStyle/>
                    <a:p>
                      <a:endParaRPr lang="en-US" sz="3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</a:rPr>
                        <a:t>সরকারি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</a:rPr>
                        <a:t>আদেশ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2060"/>
                          </a:solidFill>
                        </a:rPr>
                        <a:t>দিচ্ছে</a:t>
                      </a: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2060"/>
                          </a:solidFill>
                        </a:rPr>
                        <a:t>তা</a:t>
                      </a: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n-US" sz="3600" b="1" baseline="0" dirty="0" err="1" smtClean="0">
                          <a:solidFill>
                            <a:srgbClr val="002060"/>
                          </a:solidFill>
                        </a:rPr>
                        <a:t>মেনে</a:t>
                      </a: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2060"/>
                          </a:solidFill>
                        </a:rPr>
                        <a:t>চলা</a:t>
                      </a:r>
                      <a:r>
                        <a:rPr lang="en-US" sz="3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2060"/>
                          </a:solidFill>
                        </a:rPr>
                        <a:t>উচিত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800" b="1" dirty="0" err="1" smtClean="0">
                          <a:solidFill>
                            <a:srgbClr val="FFC000"/>
                          </a:solidFill>
                        </a:rPr>
                        <a:t>আশ্রয়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</a:rPr>
                        <a:t>কেন্দ্রে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C000"/>
                          </a:solidFill>
                        </a:rPr>
                        <a:t>যাচ্ছে</a:t>
                      </a:r>
                      <a:r>
                        <a:rPr lang="en-US" sz="28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5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en-US" sz="4400" b="1" dirty="0" err="1" smtClean="0"/>
              <a:t>দুর্যোগের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সময়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করণীয়খাতায়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লিখ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1678" y="2442950"/>
            <a:ext cx="10178322" cy="300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আপনার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এলাকায়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বন্যার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পানি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পর্যন্ত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নিরাপদ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উচু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স্থানে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করুন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দুর্যোগে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গর্ভবতূ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প্রসুতি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নারী,শিশু,বৃদ্ধ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প্রতিবন্ধীরা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সবচেয়ে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বিপ্পদাপন্ন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তাদের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প্রয়োজনের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নজর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দিন।প্রসূতিকে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উচু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স্থানের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আত্মীয়ের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বাড়ি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নিরাপদ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স্থানে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যাওয়ার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ব্যবস্থা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করুন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যেসব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রোগে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আক্রান্ত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হওয়ার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সম্ভাবনা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অধিকাংশই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জীবাণু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সংক্রমণে,তাই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অবশ্যই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সাবান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ভালোভাবে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পরিস্কার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করুন,বুশেষ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খাওয়ার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আগে,রান্না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আগে,ন্যাট্রিন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থেকে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পদ,বিশেষ,ঘরবাড়ী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পরিস্কার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আহত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অসুস্থ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কাউকে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59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97" y="-354594"/>
            <a:ext cx="10178322" cy="1492132"/>
          </a:xfrm>
        </p:spPr>
        <p:txBody>
          <a:bodyPr>
            <a:prstTxWarp prst="textTriangle">
              <a:avLst/>
            </a:prstTxWarp>
          </a:bodyPr>
          <a:lstStyle/>
          <a:p>
            <a:pPr algn="ctr"/>
            <a:r>
              <a:rPr lang="en-US" dirty="0" err="1" smtClean="0"/>
              <a:t>দলীয়</a:t>
            </a:r>
            <a:r>
              <a:rPr lang="en-US" dirty="0" smtClean="0"/>
              <a:t>  </a:t>
            </a:r>
            <a:r>
              <a:rPr lang="en-US" dirty="0" err="1" smtClean="0"/>
              <a:t>কাজ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427998"/>
              </p:ext>
            </p:extLst>
          </p:nvPr>
        </p:nvGraphicFramePr>
        <p:xfrm>
          <a:off x="1250950" y="2285998"/>
          <a:ext cx="10179050" cy="3639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9525"/>
                <a:gridCol w="5089525"/>
              </a:tblGrid>
              <a:tr h="5390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১নং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দলের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কাজ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২নং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দলের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কাজ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10047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# </a:t>
                      </a:r>
                      <a:r>
                        <a:rPr lang="en-US" sz="28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প্রাকৃতিক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দুর্যোগ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কী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?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বাংলাদেশে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কি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কি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দুর্যোগ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লক্ষ্য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করা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যায়?একটি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তৈরি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কর</a:t>
                      </a:r>
                      <a:r>
                        <a:rPr lang="en-US" sz="28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।  </a:t>
                      </a:r>
                      <a:endParaRPr lang="en-US" sz="28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#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সড়ক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দুর্ঘটনা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কেন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হয়?১৩নংস্লাইটে২নংছবির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আলোকে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মন্তব্য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লিখ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।</a:t>
                      </a:r>
                      <a:endParaRPr lang="en-US" sz="2400" b="1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dirty="0" err="1" smtClean="0"/>
              <a:t>মুল্যায়ন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প্রশ্নঃ১।বৃষ্টিপাতের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তাৎক্ষনিক</a:t>
            </a:r>
            <a:r>
              <a:rPr lang="en-US" dirty="0" smtClean="0"/>
              <a:t> </a:t>
            </a:r>
            <a:r>
              <a:rPr lang="en-US" dirty="0" err="1" smtClean="0"/>
              <a:t>দুর্যোগ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প্রশ্নঃ২।ভূমিকম্প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দূর্যোগ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প্রশ্নঃ৩।বন্যা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প্রশ্নঃ৪।ঘুর্নিঝড়ে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ক্ষতি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 smtClean="0"/>
              <a:t>প্রশ্নঃ৫।একটি </a:t>
            </a:r>
            <a:r>
              <a:rPr lang="en-US" dirty="0" err="1" smtClean="0"/>
              <a:t>মানব</a:t>
            </a:r>
            <a:r>
              <a:rPr lang="en-US" dirty="0" smtClean="0"/>
              <a:t> </a:t>
            </a:r>
            <a:r>
              <a:rPr lang="en-US" dirty="0" err="1" smtClean="0"/>
              <a:t>সৃষ্ট</a:t>
            </a:r>
            <a:r>
              <a:rPr lang="en-US" dirty="0" smtClean="0"/>
              <a:t> </a:t>
            </a:r>
            <a:r>
              <a:rPr lang="en-US" dirty="0" err="1" smtClean="0"/>
              <a:t>দুর্যোগের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</a:p>
          <a:p>
            <a:pPr marL="0" indent="0">
              <a:buNone/>
            </a:pPr>
            <a:r>
              <a:rPr lang="en-US" dirty="0" err="1" smtClean="0"/>
              <a:t>উত্তরঃব্জ্র,প্রাকৃতিক,বর্ষাকালে</a:t>
            </a:r>
            <a:r>
              <a:rPr lang="en-US" dirty="0" smtClean="0"/>
              <a:t>, </a:t>
            </a:r>
            <a:r>
              <a:rPr lang="en-US" dirty="0" err="1" smtClean="0"/>
              <a:t>ঘরবাড়ি-গাছপালা,যুদ্ধ</a:t>
            </a:r>
            <a:r>
              <a:rPr lang="en-US" dirty="0" smtClean="0"/>
              <a:t>।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75" y="2149523"/>
            <a:ext cx="2809436" cy="241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42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en-US" sz="72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পরিচিতি</a:t>
            </a:r>
            <a:endParaRPr lang="en-US" sz="7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শিক্ষক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1"/>
            <a:ext cx="4800600" cy="345075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মোঃরুহুল</a:t>
            </a:r>
            <a:r>
              <a:rPr lang="en-US" b="1" dirty="0" smtClean="0"/>
              <a:t> </a:t>
            </a:r>
            <a:r>
              <a:rPr lang="en-US" b="1" dirty="0" err="1" smtClean="0"/>
              <a:t>আমিন</a:t>
            </a:r>
            <a:r>
              <a:rPr lang="en-US" b="1" dirty="0" smtClean="0"/>
              <a:t> </a:t>
            </a:r>
            <a:r>
              <a:rPr lang="en-US" b="1" dirty="0" err="1" smtClean="0"/>
              <a:t>খান</a:t>
            </a:r>
            <a:endParaRPr lang="en-US" b="1" dirty="0" smtClean="0"/>
          </a:p>
          <a:p>
            <a:pPr marL="0" indent="0">
              <a:buNone/>
            </a:pPr>
            <a:r>
              <a:rPr lang="en-US" sz="1800" b="1" dirty="0" err="1" smtClean="0"/>
              <a:t>সহকারি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সুপার,বালালী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বাঘমারা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খন্দকার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আব্দুর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রাজ্জাক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দাখিল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মাদ্রাসা-মদন-নেত্রকোণা।মোবাইল</a:t>
            </a:r>
            <a:r>
              <a:rPr lang="en-US" sz="1800" b="1" dirty="0"/>
              <a:t> </a:t>
            </a:r>
            <a:r>
              <a:rPr lang="en-US" sz="1800" b="1" dirty="0" smtClean="0"/>
              <a:t>০১৯২০৩৮১৪১৫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পাঠ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078" y="3120980"/>
            <a:ext cx="4800600" cy="299639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শ্রেনিঃ৮ম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বিষয়ঃবাংলাদেশ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ওবিশ্বপরিচয়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অধ্যায়ঃঅষ্টম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বাংলাদেশের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দুর্যোগ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তারিখঃ১১/০৭/২০২১ইং-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                        </a:t>
            </a:r>
            <a:r>
              <a:rPr lang="en-US" sz="7200" b="1" dirty="0" err="1" smtClean="0">
                <a:solidFill>
                  <a:srgbClr val="002060"/>
                </a:solidFill>
              </a:rPr>
              <a:t>বাড়ির</a:t>
            </a:r>
            <a:r>
              <a:rPr lang="en-US" sz="7200" b="1" dirty="0" smtClean="0">
                <a:solidFill>
                  <a:srgbClr val="002060"/>
                </a:solidFill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</a:rPr>
              <a:t>কাজ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#</a:t>
            </a:r>
            <a:r>
              <a:rPr lang="en-US" sz="2400" b="1" dirty="0" err="1" smtClean="0">
                <a:solidFill>
                  <a:srgbClr val="002060"/>
                </a:solidFill>
              </a:rPr>
              <a:t>মনে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</a:t>
            </a:r>
            <a:r>
              <a:rPr lang="en-US" sz="2400" b="1" dirty="0" smtClean="0">
                <a:solidFill>
                  <a:srgbClr val="002060"/>
                </a:solidFill>
              </a:rPr>
              <a:t>,  </a:t>
            </a:r>
            <a:r>
              <a:rPr lang="en-US" sz="2400" b="1" dirty="0" err="1" smtClean="0">
                <a:solidFill>
                  <a:srgbClr val="002060"/>
                </a:solidFill>
              </a:rPr>
              <a:t>তোমার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ভাই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কক্সবাজারে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থাকে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টিভির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সংবাদ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শুনেছ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যে</a:t>
            </a:r>
            <a:r>
              <a:rPr lang="en-US" sz="2400" b="1" dirty="0" smtClean="0">
                <a:solidFill>
                  <a:srgbClr val="002060"/>
                </a:solidFill>
              </a:rPr>
              <a:t> ৭২ঘন্টার </a:t>
            </a:r>
            <a:r>
              <a:rPr lang="en-US" sz="2400" b="1" dirty="0" err="1" smtClean="0">
                <a:solidFill>
                  <a:srgbClr val="002060"/>
                </a:solidFill>
              </a:rPr>
              <a:t>পর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স্লাইক্লোন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হবে।ইহাতে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তোমার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করণীয়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আছে?সরকারের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পদক্ষেপ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নেওয়া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উচিত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তা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লিখ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>
          <a:xfrm>
            <a:off x="1419368" y="2552131"/>
            <a:ext cx="9908274" cy="1924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t="6186" r="18535" b="-6186"/>
          <a:stretch/>
        </p:blipFill>
        <p:spPr>
          <a:xfrm>
            <a:off x="2347415" y="590702"/>
            <a:ext cx="2442948" cy="13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4846" y="-651505"/>
            <a:ext cx="4057650" cy="9932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8" y="410774"/>
            <a:ext cx="10178322" cy="14921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ধন্যবাদ</a:t>
            </a:r>
            <a:endParaRPr lang="en-US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এখানেই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শেষ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2251882"/>
            <a:ext cx="4463786" cy="395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75" y="2251882"/>
            <a:ext cx="4790364" cy="39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pPr algn="ctr"/>
            <a:r>
              <a:rPr lang="en-US" b="1" dirty="0" err="1" smtClean="0"/>
              <a:t>পাঠ</a:t>
            </a:r>
            <a:r>
              <a:rPr lang="en-US" b="1" dirty="0" smtClean="0"/>
              <a:t> </a:t>
            </a:r>
            <a:r>
              <a:rPr lang="en-US" b="1" dirty="0" err="1" smtClean="0"/>
              <a:t>শিরোনাম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686074"/>
              </p:ext>
            </p:extLst>
          </p:nvPr>
        </p:nvGraphicFramePr>
        <p:xfrm>
          <a:off x="1414723" y="2142696"/>
          <a:ext cx="10179050" cy="4217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9525"/>
                <a:gridCol w="5089525"/>
              </a:tblGrid>
              <a:tr h="4217161"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ঘুর্নিঝড়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অগ্নিকান্ড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2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b="1" dirty="0" err="1" smtClean="0"/>
              <a:t>পাঠ</a:t>
            </a:r>
            <a:r>
              <a:rPr lang="en-US" b="1" dirty="0" smtClean="0"/>
              <a:t> </a:t>
            </a:r>
            <a:r>
              <a:rPr lang="en-US" b="1" dirty="0" err="1" smtClean="0"/>
              <a:t>ঘোষনা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26944"/>
            <a:ext cx="10178322" cy="3593591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002060"/>
                </a:solidFill>
              </a:rPr>
              <a:t>    </a:t>
            </a:r>
            <a:r>
              <a:rPr lang="en-US" sz="66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</a:rPr>
              <a:t>পাঠ</a:t>
            </a:r>
            <a:r>
              <a:rPr lang="en-US" sz="6600" b="1" dirty="0" smtClean="0">
                <a:solidFill>
                  <a:srgbClr val="002060"/>
                </a:solidFill>
              </a:rPr>
              <a:t> - </a:t>
            </a:r>
            <a:r>
              <a:rPr lang="en-US" sz="6600" b="1" dirty="0" err="1" smtClean="0">
                <a:solidFill>
                  <a:srgbClr val="002060"/>
                </a:solidFill>
              </a:rPr>
              <a:t>বাংলাদেশের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</a:rPr>
              <a:t>দুর্যোগ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423329"/>
            <a:ext cx="10178322" cy="1492132"/>
          </a:xfrm>
          <a:solidFill>
            <a:srgbClr val="F3F3F2"/>
          </a:solidFill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শিখনফল</a:t>
            </a:r>
            <a:endParaRPr lang="en-US" sz="2000" b="1" cap="none" spc="0" dirty="0">
              <a:ln/>
              <a:solidFill>
                <a:schemeClr val="accent4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এ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পাঠে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শিক্ষার্থীরা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---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দুর্যোগ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বলতে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পারবে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দুই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প্রকার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দুর্যোগের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নাম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উল্লেখ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করতে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পারবে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দুর্যোগের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মোকাবিলায়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করণীয়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তা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বিশ্লেষণ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করতে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cap="none" spc="0" dirty="0" err="1" smtClean="0">
                <a:ln/>
                <a:solidFill>
                  <a:schemeClr val="accent4"/>
                </a:solidFill>
              </a:rPr>
              <a:t>আলোচনা</a:t>
            </a:r>
            <a:r>
              <a:rPr lang="en-US" b="1" cap="none" spc="0" dirty="0" smtClean="0">
                <a:ln/>
                <a:solidFill>
                  <a:schemeClr val="accent4"/>
                </a:solidFill>
              </a:rPr>
              <a:t> </a:t>
            </a:r>
            <a:r>
              <a:rPr lang="en-US" b="1" cap="none" spc="0" dirty="0" err="1" smtClean="0">
                <a:ln/>
                <a:solidFill>
                  <a:schemeClr val="accent4"/>
                </a:solidFill>
              </a:rPr>
              <a:t>করি</a:t>
            </a:r>
            <a:endParaRPr lang="en-US" b="1" cap="none" spc="0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প্রাকৃতিক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কারণে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মানবের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ওপরিবেশের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অস্বাভাবিক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অবস্থার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সৃষ্টি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তাকে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দুর্যোগ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বলে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r>
              <a:rPr lang="en-US" sz="2400" b="1" dirty="0" err="1" smtClean="0">
                <a:solidFill>
                  <a:srgbClr val="002060"/>
                </a:solidFill>
              </a:rPr>
              <a:t>দুর্যোগ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প্রাকৃতিক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ভাবে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হয়ে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থাকে।যেমনঃবন্যা,ঘুর্নিঝড়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নদীভাঙ্গন,খড়া,ভূমিকম্প,বজ্র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ইত্যাদি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r>
              <a:rPr lang="en-US" sz="2400" b="1" dirty="0" err="1" smtClean="0">
                <a:solidFill>
                  <a:srgbClr val="002060"/>
                </a:solidFill>
              </a:rPr>
              <a:t>এগুলোকে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প্রাকৃতিক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দুর্যোগ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বলা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হয়</a:t>
            </a:r>
            <a:r>
              <a:rPr lang="en-US" sz="2400" b="1" dirty="0" smtClean="0">
                <a:solidFill>
                  <a:srgbClr val="002060"/>
                </a:solidFill>
              </a:rPr>
              <a:t>। </a:t>
            </a:r>
            <a:r>
              <a:rPr lang="en-US" sz="2400" b="1" dirty="0" err="1" smtClean="0">
                <a:solidFill>
                  <a:srgbClr val="002060"/>
                </a:solidFill>
              </a:rPr>
              <a:t>মানবের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কারণে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যে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সব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দুর্যোগ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হয়ে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থাকে।যেমনঃআগুন,রাস্থায়দুর্ঘটনা,মারামারি,হত্যাকান্ড,জলাবদ্ধতা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ইত্যাদি।এগুলোকে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প্রাকৃতিক</a:t>
            </a:r>
            <a:r>
              <a:rPr lang="en-US" sz="2400" b="1" dirty="0" smtClean="0">
                <a:solidFill>
                  <a:srgbClr val="002060"/>
                </a:solidFill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</a:rPr>
              <a:t>মানব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সৃষ্ট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দুর্যোগ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বলা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হয়।দুর্যোগ</a:t>
            </a:r>
            <a:r>
              <a:rPr lang="en-US" sz="2400" b="1" dirty="0" smtClean="0">
                <a:solidFill>
                  <a:srgbClr val="002060"/>
                </a:solidFill>
              </a:rPr>
              <a:t> ২প্রকার।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3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17" y="2385663"/>
            <a:ext cx="2285998" cy="3963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/>
          <a:stretch/>
        </p:blipFill>
        <p:spPr>
          <a:xfrm>
            <a:off x="7260611" y="2347414"/>
            <a:ext cx="1774207" cy="403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0" y="2309165"/>
            <a:ext cx="1828797" cy="4077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/>
          <a:stretch/>
        </p:blipFill>
        <p:spPr>
          <a:xfrm>
            <a:off x="3343702" y="2347414"/>
            <a:ext cx="1869744" cy="4039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0"/>
          <a:stretch/>
        </p:blipFill>
        <p:spPr>
          <a:xfrm>
            <a:off x="1328699" y="2347414"/>
            <a:ext cx="1982841" cy="4039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45909"/>
            <a:ext cx="10178322" cy="1328607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ছবি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দেখে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বল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এগুলো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কি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989388"/>
              </p:ext>
            </p:extLst>
          </p:nvPr>
        </p:nvGraphicFramePr>
        <p:xfrm>
          <a:off x="1250950" y="2279177"/>
          <a:ext cx="10179050" cy="4176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5810"/>
                <a:gridCol w="2035810"/>
                <a:gridCol w="1760618"/>
                <a:gridCol w="2019869"/>
                <a:gridCol w="2326943"/>
              </a:tblGrid>
              <a:tr h="417621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</a:t>
                      </a:r>
                    </a:p>
                    <a:p>
                      <a:r>
                        <a:rPr lang="en-US" dirty="0" smtClean="0"/>
                        <a:t> 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নদী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ভাঙ্গন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ঘুর্নি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</a:rPr>
                        <a:t>ঝড়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বজ্র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</a:rPr>
                        <a:t>বন্যা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ভূমিকম্প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70872" y="6387152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এগুলো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প্রাকৃতিক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দুর্যোগ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3" y="2306472"/>
            <a:ext cx="3405117" cy="3885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64" y="2306473"/>
            <a:ext cx="3738519" cy="388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9" y="2306472"/>
            <a:ext cx="2812406" cy="39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b="1" dirty="0" err="1" smtClean="0"/>
              <a:t>ছবিতে</a:t>
            </a:r>
            <a:r>
              <a:rPr lang="en-US" b="1" dirty="0" smtClean="0"/>
              <a:t> </a:t>
            </a:r>
            <a:r>
              <a:rPr lang="en-US" b="1" dirty="0" err="1" smtClean="0"/>
              <a:t>কি</a:t>
            </a:r>
            <a:r>
              <a:rPr lang="en-US" b="1" dirty="0" smtClean="0"/>
              <a:t> </a:t>
            </a:r>
            <a:r>
              <a:rPr lang="en-US" b="1" dirty="0" err="1" smtClean="0"/>
              <a:t>লক্ষ্য</a:t>
            </a:r>
            <a:r>
              <a:rPr lang="en-US" b="1" dirty="0" smtClean="0"/>
              <a:t> </a:t>
            </a:r>
            <a:r>
              <a:rPr lang="en-US" b="1" dirty="0" err="1" smtClean="0"/>
              <a:t>করছ</a:t>
            </a:r>
            <a:r>
              <a:rPr lang="en-US" b="1" dirty="0" smtClean="0"/>
              <a:t>?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930782"/>
              </p:ext>
            </p:extLst>
          </p:nvPr>
        </p:nvGraphicFramePr>
        <p:xfrm>
          <a:off x="1250950" y="2285999"/>
          <a:ext cx="10179051" cy="4073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95"/>
                <a:gridCol w="3737939"/>
                <a:gridCol w="3393017"/>
              </a:tblGrid>
              <a:tr h="407385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</a:t>
                      </a:r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</a:rPr>
                        <a:t>অগ্নিকান্ড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rgbClr val="00B050"/>
                          </a:solidFill>
                        </a:rPr>
                        <a:t>    </a:t>
                      </a:r>
                    </a:p>
                    <a:p>
                      <a:endParaRPr lang="en-US" sz="3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3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3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3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3600" b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3600" b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US" sz="3600" b="0" dirty="0" err="1" smtClean="0">
                          <a:solidFill>
                            <a:srgbClr val="FF0000"/>
                          </a:solidFill>
                        </a:rPr>
                        <a:t>হত্যাকান্ড</a:t>
                      </a:r>
                      <a:endParaRPr lang="en-US" sz="3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4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4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4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4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4000" b="1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</a:rPr>
                        <a:t>দুর্ঘটনা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3960" y="6191923"/>
            <a:ext cx="977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এ  গুলো      </a:t>
            </a:r>
            <a:r>
              <a:rPr lang="en-US" sz="3200" b="1" dirty="0" err="1" smtClean="0">
                <a:solidFill>
                  <a:srgbClr val="002060"/>
                </a:solidFill>
              </a:rPr>
              <a:t>মানব</a:t>
            </a:r>
            <a:r>
              <a:rPr lang="en-US" sz="3200" b="1" dirty="0" smtClean="0">
                <a:solidFill>
                  <a:srgbClr val="00206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2060"/>
                </a:solidFill>
              </a:rPr>
              <a:t>সৃষ্ট</a:t>
            </a:r>
            <a:r>
              <a:rPr lang="en-US" sz="3200" b="1" dirty="0" smtClean="0">
                <a:solidFill>
                  <a:srgbClr val="002060"/>
                </a:solidFill>
              </a:rPr>
              <a:t>                   </a:t>
            </a:r>
            <a:r>
              <a:rPr lang="en-US" sz="3200" b="1" dirty="0" err="1" smtClean="0">
                <a:solidFill>
                  <a:srgbClr val="002060"/>
                </a:solidFill>
              </a:rPr>
              <a:t>দুর্যোগ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একক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কাজ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45057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প্রশ্নঃ১।দুর্যোগ </a:t>
            </a:r>
            <a:r>
              <a:rPr lang="en-US" sz="4000" dirty="0" err="1" smtClean="0"/>
              <a:t>কি</a:t>
            </a:r>
            <a:r>
              <a:rPr lang="en-US" sz="4000" dirty="0" smtClean="0"/>
              <a:t>?</a:t>
            </a:r>
          </a:p>
          <a:p>
            <a:pPr marL="0" indent="0">
              <a:buNone/>
            </a:pPr>
            <a:r>
              <a:rPr lang="en-US" sz="4000" dirty="0" smtClean="0"/>
              <a:t>প্রশ্নঃ২। </a:t>
            </a:r>
            <a:r>
              <a:rPr lang="en-US" sz="4000" dirty="0" err="1" smtClean="0"/>
              <a:t>দুর্যোগ</a:t>
            </a:r>
            <a:r>
              <a:rPr lang="en-US" sz="4000" dirty="0" smtClean="0"/>
              <a:t> </a:t>
            </a:r>
            <a:r>
              <a:rPr lang="en-US" sz="4000" dirty="0" err="1" smtClean="0"/>
              <a:t>কত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প্রকার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6" y="2558376"/>
            <a:ext cx="2489595" cy="201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24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525</TotalTime>
  <Words>520</Words>
  <Application>Microsoft Office PowerPoint</Application>
  <PresentationFormat>Widescreen</PresentationFormat>
  <Paragraphs>256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Gill Sans MT</vt:lpstr>
      <vt:lpstr>Impact</vt:lpstr>
      <vt:lpstr>Wingdings</vt:lpstr>
      <vt:lpstr>Badge</vt:lpstr>
      <vt:lpstr>স্বাগতম</vt:lpstr>
      <vt:lpstr>পরিচিতি</vt:lpstr>
      <vt:lpstr>পাঠ শিরোনাম</vt:lpstr>
      <vt:lpstr>পাঠ ঘোষনা</vt:lpstr>
      <vt:lpstr>শিখনফল</vt:lpstr>
      <vt:lpstr>আলোচনা করি</vt:lpstr>
      <vt:lpstr>ছবি দেখে বল এগুলো কি?</vt:lpstr>
      <vt:lpstr>ছবিতে কি লক্ষ্য করছ?</vt:lpstr>
      <vt:lpstr>একক কাজ</vt:lpstr>
      <vt:lpstr> আলোচনা করি প্রাকৃতিক দুর্যোগ কি?</vt:lpstr>
      <vt:lpstr>ছবিতে কি লক্ষ্য করছ?</vt:lpstr>
      <vt:lpstr> জোড়ায় কাজ</vt:lpstr>
      <vt:lpstr>ছবিতে কি দেখছ? </vt:lpstr>
      <vt:lpstr>ছবিতে কি লক্ষ্য করছ?</vt:lpstr>
      <vt:lpstr>১৩,১৪নংস্লাইটে কিলক্ষ্য করেছ </vt:lpstr>
      <vt:lpstr>দুর্যোগের সময় কি করা উচিত ছবি দেখে বল </vt:lpstr>
      <vt:lpstr>দুর্যোগের সময় কি করণীয়খাতায় লিখ </vt:lpstr>
      <vt:lpstr>দলীয়  কাজ</vt:lpstr>
      <vt:lpstr>মুল্যায়ন</vt:lpstr>
      <vt:lpstr>                        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SM Computer</dc:creator>
  <cp:lastModifiedBy>SM Computer</cp:lastModifiedBy>
  <cp:revision>181</cp:revision>
  <dcterms:created xsi:type="dcterms:W3CDTF">2021-07-08T14:13:45Z</dcterms:created>
  <dcterms:modified xsi:type="dcterms:W3CDTF">2021-07-17T13:22:58Z</dcterms:modified>
</cp:coreProperties>
</file>