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6" r:id="rId2"/>
    <p:sldId id="257" r:id="rId3"/>
    <p:sldId id="279" r:id="rId4"/>
    <p:sldId id="262" r:id="rId5"/>
    <p:sldId id="266" r:id="rId6"/>
    <p:sldId id="267" r:id="rId7"/>
    <p:sldId id="268" r:id="rId8"/>
    <p:sldId id="263" r:id="rId9"/>
    <p:sldId id="277" r:id="rId10"/>
    <p:sldId id="269" r:id="rId11"/>
    <p:sldId id="272" r:id="rId12"/>
    <p:sldId id="264" r:id="rId13"/>
    <p:sldId id="270" r:id="rId14"/>
    <p:sldId id="273" r:id="rId15"/>
    <p:sldId id="265" r:id="rId16"/>
    <p:sldId id="275" r:id="rId17"/>
    <p:sldId id="271" r:id="rId18"/>
    <p:sldId id="274" r:id="rId19"/>
    <p:sldId id="278" r:id="rId20"/>
    <p:sldId id="258" r:id="rId21"/>
    <p:sldId id="259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917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A2C6C-5144-470A-95B8-2A265EDCB64E}" type="datetimeFigureOut">
              <a:rPr lang="en-US" smtClean="0"/>
              <a:pPr/>
              <a:t>17-Jul-21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DE9B4-151F-4A55-83AE-E8F58998E1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A2C6C-5144-470A-95B8-2A265EDCB64E}" type="datetimeFigureOut">
              <a:rPr lang="en-US" smtClean="0"/>
              <a:pPr/>
              <a:t>17-Jul-21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DE9B4-151F-4A55-83AE-E8F58998E1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A2C6C-5144-470A-95B8-2A265EDCB64E}" type="datetimeFigureOut">
              <a:rPr lang="en-US" smtClean="0"/>
              <a:pPr/>
              <a:t>17-Jul-21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DE9B4-151F-4A55-83AE-E8F58998E1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A2C6C-5144-470A-95B8-2A265EDCB64E}" type="datetimeFigureOut">
              <a:rPr lang="en-US" smtClean="0"/>
              <a:pPr/>
              <a:t>17-Jul-21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DE9B4-151F-4A55-83AE-E8F58998E1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A2C6C-5144-470A-95B8-2A265EDCB64E}" type="datetimeFigureOut">
              <a:rPr lang="en-US" smtClean="0"/>
              <a:pPr/>
              <a:t>17-Jul-21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DE9B4-151F-4A55-83AE-E8F58998E1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A2C6C-5144-470A-95B8-2A265EDCB64E}" type="datetimeFigureOut">
              <a:rPr lang="en-US" smtClean="0"/>
              <a:pPr/>
              <a:t>17-Jul-21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DE9B4-151F-4A55-83AE-E8F58998E1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A2C6C-5144-470A-95B8-2A265EDCB64E}" type="datetimeFigureOut">
              <a:rPr lang="en-US" smtClean="0"/>
              <a:pPr/>
              <a:t>17-Jul-21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DE9B4-151F-4A55-83AE-E8F58998E1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A2C6C-5144-470A-95B8-2A265EDCB64E}" type="datetimeFigureOut">
              <a:rPr lang="en-US" smtClean="0"/>
              <a:pPr/>
              <a:t>17-Jul-21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DE9B4-151F-4A55-83AE-E8F58998E1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A2C6C-5144-470A-95B8-2A265EDCB64E}" type="datetimeFigureOut">
              <a:rPr lang="en-US" smtClean="0"/>
              <a:pPr/>
              <a:t>17-Jul-21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DE9B4-151F-4A55-83AE-E8F58998E1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A2C6C-5144-470A-95B8-2A265EDCB64E}" type="datetimeFigureOut">
              <a:rPr lang="en-US" smtClean="0"/>
              <a:pPr/>
              <a:t>17-Jul-21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DE9B4-151F-4A55-83AE-E8F58998E1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A2C6C-5144-470A-95B8-2A265EDCB64E}" type="datetimeFigureOut">
              <a:rPr lang="en-US" smtClean="0"/>
              <a:pPr/>
              <a:t>17-Jul-21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DE9B4-151F-4A55-83AE-E8F58998E1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DA2C6C-5144-470A-95B8-2A265EDCB64E}" type="datetimeFigureOut">
              <a:rPr lang="en-US" smtClean="0"/>
              <a:pPr/>
              <a:t>17-Jul-21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FDE9B4-151F-4A55-83AE-E8F58998E18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 (2).png"/>
          <p:cNvPicPr>
            <a:picLocks noChangeAspect="1"/>
          </p:cNvPicPr>
          <p:nvPr/>
        </p:nvPicPr>
        <p:blipFill>
          <a:blip r:embed="rId2"/>
          <a:srcRect l="13889" t="6438" r="9722" b="13090"/>
          <a:stretch>
            <a:fillRect/>
          </a:stretch>
        </p:blipFill>
        <p:spPr>
          <a:xfrm>
            <a:off x="1857356" y="500041"/>
            <a:ext cx="5357850" cy="608846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4714884"/>
            <a:ext cx="8572560" cy="1661993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2800" b="1" dirty="0">
                <a:solidFill>
                  <a:srgbClr val="7030A0"/>
                </a:solidFill>
                <a:latin typeface="Kalpurush" pitchFamily="2" charset="0"/>
                <a:cs typeface="Kalpurush" pitchFamily="2" charset="0"/>
              </a:rPr>
              <a:t>বিশেষ নির্বচনঃ </a:t>
            </a:r>
            <a:r>
              <a:rPr lang="bn-IN" sz="2800" b="1" dirty="0">
                <a:latin typeface="Kalpurush" pitchFamily="2" charset="0"/>
                <a:cs typeface="Kalpurush" pitchFamily="2" charset="0"/>
              </a:rPr>
              <a:t>মনে করি,</a:t>
            </a:r>
            <a:r>
              <a:rPr lang="en-GB" sz="2800" b="1" dirty="0">
                <a:latin typeface="Kalpurush" pitchFamily="2" charset="0"/>
                <a:cs typeface="Kalpurush" pitchFamily="2" charset="0"/>
              </a:rPr>
              <a:t>ABCD </a:t>
            </a:r>
            <a:r>
              <a:rPr lang="bn-IN" sz="2800" b="1" dirty="0">
                <a:latin typeface="Kalpurush" pitchFamily="2" charset="0"/>
                <a:cs typeface="Kalpurush" pitchFamily="2" charset="0"/>
              </a:rPr>
              <a:t>সামান্তরিকের</a:t>
            </a:r>
            <a:r>
              <a:rPr lang="en-GB" sz="2800" b="1" dirty="0">
                <a:latin typeface="Kalpurush" pitchFamily="2" charset="0"/>
                <a:cs typeface="Kalpurush" pitchFamily="2" charset="0"/>
              </a:rPr>
              <a:t> AC</a:t>
            </a:r>
            <a:r>
              <a:rPr lang="bn-IN" sz="2800" b="1" dirty="0">
                <a:latin typeface="Kalpurush" pitchFamily="2" charset="0"/>
                <a:cs typeface="Kalpurush" pitchFamily="2" charset="0"/>
              </a:rPr>
              <a:t> ও</a:t>
            </a:r>
            <a:r>
              <a:rPr lang="en-GB" sz="2800" b="1" dirty="0">
                <a:latin typeface="Kalpurush" pitchFamily="2" charset="0"/>
                <a:cs typeface="Kalpurush" pitchFamily="2" charset="0"/>
              </a:rPr>
              <a:t> BD</a:t>
            </a:r>
            <a:r>
              <a:rPr lang="bn-IN" sz="2800" b="1" dirty="0">
                <a:latin typeface="Kalpurush" pitchFamily="2" charset="0"/>
                <a:cs typeface="Kalpurush" pitchFamily="2" charset="0"/>
              </a:rPr>
              <a:t> কর্ণদ্বয় পরস্পরকে</a:t>
            </a:r>
            <a:r>
              <a:rPr lang="en-GB" sz="2800" b="1" dirty="0">
                <a:latin typeface="Kalpurush" pitchFamily="2" charset="0"/>
                <a:cs typeface="Kalpurush" pitchFamily="2" charset="0"/>
              </a:rPr>
              <a:t> O</a:t>
            </a:r>
            <a:r>
              <a:rPr lang="bn-IN" sz="2800" b="1" dirty="0">
                <a:latin typeface="Kalpurush" pitchFamily="2" charset="0"/>
                <a:cs typeface="Kalpurush" pitchFamily="2" charset="0"/>
              </a:rPr>
              <a:t> বিন্দুতে ছেদ করে।</a:t>
            </a:r>
          </a:p>
          <a:p>
            <a:r>
              <a:rPr lang="bn-IN" sz="2800" b="1" dirty="0">
                <a:latin typeface="Kalpurush" pitchFamily="2" charset="0"/>
                <a:cs typeface="Kalpurush" pitchFamily="2" charset="0"/>
              </a:rPr>
              <a:t>প্রমাণ করতে হবে যে,</a:t>
            </a:r>
            <a:r>
              <a:rPr lang="en-GB" sz="2800" b="1" dirty="0">
                <a:latin typeface="Kalpurush" pitchFamily="2" charset="0"/>
                <a:cs typeface="Kalpurush" pitchFamily="2" charset="0"/>
              </a:rPr>
              <a:t>AO=CO, BO=DO</a:t>
            </a:r>
            <a:r>
              <a:rPr lang="bn-IN" sz="2800" b="1" dirty="0">
                <a:latin typeface="Kalpurush" pitchFamily="2" charset="0"/>
                <a:cs typeface="Kalpurush" pitchFamily="2" charset="0"/>
              </a:rPr>
              <a:t> </a:t>
            </a:r>
            <a:endParaRPr lang="en-US" sz="2800" b="1" dirty="0">
              <a:latin typeface="Kalpurush" pitchFamily="2" charset="0"/>
              <a:cs typeface="Kalpurush" pitchFamily="2" charset="0"/>
            </a:endParaRPr>
          </a:p>
          <a:p>
            <a:endParaRPr lang="en-US" dirty="0"/>
          </a:p>
        </p:txBody>
      </p:sp>
      <p:pic>
        <p:nvPicPr>
          <p:cNvPr id="3" name="Picture 2" descr="Screenshot_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0298" y="2285992"/>
            <a:ext cx="2819400" cy="200025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071538" y="285728"/>
            <a:ext cx="3167855" cy="58477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bn-IN" sz="3200" b="1" dirty="0">
                <a:solidFill>
                  <a:schemeClr val="tx1"/>
                </a:solidFill>
                <a:latin typeface="Kalpurush" pitchFamily="2" charset="0"/>
                <a:cs typeface="Kalpurush" pitchFamily="2" charset="0"/>
              </a:rPr>
              <a:t>উত্তরটি মিলিয়ে নাওঃ</a:t>
            </a:r>
            <a:endParaRPr lang="en-US" sz="3200" b="1" dirty="0">
              <a:solidFill>
                <a:schemeClr val="tx1"/>
              </a:solidFill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4283" y="1142984"/>
            <a:ext cx="8501121" cy="95410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2800" b="1" dirty="0">
                <a:solidFill>
                  <a:srgbClr val="7030A0"/>
                </a:solidFill>
                <a:latin typeface="Kalpurush" pitchFamily="2" charset="0"/>
                <a:cs typeface="Kalpurush" pitchFamily="2" charset="0"/>
              </a:rPr>
              <a:t>সাধারণ নির্বচনঃ </a:t>
            </a:r>
            <a:r>
              <a:rPr lang="bn-IN" sz="2800" b="1" dirty="0">
                <a:latin typeface="Kalpurush" pitchFamily="2" charset="0"/>
                <a:cs typeface="Kalpurush" pitchFamily="2" charset="0"/>
              </a:rPr>
              <a:t>প্রমাণ কর যে, সামান্তরিকের কর্ণদ্বয় পরস্পরকে সমদ্বিখন্ডিত করে</a:t>
            </a:r>
            <a:r>
              <a:rPr lang="bn-IN" sz="2800" b="1" dirty="0"/>
              <a:t>। 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57290" y="285728"/>
            <a:ext cx="4603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dirty="0"/>
              <a:t>  </a:t>
            </a:r>
          </a:p>
        </p:txBody>
      </p:sp>
      <p:cxnSp>
        <p:nvCxnSpPr>
          <p:cNvPr id="9" name="Straight Connector 8"/>
          <p:cNvCxnSpPr/>
          <p:nvPr/>
        </p:nvCxnSpPr>
        <p:spPr>
          <a:xfrm rot="16200000" flipH="1">
            <a:off x="5000628" y="1142984"/>
            <a:ext cx="2286016" cy="21431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Screenshot_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28670"/>
            <a:ext cx="4027709" cy="2857496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 rot="5400000">
            <a:off x="3607587" y="1964521"/>
            <a:ext cx="2357454" cy="571504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6322231" y="1893083"/>
            <a:ext cx="2357454" cy="571504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714876" y="642918"/>
            <a:ext cx="4235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A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071934" y="3286124"/>
            <a:ext cx="4058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B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215206" y="3143248"/>
            <a:ext cx="4058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C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858148" y="714356"/>
            <a:ext cx="4427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D</a:t>
            </a:r>
          </a:p>
        </p:txBody>
      </p:sp>
      <p:sp>
        <p:nvSpPr>
          <p:cNvPr id="28" name="Arc 27"/>
          <p:cNvSpPr/>
          <p:nvPr/>
        </p:nvSpPr>
        <p:spPr>
          <a:xfrm rot="7485323">
            <a:off x="4638973" y="638453"/>
            <a:ext cx="1071570" cy="1071570"/>
          </a:xfrm>
          <a:prstGeom prst="arc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Arc 28"/>
          <p:cNvSpPr/>
          <p:nvPr/>
        </p:nvSpPr>
        <p:spPr>
          <a:xfrm rot="18657118">
            <a:off x="6577989" y="2720345"/>
            <a:ext cx="1071570" cy="1071570"/>
          </a:xfrm>
          <a:prstGeom prst="arc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785786" y="4143380"/>
            <a:ext cx="6643734" cy="13849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bn-IN" sz="2800" b="1" dirty="0">
                <a:latin typeface="Kalpurush" pitchFamily="2" charset="0"/>
                <a:cs typeface="Kalpurush" pitchFamily="2" charset="0"/>
              </a:rPr>
              <a:t>চিত্রে কোন রেখাটি </a:t>
            </a:r>
            <a:r>
              <a:rPr lang="en-GB" sz="2800" b="1" dirty="0">
                <a:latin typeface="Kalpurush" pitchFamily="2" charset="0"/>
                <a:cs typeface="Kalpurush" pitchFamily="2" charset="0"/>
              </a:rPr>
              <a:t>AB </a:t>
            </a:r>
            <a:r>
              <a:rPr lang="bn-IN" sz="2800" b="1" dirty="0">
                <a:latin typeface="Kalpurush" pitchFamily="2" charset="0"/>
                <a:cs typeface="Kalpurush" pitchFamily="2" charset="0"/>
              </a:rPr>
              <a:t>রেখার সমান্তরাল ?</a:t>
            </a:r>
          </a:p>
          <a:p>
            <a:pPr>
              <a:buFont typeface="Wingdings" pitchFamily="2" charset="2"/>
              <a:buChar char="Ø"/>
            </a:pPr>
            <a:r>
              <a:rPr lang="bn-IN" sz="2800" b="1" dirty="0">
                <a:latin typeface="Kalpurush" pitchFamily="2" charset="0"/>
                <a:cs typeface="Kalpurush" pitchFamily="2" charset="0"/>
              </a:rPr>
              <a:t>কোন ছেদকটি </a:t>
            </a:r>
            <a:r>
              <a:rPr lang="en-GB" sz="2800" b="1" dirty="0">
                <a:latin typeface="Kalpurush" pitchFamily="2" charset="0"/>
                <a:cs typeface="Kalpurush" pitchFamily="2" charset="0"/>
              </a:rPr>
              <a:t>A</a:t>
            </a:r>
            <a:r>
              <a:rPr lang="bn-IN" sz="2800" b="1" dirty="0">
                <a:latin typeface="Kalpurush" pitchFamily="2" charset="0"/>
                <a:cs typeface="Kalpurush" pitchFamily="2" charset="0"/>
              </a:rPr>
              <a:t> বিন্দু থেকে অংকন করা হয়েছে?</a:t>
            </a:r>
          </a:p>
          <a:p>
            <a:pPr>
              <a:buFont typeface="Wingdings" pitchFamily="2" charset="2"/>
              <a:buChar char="Ø"/>
            </a:pPr>
            <a:r>
              <a:rPr lang="bn-IN" sz="2800" b="1" dirty="0">
                <a:latin typeface="Kalpurush" pitchFamily="2" charset="0"/>
                <a:cs typeface="Kalpurush" pitchFamily="2" charset="0"/>
              </a:rPr>
              <a:t>উৎপন্ন একান্তর কোণ দুইটির নাম কী?  </a:t>
            </a:r>
            <a:endParaRPr lang="en-US" sz="2800" b="1" dirty="0"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14282" y="214290"/>
            <a:ext cx="4083796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3200" b="1" dirty="0">
                <a:latin typeface="Kalpurush" pitchFamily="2" charset="0"/>
                <a:cs typeface="Kalpurush" pitchFamily="2" charset="0"/>
              </a:rPr>
              <a:t>উপপাদ্যটি প্রমাণ করা যাক </a:t>
            </a:r>
            <a:endParaRPr lang="en-US" sz="3200" b="1" dirty="0">
              <a:latin typeface="Kalpurush" pitchFamily="2" charset="0"/>
              <a:cs typeface="Kalpurus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  <p:bldP spid="28" grpId="0" animBg="1"/>
      <p:bldP spid="29" grpId="0" animBg="1"/>
      <p:bldP spid="2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57290" y="285728"/>
            <a:ext cx="4603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dirty="0"/>
              <a:t>  </a:t>
            </a:r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4572000" y="571480"/>
            <a:ext cx="3286148" cy="2286016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Screenshot_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43" y="0"/>
            <a:ext cx="4027709" cy="2857496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4714876" y="214290"/>
            <a:ext cx="4235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A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214810" y="2643182"/>
            <a:ext cx="4058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B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358082" y="2643182"/>
            <a:ext cx="4058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C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8001024" y="214290"/>
            <a:ext cx="4427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D</a:t>
            </a:r>
          </a:p>
        </p:txBody>
      </p:sp>
      <p:cxnSp>
        <p:nvCxnSpPr>
          <p:cNvPr id="23" name="Straight Connector 22"/>
          <p:cNvCxnSpPr/>
          <p:nvPr/>
        </p:nvCxnSpPr>
        <p:spPr>
          <a:xfrm rot="5400000">
            <a:off x="6393669" y="1464455"/>
            <a:ext cx="2357454" cy="571504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5400000">
            <a:off x="3679025" y="1393017"/>
            <a:ext cx="2357454" cy="571504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Arc 25"/>
          <p:cNvSpPr/>
          <p:nvPr/>
        </p:nvSpPr>
        <p:spPr>
          <a:xfrm rot="10259413">
            <a:off x="7221064" y="291585"/>
            <a:ext cx="1071570" cy="1071570"/>
          </a:xfrm>
          <a:prstGeom prst="arc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Arc 26"/>
          <p:cNvSpPr/>
          <p:nvPr/>
        </p:nvSpPr>
        <p:spPr>
          <a:xfrm rot="20925009">
            <a:off x="4210283" y="2210027"/>
            <a:ext cx="1071570" cy="1071570"/>
          </a:xfrm>
          <a:prstGeom prst="arc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571472" y="4000504"/>
            <a:ext cx="7786742" cy="181588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bn-IN" sz="2800" b="1" dirty="0">
                <a:latin typeface="Kalpurush" pitchFamily="2" charset="0"/>
                <a:cs typeface="Kalpurush" pitchFamily="2" charset="0"/>
              </a:rPr>
              <a:t>পূর্বের অংশে চিত্রের কোন দুইটি রেখা সমান্তরাল বলা হয়েছে?</a:t>
            </a:r>
          </a:p>
          <a:p>
            <a:pPr>
              <a:buFont typeface="Wingdings" pitchFamily="2" charset="2"/>
              <a:buChar char="ü"/>
            </a:pPr>
            <a:r>
              <a:rPr lang="bn-IN" sz="2800" b="1" dirty="0">
                <a:latin typeface="Kalpurush" pitchFamily="2" charset="0"/>
                <a:cs typeface="Kalpurush" pitchFamily="2" charset="0"/>
              </a:rPr>
              <a:t>অপর ছেদকের নাম কী?</a:t>
            </a:r>
          </a:p>
          <a:p>
            <a:pPr>
              <a:buFont typeface="Wingdings" pitchFamily="2" charset="2"/>
              <a:buChar char="ü"/>
            </a:pPr>
            <a:r>
              <a:rPr lang="bn-IN" sz="2800" b="1" dirty="0">
                <a:latin typeface="Kalpurush" pitchFamily="2" charset="0"/>
                <a:cs typeface="Kalpurush" pitchFamily="2" charset="0"/>
              </a:rPr>
              <a:t> উৎপন্ন একান্তর কোণ দুইটির নাম কী?  </a:t>
            </a:r>
            <a:endParaRPr lang="en-US" sz="2800" b="1" dirty="0">
              <a:latin typeface="Kalpurush" pitchFamily="2" charset="0"/>
              <a:cs typeface="Kalpurus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  <p:bldP spid="26" grpId="0" animBg="1"/>
      <p:bldP spid="2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4357694"/>
            <a:ext cx="729840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b="1" dirty="0">
                <a:latin typeface="Kalpurush" pitchFamily="2" charset="0"/>
                <a:cs typeface="Kalpurush" pitchFamily="2" charset="0"/>
              </a:rPr>
              <a:t>প্রমাণঃ</a:t>
            </a:r>
            <a:r>
              <a:rPr lang="en-GB" sz="2800" b="1" dirty="0">
                <a:latin typeface="Kalpurush" pitchFamily="2" charset="0"/>
                <a:cs typeface="Kalpurush" pitchFamily="2" charset="0"/>
              </a:rPr>
              <a:t>AB</a:t>
            </a:r>
            <a:r>
              <a:rPr lang="bn-IN" sz="2800" b="1" dirty="0">
                <a:latin typeface="Kalpurush" pitchFamily="2" charset="0"/>
                <a:cs typeface="Kalpurush" pitchFamily="2" charset="0"/>
              </a:rPr>
              <a:t> ও</a:t>
            </a:r>
            <a:r>
              <a:rPr lang="en-GB" sz="2800" b="1" dirty="0">
                <a:latin typeface="Kalpurush" pitchFamily="2" charset="0"/>
                <a:cs typeface="Kalpurush" pitchFamily="2" charset="0"/>
              </a:rPr>
              <a:t> DC</a:t>
            </a:r>
            <a:r>
              <a:rPr lang="bn-IN" sz="2800" b="1" dirty="0">
                <a:latin typeface="Kalpurush" pitchFamily="2" charset="0"/>
                <a:cs typeface="Kalpurush" pitchFamily="2" charset="0"/>
              </a:rPr>
              <a:t> রেখাদ্বয় সমান্তরাল এবং </a:t>
            </a:r>
            <a:r>
              <a:rPr lang="en-GB" sz="2800" b="1" dirty="0">
                <a:latin typeface="Kalpurush" pitchFamily="2" charset="0"/>
                <a:cs typeface="Kalpurush" pitchFamily="2" charset="0"/>
              </a:rPr>
              <a:t>AC</a:t>
            </a:r>
            <a:r>
              <a:rPr lang="bn-IN" sz="2800" b="1" dirty="0">
                <a:latin typeface="Kalpurush" pitchFamily="2" charset="0"/>
                <a:cs typeface="Kalpurush" pitchFamily="2" charset="0"/>
              </a:rPr>
              <a:t> এদের ছেদক।</a:t>
            </a:r>
          </a:p>
          <a:p>
            <a:r>
              <a:rPr lang="bn-IN" sz="2800" b="1" dirty="0">
                <a:latin typeface="Kalpurush" pitchFamily="2" charset="0"/>
                <a:cs typeface="Kalpurush" pitchFamily="2" charset="0"/>
              </a:rPr>
              <a:t>অতএব,</a:t>
            </a:r>
            <a:r>
              <a:rPr lang="en-US" sz="2800" b="1" dirty="0">
                <a:latin typeface="Kalpurush" pitchFamily="2" charset="0"/>
                <a:cs typeface="Kalpurush" pitchFamily="2" charset="0"/>
              </a:rPr>
              <a:t> ∠</a:t>
            </a:r>
            <a:r>
              <a:rPr lang="en-GB" sz="2800" b="1" dirty="0">
                <a:latin typeface="Kalpurush" pitchFamily="2" charset="0"/>
                <a:cs typeface="Kalpurush" pitchFamily="2" charset="0"/>
              </a:rPr>
              <a:t> BAC=</a:t>
            </a:r>
            <a:r>
              <a:rPr lang="bn-IN" sz="2800" b="1" dirty="0">
                <a:latin typeface="Kalpurush" pitchFamily="2" charset="0"/>
                <a:cs typeface="Kalpurush" pitchFamily="2" charset="0"/>
              </a:rPr>
              <a:t>একান্তর </a:t>
            </a:r>
            <a:r>
              <a:rPr lang="en-US" sz="2800" b="1" dirty="0">
                <a:latin typeface="Kalpurush" pitchFamily="2" charset="0"/>
                <a:cs typeface="Kalpurush" pitchFamily="2" charset="0"/>
              </a:rPr>
              <a:t>∠</a:t>
            </a:r>
            <a:r>
              <a:rPr lang="en-GB" sz="2800" b="1" dirty="0">
                <a:latin typeface="Kalpurush" pitchFamily="2" charset="0"/>
                <a:cs typeface="Kalpurush" pitchFamily="2" charset="0"/>
              </a:rPr>
              <a:t>ACD</a:t>
            </a:r>
            <a:r>
              <a:rPr lang="bn-IN" sz="2800" b="1" dirty="0">
                <a:latin typeface="Kalpurush" pitchFamily="2" charset="0"/>
                <a:cs typeface="Kalpurush" pitchFamily="2" charset="0"/>
              </a:rPr>
              <a:t> </a:t>
            </a:r>
          </a:p>
          <a:p>
            <a:r>
              <a:rPr lang="en-GB" sz="2800" b="1" dirty="0">
                <a:latin typeface="Kalpurush" pitchFamily="2" charset="0"/>
                <a:cs typeface="Kalpurush" pitchFamily="2" charset="0"/>
              </a:rPr>
              <a:t>AB</a:t>
            </a:r>
            <a:r>
              <a:rPr lang="bn-IN" sz="2800" b="1" dirty="0">
                <a:latin typeface="Kalpurush" pitchFamily="2" charset="0"/>
                <a:cs typeface="Kalpurush" pitchFamily="2" charset="0"/>
              </a:rPr>
              <a:t> ও</a:t>
            </a:r>
            <a:r>
              <a:rPr lang="en-GB" sz="2800" b="1" dirty="0">
                <a:latin typeface="Kalpurush" pitchFamily="2" charset="0"/>
                <a:cs typeface="Kalpurush" pitchFamily="2" charset="0"/>
              </a:rPr>
              <a:t> DC</a:t>
            </a:r>
            <a:r>
              <a:rPr lang="bn-IN" sz="2800" b="1" dirty="0">
                <a:latin typeface="Kalpurush" pitchFamily="2" charset="0"/>
                <a:cs typeface="Kalpurush" pitchFamily="2" charset="0"/>
              </a:rPr>
              <a:t> রেখাদ্বয় সমান্তরাল এবং</a:t>
            </a:r>
            <a:r>
              <a:rPr lang="en-GB" sz="2800" b="1" dirty="0">
                <a:latin typeface="Kalpurush" pitchFamily="2" charset="0"/>
                <a:cs typeface="Kalpurush" pitchFamily="2" charset="0"/>
              </a:rPr>
              <a:t> BD</a:t>
            </a:r>
            <a:r>
              <a:rPr lang="bn-IN" sz="2800" b="1" dirty="0">
                <a:latin typeface="Kalpurush" pitchFamily="2" charset="0"/>
                <a:cs typeface="Kalpurush" pitchFamily="2" charset="0"/>
              </a:rPr>
              <a:t> এদের ছেদক।</a:t>
            </a:r>
          </a:p>
          <a:p>
            <a:r>
              <a:rPr lang="bn-IN" sz="2800" b="1" dirty="0">
                <a:latin typeface="Kalpurush" pitchFamily="2" charset="0"/>
                <a:cs typeface="Kalpurush" pitchFamily="2" charset="0"/>
              </a:rPr>
              <a:t>অতএব,</a:t>
            </a:r>
            <a:r>
              <a:rPr lang="en-US" sz="2800" b="1" dirty="0">
                <a:latin typeface="Kalpurush" pitchFamily="2" charset="0"/>
                <a:cs typeface="Kalpurush" pitchFamily="2" charset="0"/>
              </a:rPr>
              <a:t> ∠</a:t>
            </a:r>
            <a:r>
              <a:rPr lang="en-GB" sz="2800" b="1" dirty="0">
                <a:latin typeface="Kalpurush" pitchFamily="2" charset="0"/>
                <a:cs typeface="Kalpurush" pitchFamily="2" charset="0"/>
              </a:rPr>
              <a:t> BDC=</a:t>
            </a:r>
            <a:r>
              <a:rPr lang="bn-IN" sz="2800" b="1" dirty="0">
                <a:latin typeface="Kalpurush" pitchFamily="2" charset="0"/>
                <a:cs typeface="Kalpurush" pitchFamily="2" charset="0"/>
              </a:rPr>
              <a:t>একান্তর </a:t>
            </a:r>
            <a:r>
              <a:rPr lang="en-US" sz="2800" b="1" dirty="0">
                <a:latin typeface="Kalpurush" pitchFamily="2" charset="0"/>
                <a:cs typeface="Kalpurush" pitchFamily="2" charset="0"/>
              </a:rPr>
              <a:t>∠</a:t>
            </a:r>
            <a:r>
              <a:rPr lang="en-GB" sz="2800" b="1" dirty="0">
                <a:latin typeface="Kalpurush" pitchFamily="2" charset="0"/>
                <a:cs typeface="Kalpurush" pitchFamily="2" charset="0"/>
              </a:rPr>
              <a:t>ABD</a:t>
            </a:r>
            <a:r>
              <a:rPr lang="bn-IN" sz="2800" b="1" dirty="0">
                <a:latin typeface="Kalpurush" pitchFamily="2" charset="0"/>
                <a:cs typeface="Kalpurush" pitchFamily="2" charset="0"/>
              </a:rPr>
              <a:t> </a:t>
            </a:r>
            <a:endParaRPr lang="en-US" sz="2800" b="1" dirty="0">
              <a:latin typeface="Kalpurush" pitchFamily="2" charset="0"/>
              <a:cs typeface="Kalpurush" pitchFamily="2" charset="0"/>
            </a:endParaRPr>
          </a:p>
        </p:txBody>
      </p:sp>
      <p:pic>
        <p:nvPicPr>
          <p:cNvPr id="3" name="Picture 2" descr="Screenshot_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1670" y="1357298"/>
            <a:ext cx="4027709" cy="285749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285984" y="500042"/>
            <a:ext cx="4060727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IN" sz="2800" b="1" dirty="0">
                <a:latin typeface="Kalpurush" pitchFamily="2" charset="0"/>
                <a:cs typeface="Kalpurush" pitchFamily="2" charset="0"/>
              </a:rPr>
              <a:t>প্রশ্নের উত্তরগুলো মিলিয়ে নাওঃ</a:t>
            </a:r>
            <a:endParaRPr lang="en-US" sz="2800" b="1" dirty="0">
              <a:latin typeface="Kalpurush" pitchFamily="2" charset="0"/>
              <a:cs typeface="Kalpurus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shot_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9252" y="260648"/>
            <a:ext cx="3624968" cy="2571768"/>
          </a:xfrm>
          <a:prstGeom prst="rect">
            <a:avLst/>
          </a:prstGeom>
        </p:spPr>
      </p:pic>
      <p:cxnSp>
        <p:nvCxnSpPr>
          <p:cNvPr id="10" name="Straight Connector 9"/>
          <p:cNvCxnSpPr>
            <a:cxnSpLocks/>
          </p:cNvCxnSpPr>
          <p:nvPr/>
        </p:nvCxnSpPr>
        <p:spPr>
          <a:xfrm flipH="1">
            <a:off x="1142976" y="620688"/>
            <a:ext cx="500066" cy="200026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cxnSpLocks/>
          </p:cNvCxnSpPr>
          <p:nvPr/>
        </p:nvCxnSpPr>
        <p:spPr>
          <a:xfrm>
            <a:off x="1643042" y="620688"/>
            <a:ext cx="928694" cy="100013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cxnSpLocks/>
          </p:cNvCxnSpPr>
          <p:nvPr/>
        </p:nvCxnSpPr>
        <p:spPr>
          <a:xfrm flipH="1">
            <a:off x="1142976" y="1628800"/>
            <a:ext cx="1428760" cy="100013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16200000" flipH="1">
            <a:off x="2536017" y="1656538"/>
            <a:ext cx="1000132" cy="928694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2571736" y="642918"/>
            <a:ext cx="1428760" cy="1000132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>
            <a:off x="2750331" y="1393017"/>
            <a:ext cx="2000264" cy="500066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000760" y="1357298"/>
            <a:ext cx="2795381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b="1" dirty="0"/>
              <a:t>∠</a:t>
            </a:r>
            <a:r>
              <a:rPr lang="en-GB" sz="2400" b="1" dirty="0"/>
              <a:t> BAC=</a:t>
            </a:r>
            <a:r>
              <a:rPr lang="bn-IN" sz="2400" b="1" dirty="0">
                <a:latin typeface="Kalpurush" pitchFamily="2" charset="0"/>
                <a:cs typeface="Kalpurush" pitchFamily="2" charset="0"/>
              </a:rPr>
              <a:t>একান্তর</a:t>
            </a:r>
            <a:r>
              <a:rPr lang="en-US" sz="2400" b="1" dirty="0"/>
              <a:t>∠</a:t>
            </a:r>
            <a:r>
              <a:rPr lang="en-GB" sz="2400" b="1" dirty="0"/>
              <a:t>ACD</a:t>
            </a:r>
            <a:endParaRPr lang="bn-IN" sz="2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642910" y="3857628"/>
            <a:ext cx="8023350" cy="224676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bn-IN" sz="2800" b="1" dirty="0">
                <a:latin typeface="Kalpurush" pitchFamily="2" charset="0"/>
                <a:cs typeface="Kalpurush" pitchFamily="2" charset="0"/>
              </a:rPr>
              <a:t>লাল চিহ্নিত ত্রিভুজের নাম কী?</a:t>
            </a:r>
          </a:p>
          <a:p>
            <a:pPr>
              <a:buFont typeface="Wingdings" pitchFamily="2" charset="2"/>
              <a:buChar char="§"/>
            </a:pPr>
            <a:r>
              <a:rPr lang="bn-IN" sz="2800" b="1" dirty="0">
                <a:latin typeface="Kalpurush" pitchFamily="2" charset="0"/>
                <a:cs typeface="Kalpurush" pitchFamily="2" charset="0"/>
              </a:rPr>
              <a:t>সবুজ চিহ্নিত ত্রিভুজের নাম কী?</a:t>
            </a:r>
          </a:p>
          <a:p>
            <a:pPr>
              <a:buFont typeface="Wingdings" pitchFamily="2" charset="2"/>
              <a:buChar char="§"/>
            </a:pPr>
            <a:r>
              <a:rPr lang="en-US" sz="2800" b="1" dirty="0">
                <a:latin typeface="Kalpurush" pitchFamily="2" charset="0"/>
                <a:cs typeface="Kalpurush" pitchFamily="2" charset="0"/>
              </a:rPr>
              <a:t>∠</a:t>
            </a:r>
            <a:r>
              <a:rPr lang="en-GB" sz="2800" b="1" dirty="0">
                <a:latin typeface="Kalpurush" pitchFamily="2" charset="0"/>
                <a:cs typeface="Kalpurush" pitchFamily="2" charset="0"/>
              </a:rPr>
              <a:t> BAC</a:t>
            </a:r>
            <a:r>
              <a:rPr lang="bn-IN" sz="2800" b="1" dirty="0">
                <a:latin typeface="Kalpurush" pitchFamily="2" charset="0"/>
                <a:cs typeface="Kalpurush" pitchFamily="2" charset="0"/>
              </a:rPr>
              <a:t>  কোণকে </a:t>
            </a:r>
            <a:r>
              <a:rPr lang="el-GR" sz="2800" b="1" dirty="0">
                <a:latin typeface="Yu Mincho Light"/>
                <a:ea typeface="Yu Mincho Light"/>
                <a:cs typeface="Kalpurush" pitchFamily="2" charset="0"/>
              </a:rPr>
              <a:t>Δ</a:t>
            </a:r>
            <a:r>
              <a:rPr lang="en-GB" sz="2800" b="1" dirty="0">
                <a:latin typeface="Kalpurush" pitchFamily="2" charset="0"/>
                <a:ea typeface="Yu Mincho Light"/>
                <a:cs typeface="Kalpurush" pitchFamily="2" charset="0"/>
              </a:rPr>
              <a:t>AOB</a:t>
            </a:r>
            <a:r>
              <a:rPr lang="bn-IN" sz="2800" b="1" dirty="0">
                <a:latin typeface="Kalpurush" pitchFamily="2" charset="0"/>
                <a:ea typeface="Yu Mincho Light"/>
                <a:cs typeface="Kalpurush" pitchFamily="2" charset="0"/>
              </a:rPr>
              <a:t>  এর ক্ষেত্রে </a:t>
            </a:r>
            <a:r>
              <a:rPr lang="bn-IN" sz="2800" b="1" dirty="0">
                <a:latin typeface="Kalpurush" pitchFamily="2" charset="0"/>
                <a:cs typeface="Kalpurush" pitchFamily="2" charset="0"/>
              </a:rPr>
              <a:t>কী কোণ বলা যায়?</a:t>
            </a:r>
          </a:p>
          <a:p>
            <a:pPr>
              <a:buFont typeface="Wingdings" pitchFamily="2" charset="2"/>
              <a:buChar char="§"/>
            </a:pPr>
            <a:r>
              <a:rPr lang="en-US" sz="2800" b="1" dirty="0">
                <a:latin typeface="Kalpurush" pitchFamily="2" charset="0"/>
                <a:cs typeface="Kalpurush" pitchFamily="2" charset="0"/>
              </a:rPr>
              <a:t>∠</a:t>
            </a:r>
            <a:r>
              <a:rPr lang="en-GB" sz="2800" b="1" dirty="0">
                <a:latin typeface="Kalpurush" pitchFamily="2" charset="0"/>
                <a:cs typeface="Kalpurush" pitchFamily="2" charset="0"/>
              </a:rPr>
              <a:t>ACD</a:t>
            </a:r>
            <a:r>
              <a:rPr lang="bn-IN" sz="2800" b="1" dirty="0">
                <a:latin typeface="Kalpurush" pitchFamily="2" charset="0"/>
                <a:cs typeface="Kalpurush" pitchFamily="2" charset="0"/>
              </a:rPr>
              <a:t>  কোণকে </a:t>
            </a:r>
            <a:r>
              <a:rPr lang="el-GR" sz="2800" b="1" dirty="0">
                <a:latin typeface="Yu Mincho Light"/>
                <a:ea typeface="Yu Mincho Light"/>
                <a:cs typeface="Kalpurush" pitchFamily="2" charset="0"/>
              </a:rPr>
              <a:t>Δ</a:t>
            </a:r>
            <a:r>
              <a:rPr lang="en-GB" sz="2800" b="1" dirty="0">
                <a:latin typeface="Kalpurush" pitchFamily="2" charset="0"/>
                <a:ea typeface="Yu Mincho Light"/>
                <a:cs typeface="Kalpurush" pitchFamily="2" charset="0"/>
              </a:rPr>
              <a:t>COD</a:t>
            </a:r>
            <a:r>
              <a:rPr lang="bn-IN" sz="2800" b="1" dirty="0">
                <a:latin typeface="Kalpurush" pitchFamily="2" charset="0"/>
                <a:ea typeface="Yu Mincho Light"/>
                <a:cs typeface="Kalpurush" pitchFamily="2" charset="0"/>
              </a:rPr>
              <a:t> এর ক্ষেত্রে </a:t>
            </a:r>
            <a:r>
              <a:rPr lang="bn-IN" sz="2800" b="1" dirty="0">
                <a:latin typeface="Kalpurush" pitchFamily="2" charset="0"/>
                <a:cs typeface="Kalpurush" pitchFamily="2" charset="0"/>
              </a:rPr>
              <a:t>কী কোণ বলা যায়?</a:t>
            </a:r>
          </a:p>
          <a:p>
            <a:pPr>
              <a:buFont typeface="Wingdings" pitchFamily="2" charset="2"/>
              <a:buChar char="§"/>
            </a:pPr>
            <a:r>
              <a:rPr lang="bn-IN" sz="2800" b="1" dirty="0">
                <a:latin typeface="Kalpurush" pitchFamily="2" charset="0"/>
                <a:cs typeface="Kalpurush" pitchFamily="2" charset="0"/>
              </a:rPr>
              <a:t>তাহলে</a:t>
            </a:r>
            <a:r>
              <a:rPr lang="en-US" sz="2800" b="1" dirty="0">
                <a:latin typeface="Kalpurush" pitchFamily="2" charset="0"/>
                <a:cs typeface="Kalpurush" pitchFamily="2" charset="0"/>
              </a:rPr>
              <a:t> ∠</a:t>
            </a:r>
            <a:r>
              <a:rPr lang="en-GB" sz="2800" b="1" dirty="0">
                <a:latin typeface="Kalpurush" pitchFamily="2" charset="0"/>
                <a:cs typeface="Kalpurush" pitchFamily="2" charset="0"/>
              </a:rPr>
              <a:t> OAB</a:t>
            </a:r>
            <a:r>
              <a:rPr lang="bn-IN" sz="2800" b="1" dirty="0">
                <a:latin typeface="Kalpurush" pitchFamily="2" charset="0"/>
                <a:cs typeface="Kalpurush" pitchFamily="2" charset="0"/>
              </a:rPr>
              <a:t>= </a:t>
            </a:r>
            <a:r>
              <a:rPr lang="el-GR" sz="2800" b="1" dirty="0">
                <a:latin typeface="Yu Mincho Light"/>
                <a:ea typeface="Yu Mincho Light"/>
                <a:cs typeface="Kalpurush" pitchFamily="2" charset="0"/>
              </a:rPr>
              <a:t>Δ</a:t>
            </a:r>
            <a:r>
              <a:rPr lang="en-GB" sz="2800" b="1" dirty="0">
                <a:latin typeface="Kalpurush" pitchFamily="2" charset="0"/>
                <a:ea typeface="Yu Mincho Light"/>
                <a:cs typeface="Kalpurush" pitchFamily="2" charset="0"/>
              </a:rPr>
              <a:t>COD</a:t>
            </a:r>
            <a:r>
              <a:rPr lang="bn-IN" sz="2800" b="1" dirty="0">
                <a:latin typeface="Kalpurush" pitchFamily="2" charset="0"/>
                <a:ea typeface="Yu Mincho Light"/>
                <a:cs typeface="Kalpurush" pitchFamily="2" charset="0"/>
              </a:rPr>
              <a:t> এর ক্ষেত্রে</a:t>
            </a:r>
            <a:r>
              <a:rPr lang="bn-IN" sz="2800" b="1" dirty="0">
                <a:latin typeface="Kalpurush" pitchFamily="2" charset="0"/>
                <a:cs typeface="Kalpurush" pitchFamily="2" charset="0"/>
              </a:rPr>
              <a:t> কোন কোণ হবে?      </a:t>
            </a:r>
            <a:endParaRPr lang="en-US" sz="2800" b="1" dirty="0">
              <a:latin typeface="Kalpurush" pitchFamily="2" charset="0"/>
              <a:cs typeface="Kalpurus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4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9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shot_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48" y="285728"/>
            <a:ext cx="3624968" cy="2571768"/>
          </a:xfrm>
          <a:prstGeom prst="rect">
            <a:avLst/>
          </a:prstGeom>
        </p:spPr>
      </p:pic>
      <p:cxnSp>
        <p:nvCxnSpPr>
          <p:cNvPr id="10" name="Straight Connector 9"/>
          <p:cNvCxnSpPr/>
          <p:nvPr/>
        </p:nvCxnSpPr>
        <p:spPr>
          <a:xfrm rot="5400000">
            <a:off x="428596" y="1357298"/>
            <a:ext cx="1928826" cy="50006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16200000" flipH="1">
            <a:off x="1607323" y="678637"/>
            <a:ext cx="928694" cy="85725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10800000" flipV="1">
            <a:off x="1214414" y="1643050"/>
            <a:ext cx="1285884" cy="92869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16200000" flipH="1">
            <a:off x="2536017" y="1678769"/>
            <a:ext cx="1000132" cy="928694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2571736" y="642918"/>
            <a:ext cx="1428760" cy="1000132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>
            <a:off x="2678893" y="1393017"/>
            <a:ext cx="2000264" cy="500066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42910" y="3214686"/>
            <a:ext cx="2808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2400" b="1" dirty="0">
                <a:latin typeface="Yu Mincho Light"/>
                <a:ea typeface="Yu Mincho Light"/>
              </a:rPr>
              <a:t> </a:t>
            </a:r>
            <a:endParaRPr lang="en-GB" sz="2400" b="1" dirty="0">
              <a:latin typeface="Yu Mincho Light"/>
              <a:ea typeface="Yu Mincho Ligh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00760" y="1357298"/>
            <a:ext cx="2823209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b="1" dirty="0"/>
              <a:t>∠</a:t>
            </a:r>
            <a:r>
              <a:rPr lang="en-GB" sz="2400" b="1" dirty="0"/>
              <a:t> BDC=</a:t>
            </a:r>
            <a:r>
              <a:rPr lang="bn-IN" sz="2400" b="1" dirty="0">
                <a:latin typeface="Kalpurush" pitchFamily="2" charset="0"/>
                <a:cs typeface="Kalpurush" pitchFamily="2" charset="0"/>
              </a:rPr>
              <a:t>একান্তর</a:t>
            </a:r>
            <a:r>
              <a:rPr lang="en-US" sz="2400" b="1" dirty="0"/>
              <a:t>∠</a:t>
            </a:r>
            <a:r>
              <a:rPr lang="en-GB" sz="2400" b="1" dirty="0"/>
              <a:t>ABD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785786" y="3643314"/>
            <a:ext cx="7500990" cy="310854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bn-IN" sz="2400" b="1" dirty="0"/>
              <a:t> </a:t>
            </a:r>
            <a:r>
              <a:rPr lang="en-US" sz="2800" b="1" dirty="0">
                <a:latin typeface="Kalpurush" pitchFamily="2" charset="0"/>
                <a:cs typeface="Kalpurush" pitchFamily="2" charset="0"/>
              </a:rPr>
              <a:t>∠</a:t>
            </a:r>
            <a:r>
              <a:rPr lang="en-GB" sz="2800" b="1" dirty="0">
                <a:latin typeface="Kalpurush" pitchFamily="2" charset="0"/>
                <a:cs typeface="Kalpurush" pitchFamily="2" charset="0"/>
              </a:rPr>
              <a:t>ABD</a:t>
            </a:r>
            <a:r>
              <a:rPr lang="bn-IN" sz="2800" b="1" dirty="0">
                <a:latin typeface="Kalpurush" pitchFamily="2" charset="0"/>
                <a:cs typeface="Kalpurush" pitchFamily="2" charset="0"/>
              </a:rPr>
              <a:t> কোণকে </a:t>
            </a:r>
            <a:r>
              <a:rPr lang="el-GR" sz="2800" b="1" dirty="0">
                <a:latin typeface="Yu Mincho Light"/>
                <a:ea typeface="Yu Mincho Light"/>
                <a:cs typeface="Kalpurush" pitchFamily="2" charset="0"/>
              </a:rPr>
              <a:t>Δ</a:t>
            </a:r>
            <a:r>
              <a:rPr lang="en-GB" sz="2800" b="1" dirty="0">
                <a:latin typeface="Kalpurush" pitchFamily="2" charset="0"/>
                <a:ea typeface="Yu Mincho Light"/>
                <a:cs typeface="Kalpurush" pitchFamily="2" charset="0"/>
              </a:rPr>
              <a:t>AOB</a:t>
            </a:r>
            <a:r>
              <a:rPr lang="bn-IN" sz="2800" b="1" dirty="0">
                <a:latin typeface="Kalpurush" pitchFamily="2" charset="0"/>
                <a:ea typeface="Yu Mincho Light"/>
                <a:cs typeface="Kalpurush" pitchFamily="2" charset="0"/>
              </a:rPr>
              <a:t>  এর ক্ষেত্রে </a:t>
            </a:r>
            <a:r>
              <a:rPr lang="bn-IN" sz="2800" b="1" dirty="0">
                <a:latin typeface="Kalpurush" pitchFamily="2" charset="0"/>
                <a:cs typeface="Kalpurush" pitchFamily="2" charset="0"/>
              </a:rPr>
              <a:t>কী কোণ বলা যায়?</a:t>
            </a:r>
          </a:p>
          <a:p>
            <a:pPr>
              <a:buFont typeface="Wingdings" pitchFamily="2" charset="2"/>
              <a:buChar char="Ø"/>
            </a:pPr>
            <a:r>
              <a:rPr lang="en-US" sz="2800" b="1" dirty="0">
                <a:latin typeface="Kalpurush" pitchFamily="2" charset="0"/>
                <a:cs typeface="Kalpurush" pitchFamily="2" charset="0"/>
              </a:rPr>
              <a:t> ∠</a:t>
            </a:r>
            <a:r>
              <a:rPr lang="en-GB" sz="2800" b="1" dirty="0">
                <a:latin typeface="Kalpurush" pitchFamily="2" charset="0"/>
                <a:cs typeface="Kalpurush" pitchFamily="2" charset="0"/>
              </a:rPr>
              <a:t> BDC</a:t>
            </a:r>
            <a:r>
              <a:rPr lang="bn-IN" sz="2800" b="1" dirty="0">
                <a:latin typeface="Kalpurush" pitchFamily="2" charset="0"/>
                <a:cs typeface="Kalpurush" pitchFamily="2" charset="0"/>
              </a:rPr>
              <a:t>  কোণকে </a:t>
            </a:r>
            <a:r>
              <a:rPr lang="el-GR" sz="2800" b="1" dirty="0">
                <a:latin typeface="Yu Mincho Light"/>
                <a:ea typeface="Yu Mincho Light"/>
                <a:cs typeface="Kalpurush" pitchFamily="2" charset="0"/>
              </a:rPr>
              <a:t>Δ</a:t>
            </a:r>
            <a:r>
              <a:rPr lang="en-GB" sz="2800" b="1" dirty="0">
                <a:latin typeface="Kalpurush" pitchFamily="2" charset="0"/>
                <a:ea typeface="Yu Mincho Light"/>
                <a:cs typeface="Kalpurush" pitchFamily="2" charset="0"/>
              </a:rPr>
              <a:t>COD</a:t>
            </a:r>
            <a:r>
              <a:rPr lang="bn-IN" sz="2800" b="1" dirty="0">
                <a:latin typeface="Kalpurush" pitchFamily="2" charset="0"/>
                <a:ea typeface="Yu Mincho Light"/>
                <a:cs typeface="Kalpurush" pitchFamily="2" charset="0"/>
              </a:rPr>
              <a:t> এর ক্ষেত্রে </a:t>
            </a:r>
            <a:r>
              <a:rPr lang="bn-IN" sz="2800" b="1" dirty="0">
                <a:latin typeface="Kalpurush" pitchFamily="2" charset="0"/>
                <a:cs typeface="Kalpurush" pitchFamily="2" charset="0"/>
              </a:rPr>
              <a:t>কী কোণ বলা যায়?</a:t>
            </a:r>
          </a:p>
          <a:p>
            <a:pPr>
              <a:buFont typeface="Wingdings" pitchFamily="2" charset="2"/>
              <a:buChar char="Ø"/>
            </a:pPr>
            <a:r>
              <a:rPr lang="bn-IN" sz="2800" b="1" dirty="0">
                <a:latin typeface="Kalpurush" pitchFamily="2" charset="0"/>
                <a:cs typeface="Kalpurush" pitchFamily="2" charset="0"/>
              </a:rPr>
              <a:t>তাহলে</a:t>
            </a:r>
            <a:r>
              <a:rPr lang="en-US" sz="2800" b="1" dirty="0">
                <a:latin typeface="Kalpurush" pitchFamily="2" charset="0"/>
                <a:cs typeface="Kalpurush" pitchFamily="2" charset="0"/>
              </a:rPr>
              <a:t>  ∠O</a:t>
            </a:r>
            <a:r>
              <a:rPr lang="en-GB" sz="2800" b="1" dirty="0">
                <a:latin typeface="Kalpurush" pitchFamily="2" charset="0"/>
                <a:cs typeface="Kalpurush" pitchFamily="2" charset="0"/>
              </a:rPr>
              <a:t>BA </a:t>
            </a:r>
            <a:r>
              <a:rPr lang="bn-IN" sz="2800" b="1" dirty="0">
                <a:latin typeface="Kalpurush" pitchFamily="2" charset="0"/>
                <a:cs typeface="Kalpurush" pitchFamily="2" charset="0"/>
              </a:rPr>
              <a:t>= </a:t>
            </a:r>
            <a:r>
              <a:rPr lang="el-GR" sz="2800" b="1" dirty="0">
                <a:latin typeface="Yu Mincho Light"/>
                <a:ea typeface="Yu Mincho Light"/>
                <a:cs typeface="Kalpurush" pitchFamily="2" charset="0"/>
              </a:rPr>
              <a:t>Δ</a:t>
            </a:r>
            <a:r>
              <a:rPr lang="en-GB" sz="2800" b="1" dirty="0">
                <a:latin typeface="Kalpurush" pitchFamily="2" charset="0"/>
                <a:ea typeface="Yu Mincho Light"/>
                <a:cs typeface="Kalpurush" pitchFamily="2" charset="0"/>
              </a:rPr>
              <a:t>COD</a:t>
            </a:r>
            <a:r>
              <a:rPr lang="bn-IN" sz="2800" b="1" dirty="0">
                <a:latin typeface="Kalpurush" pitchFamily="2" charset="0"/>
                <a:ea typeface="Yu Mincho Light"/>
                <a:cs typeface="Kalpurush" pitchFamily="2" charset="0"/>
              </a:rPr>
              <a:t> এর ক্ষেত্রে </a:t>
            </a:r>
            <a:r>
              <a:rPr lang="bn-IN" sz="2800" b="1" dirty="0">
                <a:latin typeface="Kalpurush" pitchFamily="2" charset="0"/>
                <a:cs typeface="Kalpurush" pitchFamily="2" charset="0"/>
              </a:rPr>
              <a:t>কোন কোণ হবে? </a:t>
            </a:r>
          </a:p>
          <a:p>
            <a:pPr>
              <a:buFont typeface="Wingdings" pitchFamily="2" charset="2"/>
              <a:buChar char="Ø"/>
            </a:pPr>
            <a:r>
              <a:rPr lang="en-GB" sz="2800" b="1" dirty="0">
                <a:latin typeface="Kalpurush" pitchFamily="2" charset="0"/>
                <a:cs typeface="Kalpurush" pitchFamily="2" charset="0"/>
              </a:rPr>
              <a:t>ABCD </a:t>
            </a:r>
            <a:r>
              <a:rPr lang="bn-IN" sz="2800" b="1" dirty="0">
                <a:latin typeface="Kalpurush" pitchFamily="2" charset="0"/>
                <a:cs typeface="Kalpurush" pitchFamily="2" charset="0"/>
              </a:rPr>
              <a:t>সামান্তরিকের আলোকে</a:t>
            </a:r>
            <a:r>
              <a:rPr lang="el-GR" sz="2800" b="1" dirty="0">
                <a:latin typeface="Yu Mincho Light"/>
                <a:ea typeface="Yu Mincho Light"/>
                <a:cs typeface="Kalpurush" pitchFamily="2" charset="0"/>
              </a:rPr>
              <a:t> Δ</a:t>
            </a:r>
            <a:r>
              <a:rPr lang="en-GB" sz="2800" b="1" dirty="0">
                <a:latin typeface="Kalpurush" pitchFamily="2" charset="0"/>
                <a:ea typeface="Yu Mincho Light"/>
                <a:cs typeface="Kalpurush" pitchFamily="2" charset="0"/>
              </a:rPr>
              <a:t>AOB</a:t>
            </a:r>
            <a:r>
              <a:rPr lang="bn-IN" sz="2800" b="1" dirty="0">
                <a:latin typeface="Kalpurush" pitchFamily="2" charset="0"/>
                <a:ea typeface="Yu Mincho Light"/>
                <a:cs typeface="Kalpurush" pitchFamily="2" charset="0"/>
              </a:rPr>
              <a:t> ও </a:t>
            </a:r>
            <a:r>
              <a:rPr lang="el-GR" sz="2800" b="1" dirty="0">
                <a:latin typeface="Yu Mincho Light"/>
                <a:ea typeface="Yu Mincho Light"/>
                <a:cs typeface="Kalpurush" pitchFamily="2" charset="0"/>
              </a:rPr>
              <a:t>Δ</a:t>
            </a:r>
            <a:r>
              <a:rPr lang="en-GB" sz="2800" b="1" dirty="0">
                <a:latin typeface="Kalpurush" pitchFamily="2" charset="0"/>
                <a:ea typeface="Yu Mincho Light"/>
                <a:cs typeface="Kalpurush" pitchFamily="2" charset="0"/>
              </a:rPr>
              <a:t>COD</a:t>
            </a:r>
            <a:r>
              <a:rPr lang="bn-IN" sz="2800" b="1" dirty="0">
                <a:latin typeface="Kalpurush" pitchFamily="2" charset="0"/>
                <a:ea typeface="Yu Mincho Light"/>
                <a:cs typeface="Kalpurush" pitchFamily="2" charset="0"/>
              </a:rPr>
              <a:t> এর ক্ষেত্রে</a:t>
            </a:r>
            <a:r>
              <a:rPr lang="bn-IN" sz="2800" b="1" dirty="0">
                <a:latin typeface="Kalpurush" pitchFamily="2" charset="0"/>
                <a:cs typeface="Kalpurush" pitchFamily="2" charset="0"/>
              </a:rPr>
              <a:t> কোন দুইটি বাহু সমান?      </a:t>
            </a:r>
            <a:endParaRPr lang="en-US" sz="2800" b="1" dirty="0">
              <a:latin typeface="Kalpurush" pitchFamily="2" charset="0"/>
              <a:cs typeface="Kalpurus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1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43174" y="214290"/>
            <a:ext cx="2375971" cy="7078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IN" sz="4000" b="1" dirty="0">
                <a:latin typeface="Kalpurush" pitchFamily="2" charset="0"/>
                <a:cs typeface="Kalpurush" pitchFamily="2" charset="0"/>
              </a:rPr>
              <a:t>দলগত কাজ</a:t>
            </a:r>
            <a:endParaRPr lang="en-US" sz="4000" b="1" dirty="0"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71538" y="4143380"/>
            <a:ext cx="5460149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IN" sz="3200" b="1" dirty="0">
                <a:latin typeface="Kalpurush" pitchFamily="2" charset="0"/>
                <a:cs typeface="Kalpurush" pitchFamily="2" charset="0"/>
              </a:rPr>
              <a:t>প্রমাণ কর যে,</a:t>
            </a:r>
            <a:r>
              <a:rPr lang="el-GR" sz="3200" b="1" dirty="0">
                <a:latin typeface="Yu Mincho Light"/>
                <a:ea typeface="Yu Mincho Light"/>
                <a:cs typeface="Kalpurush" pitchFamily="2" charset="0"/>
              </a:rPr>
              <a:t> Δ</a:t>
            </a:r>
            <a:r>
              <a:rPr lang="en-GB" sz="3200" b="1" dirty="0">
                <a:latin typeface="Kalpurush" pitchFamily="2" charset="0"/>
                <a:ea typeface="Yu Mincho Light"/>
                <a:cs typeface="Kalpurush" pitchFamily="2" charset="0"/>
              </a:rPr>
              <a:t>AOB</a:t>
            </a:r>
            <a:r>
              <a:rPr lang="bn-IN" sz="3200" b="1" dirty="0">
                <a:latin typeface="Kalpurush" pitchFamily="2" charset="0"/>
                <a:ea typeface="Yu Mincho Light"/>
                <a:cs typeface="Kalpurush" pitchFamily="2" charset="0"/>
              </a:rPr>
              <a:t> </a:t>
            </a:r>
            <a:r>
              <a:rPr lang="en-US" sz="3200" b="1" dirty="0">
                <a:latin typeface="Kalpurush" pitchFamily="2" charset="0"/>
                <a:cs typeface="Kalpurush" pitchFamily="2" charset="0"/>
              </a:rPr>
              <a:t>≅</a:t>
            </a:r>
            <a:r>
              <a:rPr lang="en-GB" sz="3200" b="1" dirty="0">
                <a:latin typeface="Kalpurush" pitchFamily="2" charset="0"/>
                <a:ea typeface="Yu Mincho Light"/>
                <a:cs typeface="Kalpurush" pitchFamily="2" charset="0"/>
              </a:rPr>
              <a:t>  </a:t>
            </a:r>
            <a:r>
              <a:rPr lang="el-GR" sz="3200" b="1" dirty="0">
                <a:latin typeface="Yu Mincho Light"/>
                <a:ea typeface="Yu Mincho Light"/>
                <a:cs typeface="Kalpurush" pitchFamily="2" charset="0"/>
              </a:rPr>
              <a:t>Δ</a:t>
            </a:r>
            <a:r>
              <a:rPr lang="en-GB" sz="3200" b="1" dirty="0">
                <a:latin typeface="Kalpurush" pitchFamily="2" charset="0"/>
                <a:ea typeface="Yu Mincho Light"/>
                <a:cs typeface="Kalpurush" pitchFamily="2" charset="0"/>
              </a:rPr>
              <a:t>COD</a:t>
            </a:r>
            <a:r>
              <a:rPr lang="bn-IN" sz="3200" b="1" dirty="0">
                <a:latin typeface="Kalpurush" pitchFamily="2" charset="0"/>
                <a:cs typeface="Kalpurush" pitchFamily="2" charset="0"/>
              </a:rPr>
              <a:t> </a:t>
            </a:r>
            <a:endParaRPr lang="en-US" sz="3200" b="1" dirty="0">
              <a:latin typeface="Kalpurush" pitchFamily="2" charset="0"/>
              <a:cs typeface="Kalpurush" pitchFamily="2" charset="0"/>
            </a:endParaRPr>
          </a:p>
        </p:txBody>
      </p:sp>
      <p:pic>
        <p:nvPicPr>
          <p:cNvPr id="4" name="Picture 3" descr="Screenshot_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5918" y="1000108"/>
            <a:ext cx="3643338" cy="2584800"/>
          </a:xfrm>
          <a:prstGeom prst="rect">
            <a:avLst/>
          </a:prstGeom>
        </p:spPr>
      </p:pic>
      <p:pic>
        <p:nvPicPr>
          <p:cNvPr id="6" name="Picture 5" descr="group work.jpe"/>
          <p:cNvPicPr>
            <a:picLocks noChangeAspect="1"/>
          </p:cNvPicPr>
          <p:nvPr/>
        </p:nvPicPr>
        <p:blipFill>
          <a:blip r:embed="rId3"/>
          <a:srcRect b="11111"/>
          <a:stretch>
            <a:fillRect/>
          </a:stretch>
        </p:blipFill>
        <p:spPr>
          <a:xfrm>
            <a:off x="5786445" y="428604"/>
            <a:ext cx="3122967" cy="26432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shot_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4546" y="285728"/>
            <a:ext cx="3643338" cy="25848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85720" y="3643314"/>
            <a:ext cx="8572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>
                <a:latin typeface="Yu Mincho Light"/>
                <a:ea typeface="Yu Mincho Light"/>
                <a:cs typeface="Kalpurush" pitchFamily="2" charset="0"/>
              </a:rPr>
              <a:t>Δ</a:t>
            </a:r>
            <a:r>
              <a:rPr lang="en-GB" sz="2400" b="1" dirty="0">
                <a:latin typeface="Kalpurush" pitchFamily="2" charset="0"/>
                <a:ea typeface="Yu Mincho Light"/>
                <a:cs typeface="Kalpurush" pitchFamily="2" charset="0"/>
              </a:rPr>
              <a:t>AOB</a:t>
            </a:r>
            <a:r>
              <a:rPr lang="bn-IN" sz="2400" b="1" dirty="0">
                <a:latin typeface="Kalpurush" pitchFamily="2" charset="0"/>
                <a:ea typeface="Yu Mincho Light"/>
                <a:cs typeface="Kalpurush" pitchFamily="2" charset="0"/>
              </a:rPr>
              <a:t> </a:t>
            </a:r>
            <a:r>
              <a:rPr lang="en-US" sz="2400" b="1" dirty="0">
                <a:latin typeface="Kalpurush" pitchFamily="2" charset="0"/>
                <a:cs typeface="Kalpurush" pitchFamily="2" charset="0"/>
              </a:rPr>
              <a:t>≅</a:t>
            </a:r>
            <a:r>
              <a:rPr lang="en-GB" sz="2400" b="1" dirty="0">
                <a:latin typeface="Kalpurush" pitchFamily="2" charset="0"/>
                <a:ea typeface="Yu Mincho Light"/>
                <a:cs typeface="Kalpurush" pitchFamily="2" charset="0"/>
              </a:rPr>
              <a:t>  </a:t>
            </a:r>
            <a:r>
              <a:rPr lang="el-GR" sz="2400" b="1" dirty="0">
                <a:latin typeface="Yu Mincho Light"/>
                <a:ea typeface="Yu Mincho Light"/>
                <a:cs typeface="Kalpurush" pitchFamily="2" charset="0"/>
              </a:rPr>
              <a:t>Δ</a:t>
            </a:r>
            <a:r>
              <a:rPr lang="en-GB" sz="2400" b="1" dirty="0">
                <a:latin typeface="Kalpurush" pitchFamily="2" charset="0"/>
                <a:ea typeface="Yu Mincho Light"/>
                <a:cs typeface="Kalpurush" pitchFamily="2" charset="0"/>
              </a:rPr>
              <a:t>COD</a:t>
            </a:r>
            <a:r>
              <a:rPr lang="bn-IN" sz="2400" b="1" dirty="0">
                <a:latin typeface="Kalpurush" pitchFamily="2" charset="0"/>
                <a:ea typeface="Yu Mincho Light"/>
                <a:cs typeface="Kalpurush" pitchFamily="2" charset="0"/>
              </a:rPr>
              <a:t> হলে ত্রিভুজগুলোর ক্ষেত্রে  কোন বাহুগুলো সমান হবে? </a:t>
            </a:r>
            <a:endParaRPr lang="en-US" sz="2400" dirty="0"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28662" y="5214950"/>
            <a:ext cx="6923690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IN" sz="2800" b="1" dirty="0">
                <a:latin typeface="Kalpurush" pitchFamily="2" charset="0"/>
                <a:cs typeface="Kalpurush" pitchFamily="2" charset="0"/>
              </a:rPr>
              <a:t>তাহলে আমরা  উপপাদ্যটি প্রমাণ করতে পেরেছি কী? </a:t>
            </a:r>
            <a:endParaRPr lang="en-US" sz="2800" b="1" dirty="0">
              <a:latin typeface="Kalpurush" pitchFamily="2" charset="0"/>
              <a:cs typeface="Kalpurus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2643182"/>
            <a:ext cx="764386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b="1" dirty="0">
                <a:latin typeface="Kalpurush" pitchFamily="2" charset="0"/>
                <a:ea typeface="Yu Mincho Light"/>
                <a:cs typeface="Kalpurush" pitchFamily="2" charset="0"/>
              </a:rPr>
              <a:t>প্রমাণঃ এখন , </a:t>
            </a:r>
            <a:r>
              <a:rPr lang="el-GR" sz="2800" b="1" dirty="0">
                <a:latin typeface="Yu Mincho Light"/>
                <a:ea typeface="Yu Mincho Light"/>
                <a:cs typeface="Kalpurush" pitchFamily="2" charset="0"/>
              </a:rPr>
              <a:t>Δ</a:t>
            </a:r>
            <a:r>
              <a:rPr lang="en-GB" sz="2800" b="1" dirty="0">
                <a:latin typeface="Kalpurush" pitchFamily="2" charset="0"/>
                <a:ea typeface="Yu Mincho Light"/>
                <a:cs typeface="Kalpurush" pitchFamily="2" charset="0"/>
              </a:rPr>
              <a:t>AOB</a:t>
            </a:r>
            <a:r>
              <a:rPr lang="bn-IN" sz="2800" b="1" dirty="0">
                <a:latin typeface="Kalpurush" pitchFamily="2" charset="0"/>
                <a:ea typeface="Yu Mincho Light"/>
                <a:cs typeface="Kalpurush" pitchFamily="2" charset="0"/>
              </a:rPr>
              <a:t> ও</a:t>
            </a:r>
            <a:r>
              <a:rPr lang="en-GB" sz="2800" b="1" dirty="0">
                <a:latin typeface="Kalpurush" pitchFamily="2" charset="0"/>
                <a:ea typeface="Yu Mincho Light"/>
                <a:cs typeface="Kalpurush" pitchFamily="2" charset="0"/>
              </a:rPr>
              <a:t>  </a:t>
            </a:r>
            <a:r>
              <a:rPr lang="el-GR" sz="2800" b="1" dirty="0">
                <a:latin typeface="Yu Mincho Light"/>
                <a:ea typeface="Yu Mincho Light"/>
                <a:cs typeface="Kalpurush" pitchFamily="2" charset="0"/>
              </a:rPr>
              <a:t>Δ</a:t>
            </a:r>
            <a:r>
              <a:rPr lang="en-GB" sz="2800" b="1" dirty="0">
                <a:latin typeface="Kalpurush" pitchFamily="2" charset="0"/>
                <a:ea typeface="Yu Mincho Light"/>
                <a:cs typeface="Kalpurush" pitchFamily="2" charset="0"/>
              </a:rPr>
              <a:t>COD</a:t>
            </a:r>
            <a:r>
              <a:rPr lang="bn-IN" sz="2800" b="1" dirty="0">
                <a:latin typeface="Kalpurush" pitchFamily="2" charset="0"/>
                <a:ea typeface="Yu Mincho Light"/>
                <a:cs typeface="Kalpurush" pitchFamily="2" charset="0"/>
              </a:rPr>
              <a:t> এ </a:t>
            </a:r>
            <a:endParaRPr lang="en-GB" sz="2800" b="1" dirty="0">
              <a:latin typeface="Kalpurush" pitchFamily="2" charset="0"/>
              <a:ea typeface="Yu Mincho Light"/>
              <a:cs typeface="Kalpurush" pitchFamily="2" charset="0"/>
            </a:endParaRPr>
          </a:p>
          <a:p>
            <a:r>
              <a:rPr lang="en-US" sz="2800" b="1" dirty="0">
                <a:latin typeface="Kalpurush" pitchFamily="2" charset="0"/>
                <a:cs typeface="Kalpurush" pitchFamily="2" charset="0"/>
              </a:rPr>
              <a:t> ∠</a:t>
            </a:r>
            <a:r>
              <a:rPr lang="en-GB" sz="2800" b="1" dirty="0">
                <a:latin typeface="Kalpurush" pitchFamily="2" charset="0"/>
                <a:cs typeface="Kalpurush" pitchFamily="2" charset="0"/>
              </a:rPr>
              <a:t> OAB=</a:t>
            </a:r>
            <a:r>
              <a:rPr lang="en-US" sz="2800" b="1" dirty="0">
                <a:latin typeface="Kalpurush" pitchFamily="2" charset="0"/>
                <a:cs typeface="Kalpurush" pitchFamily="2" charset="0"/>
              </a:rPr>
              <a:t>∠</a:t>
            </a:r>
            <a:r>
              <a:rPr lang="en-GB" sz="2800" b="1" dirty="0">
                <a:latin typeface="Kalpurush" pitchFamily="2" charset="0"/>
                <a:cs typeface="Kalpurush" pitchFamily="2" charset="0"/>
              </a:rPr>
              <a:t>OCD</a:t>
            </a:r>
          </a:p>
          <a:p>
            <a:r>
              <a:rPr lang="en-US" sz="2800" b="1" dirty="0">
                <a:latin typeface="Kalpurush" pitchFamily="2" charset="0"/>
                <a:cs typeface="Kalpurush" pitchFamily="2" charset="0"/>
              </a:rPr>
              <a:t> ∠O</a:t>
            </a:r>
            <a:r>
              <a:rPr lang="en-GB" sz="2800" b="1" dirty="0">
                <a:latin typeface="Kalpurush" pitchFamily="2" charset="0"/>
                <a:cs typeface="Kalpurush" pitchFamily="2" charset="0"/>
              </a:rPr>
              <a:t>BA=</a:t>
            </a:r>
            <a:r>
              <a:rPr lang="en-US" sz="2800" b="1" dirty="0">
                <a:latin typeface="Kalpurush" pitchFamily="2" charset="0"/>
                <a:cs typeface="Kalpurush" pitchFamily="2" charset="0"/>
              </a:rPr>
              <a:t>∠</a:t>
            </a:r>
            <a:r>
              <a:rPr lang="en-GB" sz="2800" b="1" dirty="0">
                <a:latin typeface="Kalpurush" pitchFamily="2" charset="0"/>
                <a:cs typeface="Kalpurush" pitchFamily="2" charset="0"/>
              </a:rPr>
              <a:t>ODC</a:t>
            </a:r>
            <a:r>
              <a:rPr lang="bn-IN" sz="2800" b="1" dirty="0">
                <a:latin typeface="Kalpurush" pitchFamily="2" charset="0"/>
                <a:cs typeface="Kalpurush" pitchFamily="2" charset="0"/>
              </a:rPr>
              <a:t> এবং </a:t>
            </a:r>
            <a:endParaRPr lang="en-GB" sz="2800" b="1" dirty="0">
              <a:latin typeface="Kalpurush" pitchFamily="2" charset="0"/>
              <a:cs typeface="Kalpurush" pitchFamily="2" charset="0"/>
            </a:endParaRPr>
          </a:p>
          <a:p>
            <a:r>
              <a:rPr lang="en-GB" sz="2800" b="1" dirty="0">
                <a:latin typeface="Kalpurush" pitchFamily="2" charset="0"/>
                <a:ea typeface="Yu Mincho Light"/>
                <a:cs typeface="Kalpurush" pitchFamily="2" charset="0"/>
              </a:rPr>
              <a:t>AB=DC</a:t>
            </a:r>
          </a:p>
          <a:p>
            <a:r>
              <a:rPr lang="bn-IN" sz="2800" b="1" dirty="0">
                <a:latin typeface="Kalpurush" pitchFamily="2" charset="0"/>
                <a:ea typeface="Yu Mincho Light"/>
                <a:cs typeface="Kalpurush" pitchFamily="2" charset="0"/>
              </a:rPr>
              <a:t>সুতরাং, </a:t>
            </a:r>
            <a:r>
              <a:rPr lang="el-GR" sz="2800" b="1" dirty="0">
                <a:latin typeface="Yu Mincho Light"/>
                <a:ea typeface="Yu Mincho Light"/>
                <a:cs typeface="Kalpurush" pitchFamily="2" charset="0"/>
              </a:rPr>
              <a:t>Δ</a:t>
            </a:r>
            <a:r>
              <a:rPr lang="en-GB" sz="2800" b="1" dirty="0">
                <a:latin typeface="Kalpurush" pitchFamily="2" charset="0"/>
                <a:ea typeface="Yu Mincho Light"/>
                <a:cs typeface="Kalpurush" pitchFamily="2" charset="0"/>
              </a:rPr>
              <a:t>AOB</a:t>
            </a:r>
            <a:r>
              <a:rPr lang="bn-IN" sz="2800" b="1" dirty="0">
                <a:latin typeface="Kalpurush" pitchFamily="2" charset="0"/>
                <a:ea typeface="Yu Mincho Light"/>
                <a:cs typeface="Kalpurush" pitchFamily="2" charset="0"/>
              </a:rPr>
              <a:t> </a:t>
            </a:r>
            <a:r>
              <a:rPr lang="en-US" sz="2800" b="1" dirty="0">
                <a:latin typeface="Kalpurush" pitchFamily="2" charset="0"/>
                <a:cs typeface="Kalpurush" pitchFamily="2" charset="0"/>
              </a:rPr>
              <a:t>≅</a:t>
            </a:r>
            <a:r>
              <a:rPr lang="en-GB" sz="2800" b="1" dirty="0">
                <a:latin typeface="Kalpurush" pitchFamily="2" charset="0"/>
                <a:ea typeface="Yu Mincho Light"/>
                <a:cs typeface="Kalpurush" pitchFamily="2" charset="0"/>
              </a:rPr>
              <a:t>  </a:t>
            </a:r>
            <a:r>
              <a:rPr lang="el-GR" sz="2800" b="1" dirty="0">
                <a:latin typeface="Yu Mincho Light"/>
                <a:ea typeface="Yu Mincho Light"/>
                <a:cs typeface="Kalpurush" pitchFamily="2" charset="0"/>
              </a:rPr>
              <a:t>Δ</a:t>
            </a:r>
            <a:r>
              <a:rPr lang="en-GB" sz="2800" b="1" dirty="0">
                <a:latin typeface="Kalpurush" pitchFamily="2" charset="0"/>
                <a:ea typeface="Yu Mincho Light"/>
                <a:cs typeface="Kalpurush" pitchFamily="2" charset="0"/>
              </a:rPr>
              <a:t>COD</a:t>
            </a:r>
            <a:r>
              <a:rPr lang="bn-IN" sz="2800" b="1" dirty="0">
                <a:latin typeface="Kalpurush" pitchFamily="2" charset="0"/>
                <a:ea typeface="Yu Mincho Light"/>
                <a:cs typeface="Kalpurush" pitchFamily="2" charset="0"/>
              </a:rPr>
              <a:t> (যেহেতু একটি ত্রিভুজের দুইটি কোণ ও একটি বাহু অপর একটি ত্রিভুজের দুইটি কোণ ও একটি বাহুর সমান) </a:t>
            </a:r>
            <a:endParaRPr lang="en-GB" sz="2800" b="1" dirty="0">
              <a:latin typeface="Kalpurush" pitchFamily="2" charset="0"/>
              <a:ea typeface="Yu Mincho Light"/>
              <a:cs typeface="Kalpurush" pitchFamily="2" charset="0"/>
            </a:endParaRPr>
          </a:p>
          <a:p>
            <a:r>
              <a:rPr lang="bn-IN" sz="2800" b="1" dirty="0">
                <a:latin typeface="Kalpurush" pitchFamily="2" charset="0"/>
                <a:ea typeface="Yu Mincho Light"/>
                <a:cs typeface="Kalpurush" pitchFamily="2" charset="0"/>
              </a:rPr>
              <a:t>অতএব,</a:t>
            </a:r>
            <a:r>
              <a:rPr lang="en-GB" sz="2800" b="1" dirty="0">
                <a:latin typeface="Kalpurush" pitchFamily="2" charset="0"/>
                <a:ea typeface="Yu Mincho Light"/>
                <a:cs typeface="Kalpurush" pitchFamily="2" charset="0"/>
              </a:rPr>
              <a:t>AO=CO,BO=DO</a:t>
            </a:r>
          </a:p>
          <a:p>
            <a:r>
              <a:rPr lang="en-GB" sz="2800" b="1" dirty="0">
                <a:latin typeface="Kalpurush" pitchFamily="2" charset="0"/>
                <a:ea typeface="Yu Mincho Light"/>
                <a:cs typeface="Kalpurush" pitchFamily="2" charset="0"/>
              </a:rPr>
              <a:t>             (</a:t>
            </a:r>
            <a:r>
              <a:rPr lang="bn-IN" sz="2800" b="1" dirty="0">
                <a:latin typeface="Kalpurush" pitchFamily="2" charset="0"/>
                <a:ea typeface="Yu Mincho Light"/>
                <a:cs typeface="Kalpurush" pitchFamily="2" charset="0"/>
              </a:rPr>
              <a:t>প্রমাণিত) </a:t>
            </a:r>
            <a:endParaRPr lang="en-GB" sz="2800" b="1" dirty="0">
              <a:latin typeface="Kalpurush" pitchFamily="2" charset="0"/>
              <a:ea typeface="Yu Mincho Light"/>
              <a:cs typeface="Kalpurush" pitchFamily="2" charset="0"/>
            </a:endParaRPr>
          </a:p>
        </p:txBody>
      </p:sp>
      <p:pic>
        <p:nvPicPr>
          <p:cNvPr id="3" name="Picture 2" descr="Screenshot_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9058" y="0"/>
            <a:ext cx="3643338" cy="25848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00034" y="214290"/>
            <a:ext cx="3005951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IN" sz="2800" b="1" dirty="0">
                <a:latin typeface="Kalpurush" pitchFamily="2" charset="0"/>
                <a:cs typeface="Kalpurush" pitchFamily="2" charset="0"/>
              </a:rPr>
              <a:t>প্রমাণটি মিলিয়ে নাওঃ </a:t>
            </a:r>
            <a:endParaRPr lang="en-US" sz="2800" b="1" dirty="0">
              <a:latin typeface="Kalpurush" pitchFamily="2" charset="0"/>
              <a:cs typeface="Kalpurus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loud Callout 1"/>
          <p:cNvSpPr/>
          <p:nvPr/>
        </p:nvSpPr>
        <p:spPr>
          <a:xfrm>
            <a:off x="2285984" y="357166"/>
            <a:ext cx="3643338" cy="1571636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600" b="1" dirty="0">
                <a:latin typeface="Kalpurush" pitchFamily="2" charset="0"/>
                <a:cs typeface="Kalpurush" pitchFamily="2" charset="0"/>
              </a:rPr>
              <a:t>মূল্যায়ন</a:t>
            </a:r>
            <a:r>
              <a:rPr lang="bn-IN" dirty="0"/>
              <a:t> </a:t>
            </a:r>
            <a:endParaRPr lang="en-US" dirty="0"/>
          </a:p>
        </p:txBody>
      </p:sp>
      <p:pic>
        <p:nvPicPr>
          <p:cNvPr id="4" name="Picture 3" descr="Screenshot_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0298" y="714356"/>
            <a:ext cx="2819420" cy="200026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71472" y="3286124"/>
            <a:ext cx="7285969" cy="23083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2400" b="1" dirty="0"/>
              <a:t> </a:t>
            </a:r>
            <a:r>
              <a:rPr lang="bn-IN" sz="2400" b="1" dirty="0">
                <a:solidFill>
                  <a:srgbClr val="7030A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চিত্রের আলোকে নিম্নলিখিত প্রশ্নগুলোর উত্তর দাও।  </a:t>
            </a:r>
          </a:p>
          <a:p>
            <a:r>
              <a:rPr lang="bn-IN" sz="2400" b="1" dirty="0"/>
              <a:t>১</a:t>
            </a:r>
            <a:r>
              <a:rPr lang="bn-IN" sz="2400" b="1" dirty="0">
                <a:latin typeface="Kalpurush" pitchFamily="2" charset="0"/>
                <a:cs typeface="Kalpurush" pitchFamily="2" charset="0"/>
              </a:rPr>
              <a:t>। সামান্তরিকে </a:t>
            </a:r>
            <a:r>
              <a:rPr lang="en-GB" sz="2400" b="1" dirty="0">
                <a:latin typeface="Kalpurush" pitchFamily="2" charset="0"/>
                <a:cs typeface="Kalpurush" pitchFamily="2" charset="0"/>
              </a:rPr>
              <a:t>BC </a:t>
            </a:r>
            <a:r>
              <a:rPr lang="bn-IN" sz="2400" b="1" dirty="0">
                <a:latin typeface="Kalpurush" pitchFamily="2" charset="0"/>
                <a:cs typeface="Kalpurush" pitchFamily="2" charset="0"/>
              </a:rPr>
              <a:t>রেখার সমান্তরাল রেখা কোনটি? </a:t>
            </a:r>
          </a:p>
          <a:p>
            <a:r>
              <a:rPr lang="bn-IN" sz="2400" b="1" dirty="0">
                <a:latin typeface="Kalpurush" pitchFamily="2" charset="0"/>
                <a:cs typeface="Kalpurush" pitchFamily="2" charset="0"/>
              </a:rPr>
              <a:t>২।</a:t>
            </a:r>
            <a:r>
              <a:rPr lang="en-US" sz="2400" b="1" dirty="0">
                <a:latin typeface="Kalpurush" pitchFamily="2" charset="0"/>
                <a:cs typeface="Kalpurush" pitchFamily="2" charset="0"/>
              </a:rPr>
              <a:t> ∠</a:t>
            </a:r>
            <a:r>
              <a:rPr lang="en-GB" sz="2400" b="1" dirty="0">
                <a:latin typeface="Kalpurush" pitchFamily="2" charset="0"/>
                <a:cs typeface="Kalpurush" pitchFamily="2" charset="0"/>
              </a:rPr>
              <a:t>ABC</a:t>
            </a:r>
            <a:r>
              <a:rPr lang="bn-IN" sz="2400" b="1" dirty="0">
                <a:latin typeface="Kalpurush" pitchFamily="2" charset="0"/>
                <a:cs typeface="Kalpurush" pitchFamily="2" charset="0"/>
              </a:rPr>
              <a:t> এর বিপরীত কোণের নাম কী? </a:t>
            </a:r>
          </a:p>
          <a:p>
            <a:r>
              <a:rPr lang="bn-IN" sz="2400" b="1" dirty="0">
                <a:latin typeface="Kalpurush" pitchFamily="2" charset="0"/>
                <a:cs typeface="Kalpurush" pitchFamily="2" charset="0"/>
              </a:rPr>
              <a:t>৩। </a:t>
            </a:r>
            <a:r>
              <a:rPr lang="en-US" sz="2400" b="1" dirty="0">
                <a:latin typeface="Kalpurush" pitchFamily="2" charset="0"/>
                <a:cs typeface="Kalpurush" pitchFamily="2" charset="0"/>
              </a:rPr>
              <a:t>∠</a:t>
            </a:r>
            <a:r>
              <a:rPr lang="en-GB" sz="2400" b="1" dirty="0">
                <a:latin typeface="Kalpurush" pitchFamily="2" charset="0"/>
                <a:cs typeface="Kalpurush" pitchFamily="2" charset="0"/>
              </a:rPr>
              <a:t>ABD</a:t>
            </a:r>
            <a:r>
              <a:rPr lang="bn-IN" sz="2400" b="1" dirty="0">
                <a:latin typeface="Kalpurush" pitchFamily="2" charset="0"/>
                <a:cs typeface="Kalpurush" pitchFamily="2" charset="0"/>
              </a:rPr>
              <a:t> এর একান্তর কোণ কোণটি? </a:t>
            </a:r>
          </a:p>
          <a:p>
            <a:r>
              <a:rPr lang="bn-IN" sz="2400" b="1" dirty="0">
                <a:latin typeface="Kalpurush" pitchFamily="2" charset="0"/>
                <a:cs typeface="Kalpurush" pitchFamily="2" charset="0"/>
              </a:rPr>
              <a:t>৪।</a:t>
            </a:r>
            <a:r>
              <a:rPr lang="el-GR" sz="2400" b="1" dirty="0">
                <a:latin typeface="Yu Mincho Light"/>
                <a:ea typeface="Yu Mincho Light"/>
                <a:cs typeface="Kalpurush" pitchFamily="2" charset="0"/>
              </a:rPr>
              <a:t> Δ</a:t>
            </a:r>
            <a:r>
              <a:rPr lang="en-GB" sz="2400" b="1" dirty="0">
                <a:latin typeface="Kalpurush" pitchFamily="2" charset="0"/>
                <a:ea typeface="Yu Mincho Light"/>
                <a:cs typeface="Kalpurush" pitchFamily="2" charset="0"/>
              </a:rPr>
              <a:t>AO</a:t>
            </a:r>
            <a:r>
              <a:rPr lang="en-GB" sz="2400" b="1" dirty="0">
                <a:latin typeface="Kalpurush" pitchFamily="2" charset="0"/>
                <a:cs typeface="Kalpurush" pitchFamily="2" charset="0"/>
              </a:rPr>
              <a:t>B</a:t>
            </a:r>
            <a:r>
              <a:rPr lang="bn-IN" sz="2400" b="1" dirty="0">
                <a:latin typeface="Kalpurush" pitchFamily="2" charset="0"/>
                <a:cs typeface="Kalpurush" pitchFamily="2" charset="0"/>
              </a:rPr>
              <a:t> এর ক্ষেত্রে </a:t>
            </a:r>
            <a:r>
              <a:rPr lang="en-US" sz="2400" b="1" dirty="0">
                <a:latin typeface="Kalpurush" pitchFamily="2" charset="0"/>
                <a:cs typeface="Kalpurush" pitchFamily="2" charset="0"/>
              </a:rPr>
              <a:t>∠</a:t>
            </a:r>
            <a:r>
              <a:rPr lang="en-GB" sz="2400" b="1" dirty="0">
                <a:latin typeface="Kalpurush" pitchFamily="2" charset="0"/>
                <a:cs typeface="Kalpurush" pitchFamily="2" charset="0"/>
              </a:rPr>
              <a:t>BAC</a:t>
            </a:r>
            <a:r>
              <a:rPr lang="bn-IN" sz="2400" b="1" dirty="0">
                <a:latin typeface="Kalpurush" pitchFamily="2" charset="0"/>
                <a:cs typeface="Kalpurush" pitchFamily="2" charset="0"/>
              </a:rPr>
              <a:t> কোণের নাম কী?  </a:t>
            </a:r>
            <a:endParaRPr lang="bn-IN" sz="2400" b="1" dirty="0">
              <a:latin typeface="Kalpurush" pitchFamily="2" charset="0"/>
              <a:ea typeface="Yu Mincho Light"/>
              <a:cs typeface="Kalpurush" pitchFamily="2" charset="0"/>
            </a:endParaRPr>
          </a:p>
          <a:p>
            <a:r>
              <a:rPr lang="bn-IN" sz="2400" b="1" dirty="0">
                <a:latin typeface="Kalpurush" pitchFamily="2" charset="0"/>
                <a:ea typeface="Yu Mincho Light"/>
                <a:cs typeface="Kalpurush" pitchFamily="2" charset="0"/>
              </a:rPr>
              <a:t>৫।</a:t>
            </a:r>
            <a:r>
              <a:rPr lang="el-GR" sz="2400" b="1" dirty="0">
                <a:latin typeface="Yu Mincho Light"/>
                <a:ea typeface="Yu Mincho Light"/>
                <a:cs typeface="Kalpurush" pitchFamily="2" charset="0"/>
              </a:rPr>
              <a:t> Δ</a:t>
            </a:r>
            <a:r>
              <a:rPr lang="en-GB" sz="2400" b="1" dirty="0">
                <a:latin typeface="Kalpurush" pitchFamily="2" charset="0"/>
                <a:ea typeface="Yu Mincho Light"/>
                <a:cs typeface="Kalpurush" pitchFamily="2" charset="0"/>
              </a:rPr>
              <a:t>AO</a:t>
            </a:r>
            <a:r>
              <a:rPr lang="en-GB" sz="2400" b="1" dirty="0">
                <a:latin typeface="Kalpurush" pitchFamily="2" charset="0"/>
                <a:cs typeface="Kalpurush" pitchFamily="2" charset="0"/>
              </a:rPr>
              <a:t>D</a:t>
            </a:r>
            <a:r>
              <a:rPr lang="bn-IN" sz="2400" b="1" dirty="0">
                <a:latin typeface="Kalpurush" pitchFamily="2" charset="0"/>
                <a:ea typeface="Yu Mincho Light"/>
                <a:cs typeface="Kalpurush" pitchFamily="2" charset="0"/>
              </a:rPr>
              <a:t> ও</a:t>
            </a:r>
            <a:r>
              <a:rPr lang="en-GB" sz="2400" b="1" dirty="0">
                <a:latin typeface="Kalpurush" pitchFamily="2" charset="0"/>
                <a:ea typeface="Yu Mincho Light"/>
                <a:cs typeface="Kalpurush" pitchFamily="2" charset="0"/>
              </a:rPr>
              <a:t>  </a:t>
            </a:r>
            <a:r>
              <a:rPr lang="el-GR" sz="2400" b="1" dirty="0">
                <a:latin typeface="Yu Mincho Light"/>
                <a:ea typeface="Yu Mincho Light"/>
                <a:cs typeface="Kalpurush" pitchFamily="2" charset="0"/>
              </a:rPr>
              <a:t>Δ</a:t>
            </a:r>
            <a:r>
              <a:rPr lang="en-GB" sz="2400" b="1" dirty="0">
                <a:latin typeface="Kalpurush" pitchFamily="2" charset="0"/>
                <a:cs typeface="Kalpurush" pitchFamily="2" charset="0"/>
              </a:rPr>
              <a:t>B</a:t>
            </a:r>
            <a:r>
              <a:rPr lang="en-GB" sz="2400" b="1" dirty="0">
                <a:latin typeface="Kalpurush" pitchFamily="2" charset="0"/>
                <a:ea typeface="Yu Mincho Light"/>
                <a:cs typeface="Kalpurush" pitchFamily="2" charset="0"/>
              </a:rPr>
              <a:t>OC</a:t>
            </a:r>
            <a:r>
              <a:rPr lang="bn-IN" sz="2400" b="1" dirty="0">
                <a:latin typeface="Kalpurush" pitchFamily="2" charset="0"/>
                <a:ea typeface="Yu Mincho Light"/>
                <a:cs typeface="Kalpurush" pitchFamily="2" charset="0"/>
              </a:rPr>
              <a:t> সর্বসম হলে কোন বাহুগুলো সমান হবে? </a:t>
            </a:r>
            <a:endParaRPr lang="en-US" sz="2400" b="1" dirty="0">
              <a:latin typeface="Kalpurush" pitchFamily="2" charset="0"/>
              <a:cs typeface="Kalpurus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7224" y="857232"/>
            <a:ext cx="329930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9600" b="1" dirty="0">
                <a:latin typeface="Kalpurush" pitchFamily="2" charset="0"/>
                <a:cs typeface="Kalpurush" pitchFamily="2" charset="0"/>
              </a:rPr>
              <a:t>স্বাগতম</a:t>
            </a:r>
            <a:endParaRPr lang="en-US" sz="9600" b="1" dirty="0">
              <a:latin typeface="Kalpurush" pitchFamily="2" charset="0"/>
              <a:cs typeface="Kalpurus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488" y="500042"/>
            <a:ext cx="2233304" cy="70788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IN" sz="4000" b="1" dirty="0">
                <a:latin typeface="Kalpurush" pitchFamily="2" charset="0"/>
                <a:cs typeface="Kalpurush" pitchFamily="2" charset="0"/>
              </a:rPr>
              <a:t>বাড়ির কাজ</a:t>
            </a:r>
            <a:endParaRPr lang="en-US" sz="4000" b="1" dirty="0">
              <a:latin typeface="Kalpurush" pitchFamily="2" charset="0"/>
              <a:cs typeface="Kalpurush" pitchFamily="2" charset="0"/>
            </a:endParaRPr>
          </a:p>
        </p:txBody>
      </p:sp>
      <p:pic>
        <p:nvPicPr>
          <p:cNvPr id="4" name="Picture 3" descr="imag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44" y="142852"/>
            <a:ext cx="2498036" cy="235745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71473" y="4071942"/>
            <a:ext cx="8286808" cy="95410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2800" b="1" dirty="0">
                <a:latin typeface="Kalpurush" pitchFamily="2" charset="0"/>
                <a:cs typeface="Kalpurush" pitchFamily="2" charset="0"/>
              </a:rPr>
              <a:t>প্রমাণ কর যে,চতুর্ভুজের কর্ণদ্বয় পরস্পরকে সমদ্বিখন্ডিত করলে তা একটি সামান্তরিক । </a:t>
            </a:r>
            <a:endParaRPr lang="en-US" sz="2800" b="1" dirty="0">
              <a:latin typeface="Kalpurush" pitchFamily="2" charset="0"/>
              <a:cs typeface="Kalpurush" pitchFamily="2" charset="0"/>
            </a:endParaRPr>
          </a:p>
        </p:txBody>
      </p:sp>
      <p:pic>
        <p:nvPicPr>
          <p:cNvPr id="6" name="Picture 5" descr="imag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00760" y="357166"/>
            <a:ext cx="2498036" cy="23574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2000" b="-3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5984" y="1000108"/>
            <a:ext cx="4628190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13800" b="1" dirty="0">
                <a:solidFill>
                  <a:schemeClr val="bg1"/>
                </a:solidFill>
                <a:latin typeface="Kalpurush" pitchFamily="2" charset="0"/>
                <a:cs typeface="Kalpurush" pitchFamily="2" charset="0"/>
              </a:rPr>
              <a:t>ধন্যবাদ</a:t>
            </a:r>
            <a:endParaRPr lang="en-US" sz="13800" b="1" dirty="0">
              <a:solidFill>
                <a:schemeClr val="bg1"/>
              </a:solidFill>
              <a:latin typeface="Kalpurush" pitchFamily="2" charset="0"/>
              <a:cs typeface="Kalpurus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Connector 2">
            <a:extLst>
              <a:ext uri="{FF2B5EF4-FFF2-40B4-BE49-F238E27FC236}">
                <a16:creationId xmlns:a16="http://schemas.microsoft.com/office/drawing/2014/main" id="{E58BA09A-02B3-4F67-B1DB-2D126B817378}"/>
              </a:ext>
            </a:extLst>
          </p:cNvPr>
          <p:cNvSpPr/>
          <p:nvPr/>
        </p:nvSpPr>
        <p:spPr>
          <a:xfrm>
            <a:off x="199089" y="3727551"/>
            <a:ext cx="1714512" cy="1857388"/>
          </a:xfrm>
          <a:prstGeom prst="flowChartConnector">
            <a:avLst/>
          </a:prstGeom>
          <a:blipFill>
            <a:blip r:embed="rId3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CE4C9DF-DF4F-43D3-8418-1D9117EAEF7D}"/>
              </a:ext>
            </a:extLst>
          </p:cNvPr>
          <p:cNvSpPr txBox="1"/>
          <p:nvPr/>
        </p:nvSpPr>
        <p:spPr>
          <a:xfrm>
            <a:off x="3638939" y="286937"/>
            <a:ext cx="2085189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4000" b="1" dirty="0">
                <a:latin typeface="Kalpurush" pitchFamily="2" charset="0"/>
                <a:cs typeface="Kalpurush" pitchFamily="2" charset="0"/>
              </a:rPr>
              <a:t>পরিচিতি</a:t>
            </a:r>
            <a:endParaRPr lang="en-US" sz="4000" dirty="0"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EBFC92B-4BDC-4389-9E43-3B7849093F2E}"/>
              </a:ext>
            </a:extLst>
          </p:cNvPr>
          <p:cNvSpPr txBox="1"/>
          <p:nvPr/>
        </p:nvSpPr>
        <p:spPr>
          <a:xfrm>
            <a:off x="754574" y="2243723"/>
            <a:ext cx="2736304" cy="584775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bn-IN" sz="3200" b="1" dirty="0">
                <a:solidFill>
                  <a:schemeClr val="tx1"/>
                </a:solidFill>
                <a:latin typeface="Kalpurush" pitchFamily="2" charset="0"/>
                <a:cs typeface="Kalpurush" pitchFamily="2" charset="0"/>
              </a:rPr>
              <a:t>শিক্ষক পরিচিতি </a:t>
            </a:r>
            <a:endParaRPr lang="en-US" sz="3200" b="1" dirty="0">
              <a:solidFill>
                <a:schemeClr val="tx1"/>
              </a:solidFill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872B6E2-005E-4BBA-AD3F-F575C556AE94}"/>
              </a:ext>
            </a:extLst>
          </p:cNvPr>
          <p:cNvSpPr txBox="1"/>
          <p:nvPr/>
        </p:nvSpPr>
        <p:spPr>
          <a:xfrm>
            <a:off x="1955206" y="3789040"/>
            <a:ext cx="4176464" cy="181588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IN" sz="2800" b="1" dirty="0">
                <a:solidFill>
                  <a:schemeClr val="accent6">
                    <a:lumMod val="20000"/>
                    <a:lumOff val="80000"/>
                  </a:schemeClr>
                </a:solidFill>
                <a:latin typeface="Kalpurush" pitchFamily="2" charset="0"/>
                <a:cs typeface="Kalpurush" pitchFamily="2" charset="0"/>
              </a:rPr>
              <a:t>সেলিনা পারভীন</a:t>
            </a:r>
          </a:p>
          <a:p>
            <a:r>
              <a:rPr lang="bn-IN" sz="2800" b="1" dirty="0">
                <a:solidFill>
                  <a:schemeClr val="accent6">
                    <a:lumMod val="20000"/>
                    <a:lumOff val="80000"/>
                  </a:schemeClr>
                </a:solidFill>
                <a:latin typeface="Kalpurush" pitchFamily="2" charset="0"/>
                <a:cs typeface="Kalpurush" pitchFamily="2" charset="0"/>
              </a:rPr>
              <a:t>সিনিয়র শিক্ষক</a:t>
            </a:r>
          </a:p>
          <a:p>
            <a:r>
              <a:rPr lang="bn-IN" sz="2800" b="1" dirty="0">
                <a:solidFill>
                  <a:schemeClr val="accent6">
                    <a:lumMod val="20000"/>
                    <a:lumOff val="80000"/>
                  </a:schemeClr>
                </a:solidFill>
                <a:latin typeface="Kalpurush" pitchFamily="2" charset="0"/>
                <a:cs typeface="Kalpurush" pitchFamily="2" charset="0"/>
              </a:rPr>
              <a:t>গভর্নমেন্ট ল্যাবরেটরি হাই স্কুল </a:t>
            </a:r>
          </a:p>
          <a:p>
            <a:r>
              <a:rPr lang="bn-IN" sz="2800" b="1" dirty="0">
                <a:solidFill>
                  <a:schemeClr val="accent6">
                    <a:lumMod val="20000"/>
                    <a:lumOff val="80000"/>
                  </a:schemeClr>
                </a:solidFill>
                <a:latin typeface="Kalpurush" pitchFamily="2" charset="0"/>
                <a:cs typeface="Kalpurush" pitchFamily="2" charset="0"/>
              </a:rPr>
              <a:t>কুমিল্লা </a:t>
            </a:r>
            <a:endParaRPr lang="en-US" sz="2800" b="1" dirty="0">
              <a:solidFill>
                <a:schemeClr val="accent6">
                  <a:lumMod val="20000"/>
                  <a:lumOff val="80000"/>
                </a:schemeClr>
              </a:solidFill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7428790-D105-4AA5-BF6F-3F203E469953}"/>
              </a:ext>
            </a:extLst>
          </p:cNvPr>
          <p:cNvSpPr txBox="1"/>
          <p:nvPr/>
        </p:nvSpPr>
        <p:spPr>
          <a:xfrm>
            <a:off x="6444208" y="2132856"/>
            <a:ext cx="2332690" cy="584775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bn-IN" sz="3200" b="1" dirty="0">
                <a:solidFill>
                  <a:schemeClr val="tx1"/>
                </a:solidFill>
                <a:latin typeface="Kalpurush" pitchFamily="2" charset="0"/>
                <a:cs typeface="Kalpurush" pitchFamily="2" charset="0"/>
              </a:rPr>
              <a:t>শ্রেণি পরিচিতি </a:t>
            </a:r>
            <a:endParaRPr lang="en-US" sz="3200" b="1" dirty="0">
              <a:solidFill>
                <a:schemeClr val="tx1"/>
              </a:solidFill>
              <a:latin typeface="Kalpurush" pitchFamily="2" charset="0"/>
              <a:cs typeface="Kalpurush" pitchFamily="2" charset="0"/>
            </a:endParaRPr>
          </a:p>
        </p:txBody>
      </p:sp>
      <p:pic>
        <p:nvPicPr>
          <p:cNvPr id="9" name="Picture 8" descr="matht_12.png">
            <a:extLst>
              <a:ext uri="{FF2B5EF4-FFF2-40B4-BE49-F238E27FC236}">
                <a16:creationId xmlns:a16="http://schemas.microsoft.com/office/drawing/2014/main" id="{29DC58BF-0878-4514-B7C7-3E582C0548C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5400000">
            <a:off x="6087204" y="3497972"/>
            <a:ext cx="3214711" cy="2500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0705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6" grpId="0" animBg="1"/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rallelogram 1"/>
          <p:cNvSpPr/>
          <p:nvPr/>
        </p:nvSpPr>
        <p:spPr>
          <a:xfrm>
            <a:off x="2357422" y="3071810"/>
            <a:ext cx="3286148" cy="2286016"/>
          </a:xfrm>
          <a:prstGeom prst="parallelogram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357290" y="285728"/>
            <a:ext cx="5131533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2400" b="1" dirty="0">
                <a:latin typeface="Kalpurush" pitchFamily="2" charset="0"/>
                <a:cs typeface="Kalpurush" pitchFamily="2" charset="0"/>
              </a:rPr>
              <a:t>চিত্রটি কিসের? </a:t>
            </a:r>
          </a:p>
          <a:p>
            <a:r>
              <a:rPr lang="bn-IN" sz="2400" b="1" dirty="0">
                <a:latin typeface="Kalpurush" pitchFamily="2" charset="0"/>
                <a:cs typeface="Kalpurush" pitchFamily="2" charset="0"/>
              </a:rPr>
              <a:t>সামান্তরিকের বিপরীত বাহুগুলো কিরূপ হয়?</a:t>
            </a:r>
          </a:p>
          <a:p>
            <a:r>
              <a:rPr lang="bn-IN" sz="2400" b="1" dirty="0">
                <a:latin typeface="Kalpurush" pitchFamily="2" charset="0"/>
                <a:cs typeface="Kalpurush" pitchFamily="2" charset="0"/>
              </a:rPr>
              <a:t>সামান্তরিকের বিপরীত কোণগুলো কিরূপ হয়? </a:t>
            </a:r>
          </a:p>
          <a:p>
            <a:r>
              <a:rPr lang="bn-IN" sz="2400" b="1" dirty="0">
                <a:latin typeface="Kalpurush" pitchFamily="2" charset="0"/>
                <a:cs typeface="Kalpurush" pitchFamily="2" charset="0"/>
              </a:rPr>
              <a:t>একটি সামান্তরিকে কয়টি কর্ণ থাকে?</a:t>
            </a:r>
          </a:p>
          <a:p>
            <a:r>
              <a:rPr lang="bn-IN" sz="2400" b="1" dirty="0">
                <a:latin typeface="Kalpurush" pitchFamily="2" charset="0"/>
                <a:cs typeface="Kalpurush" pitchFamily="2" charset="0"/>
              </a:rPr>
              <a:t>কর্ণদ্বয় কিভাবে পরস্পরকে ছেদ করে?   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428860" y="2857496"/>
            <a:ext cx="4235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A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928794" y="5072074"/>
            <a:ext cx="4058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B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143504" y="5143512"/>
            <a:ext cx="4058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C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643570" y="2857496"/>
            <a:ext cx="4427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D</a:t>
            </a:r>
          </a:p>
        </p:txBody>
      </p:sp>
      <p:cxnSp>
        <p:nvCxnSpPr>
          <p:cNvPr id="9" name="Straight Connector 8"/>
          <p:cNvCxnSpPr/>
          <p:nvPr/>
        </p:nvCxnSpPr>
        <p:spPr>
          <a:xfrm rot="16200000" flipH="1">
            <a:off x="2857488" y="3143248"/>
            <a:ext cx="2286016" cy="21431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2357422" y="3071810"/>
            <a:ext cx="3286148" cy="228601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786182" y="4357694"/>
            <a:ext cx="4427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5" grpId="0"/>
      <p:bldP spid="6" grpId="0"/>
      <p:bldP spid="7" grpId="0"/>
      <p:bldP spid="2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iped Right Arrow 1"/>
          <p:cNvSpPr/>
          <p:nvPr/>
        </p:nvSpPr>
        <p:spPr>
          <a:xfrm>
            <a:off x="147404" y="1125884"/>
            <a:ext cx="5000660" cy="1341888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b="1" dirty="0">
                <a:latin typeface="Kalpurush" pitchFamily="2" charset="0"/>
                <a:cs typeface="Kalpurush" pitchFamily="2" charset="0"/>
              </a:rPr>
              <a:t>আজকের পাঠ</a:t>
            </a:r>
            <a:r>
              <a:rPr lang="bn-IN" sz="4000" b="1" dirty="0"/>
              <a:t>......</a:t>
            </a:r>
            <a:r>
              <a:rPr lang="bn-IN" dirty="0"/>
              <a:t> </a:t>
            </a:r>
          </a:p>
        </p:txBody>
      </p:sp>
      <p:sp>
        <p:nvSpPr>
          <p:cNvPr id="3" name="Horizontal Scroll 2"/>
          <p:cNvSpPr/>
          <p:nvPr/>
        </p:nvSpPr>
        <p:spPr>
          <a:xfrm>
            <a:off x="0" y="3286124"/>
            <a:ext cx="9144000" cy="181909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b="1" dirty="0">
                <a:solidFill>
                  <a:schemeClr val="tx1"/>
                </a:solidFill>
                <a:latin typeface="Kalpurush" pitchFamily="2" charset="0"/>
                <a:cs typeface="Kalpurush" pitchFamily="2" charset="0"/>
              </a:rPr>
              <a:t>প্রমাণ কর যে,সামান্তরিকের কর্ণদ্বয় পরস্পরকে সমদ্বিখন্ডিত করে</a:t>
            </a:r>
            <a:r>
              <a:rPr lang="bn-IN" sz="2400" b="1" dirty="0">
                <a:solidFill>
                  <a:schemeClr val="tx1"/>
                </a:solidFill>
              </a:rPr>
              <a:t>। 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4" name="Pentagon 3"/>
          <p:cNvSpPr/>
          <p:nvPr/>
        </p:nvSpPr>
        <p:spPr>
          <a:xfrm>
            <a:off x="5148064" y="1268760"/>
            <a:ext cx="3786214" cy="1056136"/>
          </a:xfrm>
          <a:prstGeom prst="homePlat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b="1" dirty="0">
                <a:latin typeface="Kalpurush" pitchFamily="2" charset="0"/>
                <a:cs typeface="Kalpurush" pitchFamily="2" charset="0"/>
              </a:rPr>
              <a:t>অষ্টম অধ্যায় </a:t>
            </a:r>
          </a:p>
          <a:p>
            <a:pPr algn="ctr"/>
            <a:r>
              <a:rPr lang="bn-IN" sz="2800" b="1" dirty="0">
                <a:latin typeface="Kalpurush" pitchFamily="2" charset="0"/>
                <a:cs typeface="Kalpurush" pitchFamily="2" charset="0"/>
              </a:rPr>
              <a:t>উপপাদ্য ৩ </a:t>
            </a:r>
            <a:endParaRPr lang="en-US" sz="2800" b="1" dirty="0">
              <a:latin typeface="Kalpurush" pitchFamily="2" charset="0"/>
              <a:cs typeface="Kalpurus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evron 2"/>
          <p:cNvSpPr/>
          <p:nvPr/>
        </p:nvSpPr>
        <p:spPr>
          <a:xfrm>
            <a:off x="1142976" y="571480"/>
            <a:ext cx="5643602" cy="841822"/>
          </a:xfrm>
          <a:prstGeom prst="chevron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b="1" dirty="0">
                <a:solidFill>
                  <a:schemeClr val="tx1"/>
                </a:solidFill>
                <a:latin typeface="Kalpurush" pitchFamily="2" charset="0"/>
                <a:cs typeface="Kalpurush" pitchFamily="2" charset="0"/>
              </a:rPr>
              <a:t>এই পাঠ শেষে শিক্ষার্থীরা...... </a:t>
            </a:r>
            <a:endParaRPr lang="en-US" sz="3200" b="1" dirty="0">
              <a:solidFill>
                <a:schemeClr val="tx1"/>
              </a:solidFill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4" name="Bevel 3"/>
          <p:cNvSpPr/>
          <p:nvPr/>
        </p:nvSpPr>
        <p:spPr>
          <a:xfrm>
            <a:off x="214282" y="1928802"/>
            <a:ext cx="8643998" cy="3214710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 algn="ctr">
              <a:buFont typeface="+mj-lt"/>
              <a:buAutoNum type="romanLcPeriod"/>
            </a:pPr>
            <a:r>
              <a:rPr lang="bn-IN" sz="2800" b="1" dirty="0">
                <a:solidFill>
                  <a:schemeClr val="tx1"/>
                </a:solidFill>
                <a:latin typeface="Kalpurush" pitchFamily="2" charset="0"/>
                <a:cs typeface="Kalpurush" pitchFamily="2" charset="0"/>
              </a:rPr>
              <a:t>একটি সামান্তরিকের বিভিন্ন অংশ বর্ণনা  করতে পারবে।</a:t>
            </a:r>
          </a:p>
          <a:p>
            <a:pPr marL="514350" indent="-514350" algn="ctr">
              <a:buFont typeface="+mj-lt"/>
              <a:buAutoNum type="romanLcPeriod"/>
            </a:pPr>
            <a:r>
              <a:rPr lang="bn-IN" sz="2800" b="1" dirty="0">
                <a:solidFill>
                  <a:schemeClr val="tx1"/>
                </a:solidFill>
                <a:latin typeface="Kalpurush" pitchFamily="2" charset="0"/>
                <a:cs typeface="Kalpurush" pitchFamily="2" charset="0"/>
              </a:rPr>
              <a:t>জ্যামিতির ক্ষেত্রে সাধারণ নির্বচন থেকে বিশেষ নির্বচন লিখতে পারবে।  </a:t>
            </a:r>
          </a:p>
          <a:p>
            <a:pPr marL="400050" indent="-400050" algn="ctr">
              <a:buFont typeface="+mj-lt"/>
              <a:buAutoNum type="romanLcPeriod"/>
            </a:pPr>
            <a:r>
              <a:rPr lang="bn-IN" sz="2800" b="1" dirty="0">
                <a:solidFill>
                  <a:schemeClr val="tx1"/>
                </a:solidFill>
                <a:latin typeface="Kalpurush" pitchFamily="2" charset="0"/>
                <a:cs typeface="Kalpurush" pitchFamily="2" charset="0"/>
              </a:rPr>
              <a:t>সামান্তরিকের কর্ণদ্বয় পরস্পরকে সমদ্বিখন্ডিত করে তা প্রমাণ করতে পারবে।    </a:t>
            </a:r>
            <a:endParaRPr lang="en-US" sz="2800" b="1" dirty="0">
              <a:solidFill>
                <a:schemeClr val="tx1"/>
              </a:solidFill>
              <a:latin typeface="Kalpurush" pitchFamily="2" charset="0"/>
              <a:cs typeface="Kalpurus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shot_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2976" y="1428736"/>
            <a:ext cx="3121500" cy="221457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357422" y="285728"/>
            <a:ext cx="2230098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IN" sz="4000" b="1" dirty="0">
                <a:latin typeface="Kalpurush" pitchFamily="2" charset="0"/>
                <a:cs typeface="Kalpurush" pitchFamily="2" charset="0"/>
              </a:rPr>
              <a:t>একক কাজ</a:t>
            </a:r>
            <a:endParaRPr lang="en-US" sz="4000" b="1" dirty="0"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0034" y="4429132"/>
            <a:ext cx="7358114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2800" b="1" dirty="0"/>
              <a:t> </a:t>
            </a:r>
            <a:r>
              <a:rPr lang="en-GB" sz="2800" b="1" dirty="0"/>
              <a:t>ABCD </a:t>
            </a:r>
            <a:r>
              <a:rPr lang="bn-IN" sz="2800" b="1" dirty="0">
                <a:latin typeface="Kalpurush" pitchFamily="2" charset="0"/>
                <a:cs typeface="Kalpurush" pitchFamily="2" charset="0"/>
              </a:rPr>
              <a:t>সামান্তরিকের বাহু,কোণ ও কর্ণদ্বয়ের নাম লিখ।  </a:t>
            </a:r>
            <a:endParaRPr lang="en-US" sz="2800" b="1" dirty="0">
              <a:latin typeface="Kalpurush" pitchFamily="2" charset="0"/>
              <a:cs typeface="Kalpurush" pitchFamily="2" charset="0"/>
            </a:endParaRPr>
          </a:p>
        </p:txBody>
      </p:sp>
      <p:pic>
        <p:nvPicPr>
          <p:cNvPr id="5" name="Picture 4" descr="indivitual work.jp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29256" y="1214422"/>
            <a:ext cx="2500330" cy="24671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shot_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7356" y="1571612"/>
            <a:ext cx="2819400" cy="200025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286116" y="214290"/>
            <a:ext cx="1516762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IN" sz="2800" b="1" dirty="0">
                <a:latin typeface="Kalpurush" pitchFamily="2" charset="0"/>
                <a:cs typeface="Kalpurush" pitchFamily="2" charset="0"/>
              </a:rPr>
              <a:t>উপপাদ্য ৩</a:t>
            </a:r>
            <a:endParaRPr lang="en-US" sz="2800" b="1" dirty="0"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7158" y="928670"/>
            <a:ext cx="85090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2800" b="1" dirty="0">
                <a:latin typeface="Kalpurush" pitchFamily="2" charset="0"/>
                <a:cs typeface="Kalpurush" pitchFamily="2" charset="0"/>
              </a:rPr>
              <a:t>প্রমাণ কর যে, সামান্তরিকের কর্ণদ্বয় পরস্পরকে সমদ্বিখন্ডিত করে</a:t>
            </a:r>
            <a:r>
              <a:rPr lang="bn-IN" sz="2400" b="1" dirty="0"/>
              <a:t>। </a:t>
            </a:r>
            <a:endParaRPr lang="en-US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00034" y="3857628"/>
            <a:ext cx="7429552" cy="5232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2800" b="1" dirty="0">
                <a:latin typeface="Kalpurush" pitchFamily="2" charset="0"/>
                <a:cs typeface="Kalpurush" pitchFamily="2" charset="0"/>
              </a:rPr>
              <a:t>সমদ্বিখন্ডিত শব্দের অর্থ সমান দুইভাগে বিভক্ত করা </a:t>
            </a:r>
            <a:endParaRPr lang="en-US" sz="2800" b="1" dirty="0"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5720" y="4714884"/>
            <a:ext cx="8572560" cy="181588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GB" sz="2800" b="1" dirty="0">
                <a:latin typeface="Kalpurush" pitchFamily="2" charset="0"/>
                <a:cs typeface="Kalpurush" pitchFamily="2" charset="0"/>
              </a:rPr>
              <a:t>BD</a:t>
            </a:r>
            <a:r>
              <a:rPr lang="bn-IN" sz="2800" b="1" dirty="0">
                <a:latin typeface="Kalpurush" pitchFamily="2" charset="0"/>
                <a:cs typeface="Kalpurush" pitchFamily="2" charset="0"/>
              </a:rPr>
              <a:t> কর্ণ </a:t>
            </a:r>
            <a:r>
              <a:rPr lang="en-GB" sz="2800" b="1" dirty="0">
                <a:latin typeface="Kalpurush" pitchFamily="2" charset="0"/>
                <a:cs typeface="Kalpurush" pitchFamily="2" charset="0"/>
              </a:rPr>
              <a:t>O</a:t>
            </a:r>
            <a:r>
              <a:rPr lang="bn-IN" sz="2800" b="1" dirty="0">
                <a:latin typeface="Kalpurush" pitchFamily="2" charset="0"/>
                <a:cs typeface="Kalpurush" pitchFamily="2" charset="0"/>
              </a:rPr>
              <a:t> বিন্দুতে</a:t>
            </a:r>
            <a:r>
              <a:rPr lang="en-GB" sz="2800" b="1" dirty="0">
                <a:latin typeface="Kalpurush" pitchFamily="2" charset="0"/>
                <a:cs typeface="Kalpurush" pitchFamily="2" charset="0"/>
              </a:rPr>
              <a:t> AC</a:t>
            </a:r>
            <a:r>
              <a:rPr lang="bn-IN" sz="2800" b="1" dirty="0">
                <a:latin typeface="Kalpurush" pitchFamily="2" charset="0"/>
                <a:cs typeface="Kalpurush" pitchFamily="2" charset="0"/>
              </a:rPr>
              <a:t> কর্ণকে </a:t>
            </a:r>
            <a:r>
              <a:rPr lang="en-GB" sz="2800" b="1" dirty="0">
                <a:latin typeface="Kalpurush" pitchFamily="2" charset="0"/>
                <a:cs typeface="Kalpurush" pitchFamily="2" charset="0"/>
              </a:rPr>
              <a:t>AO</a:t>
            </a:r>
            <a:r>
              <a:rPr lang="bn-IN" sz="2800" b="1" dirty="0">
                <a:latin typeface="Kalpurush" pitchFamily="2" charset="0"/>
                <a:cs typeface="Kalpurush" pitchFamily="2" charset="0"/>
              </a:rPr>
              <a:t> এবং </a:t>
            </a:r>
            <a:r>
              <a:rPr lang="en-GB" sz="2800" b="1" dirty="0">
                <a:latin typeface="Kalpurush" pitchFamily="2" charset="0"/>
                <a:cs typeface="Kalpurush" pitchFamily="2" charset="0"/>
              </a:rPr>
              <a:t>CO </a:t>
            </a:r>
            <a:r>
              <a:rPr lang="bn-IN" sz="2800" b="1" dirty="0">
                <a:latin typeface="Kalpurush" pitchFamily="2" charset="0"/>
                <a:cs typeface="Kalpurush" pitchFamily="2" charset="0"/>
              </a:rPr>
              <a:t>-এই দুইটি সমান অংশে বিভক্ত করে। </a:t>
            </a:r>
          </a:p>
          <a:p>
            <a:pPr>
              <a:buFont typeface="Wingdings" pitchFamily="2" charset="2"/>
              <a:buChar char="v"/>
            </a:pPr>
            <a:r>
              <a:rPr lang="bn-IN" sz="2800" b="1" dirty="0">
                <a:latin typeface="Kalpurush" pitchFamily="2" charset="0"/>
                <a:cs typeface="Kalpurush" pitchFamily="2" charset="0"/>
              </a:rPr>
              <a:t>তেমনি </a:t>
            </a:r>
            <a:r>
              <a:rPr lang="en-GB" sz="2800" b="1" dirty="0">
                <a:latin typeface="Kalpurush" pitchFamily="2" charset="0"/>
                <a:cs typeface="Kalpurush" pitchFamily="2" charset="0"/>
              </a:rPr>
              <a:t>AC</a:t>
            </a:r>
            <a:r>
              <a:rPr lang="bn-IN" sz="2800" b="1" dirty="0">
                <a:latin typeface="Kalpurush" pitchFamily="2" charset="0"/>
                <a:cs typeface="Kalpurush" pitchFamily="2" charset="0"/>
              </a:rPr>
              <a:t> কর্ণ </a:t>
            </a:r>
            <a:r>
              <a:rPr lang="en-GB" sz="2800" b="1" dirty="0">
                <a:latin typeface="Kalpurush" pitchFamily="2" charset="0"/>
                <a:cs typeface="Kalpurush" pitchFamily="2" charset="0"/>
              </a:rPr>
              <a:t>O</a:t>
            </a:r>
            <a:r>
              <a:rPr lang="bn-IN" sz="2800" b="1" dirty="0">
                <a:latin typeface="Kalpurush" pitchFamily="2" charset="0"/>
                <a:cs typeface="Kalpurush" pitchFamily="2" charset="0"/>
              </a:rPr>
              <a:t> বিন্দুতে</a:t>
            </a:r>
            <a:r>
              <a:rPr lang="en-GB" sz="2800" b="1" dirty="0">
                <a:latin typeface="Kalpurush" pitchFamily="2" charset="0"/>
                <a:cs typeface="Kalpurush" pitchFamily="2" charset="0"/>
              </a:rPr>
              <a:t>  BD</a:t>
            </a:r>
            <a:r>
              <a:rPr lang="bn-IN" sz="2800" b="1" dirty="0">
                <a:latin typeface="Kalpurush" pitchFamily="2" charset="0"/>
                <a:cs typeface="Kalpurush" pitchFamily="2" charset="0"/>
              </a:rPr>
              <a:t> কর্ণকে </a:t>
            </a:r>
            <a:r>
              <a:rPr lang="en-GB" sz="2800" b="1" dirty="0">
                <a:latin typeface="Kalpurush" pitchFamily="2" charset="0"/>
                <a:cs typeface="Kalpurush" pitchFamily="2" charset="0"/>
              </a:rPr>
              <a:t>BO</a:t>
            </a:r>
            <a:r>
              <a:rPr lang="bn-IN" sz="2800" b="1" dirty="0">
                <a:latin typeface="Kalpurush" pitchFamily="2" charset="0"/>
                <a:cs typeface="Kalpurush" pitchFamily="2" charset="0"/>
              </a:rPr>
              <a:t> এবং </a:t>
            </a:r>
            <a:r>
              <a:rPr lang="en-GB" sz="2800" b="1" dirty="0">
                <a:latin typeface="Kalpurush" pitchFamily="2" charset="0"/>
                <a:cs typeface="Kalpurush" pitchFamily="2" charset="0"/>
              </a:rPr>
              <a:t>DO</a:t>
            </a:r>
            <a:r>
              <a:rPr lang="bn-IN" sz="2800" b="1" dirty="0">
                <a:latin typeface="Kalpurush" pitchFamily="2" charset="0"/>
                <a:cs typeface="Kalpurush" pitchFamily="2" charset="0"/>
              </a:rPr>
              <a:t>-এই দুইটি সমান অংশে বিভক্ত করে।</a:t>
            </a:r>
            <a:r>
              <a:rPr lang="bn-IN" sz="2400" b="1" dirty="0"/>
              <a:t>   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6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4414" y="571480"/>
            <a:ext cx="2481770" cy="70788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bn-IN" sz="4000" b="1" dirty="0">
                <a:latin typeface="Kalpurush" pitchFamily="2" charset="0"/>
                <a:cs typeface="Kalpurush" pitchFamily="2" charset="0"/>
              </a:rPr>
              <a:t>জোড়ায় কাজ</a:t>
            </a:r>
            <a:endParaRPr lang="en-US" sz="4000" b="1" dirty="0">
              <a:latin typeface="Kalpurush" pitchFamily="2" charset="0"/>
              <a:cs typeface="Kalpurush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7158" y="3500438"/>
            <a:ext cx="8640507" cy="95410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IN" sz="2800" b="1" dirty="0">
                <a:latin typeface="Kalpurush" pitchFamily="2" charset="0"/>
                <a:cs typeface="Kalpurush" pitchFamily="2" charset="0"/>
              </a:rPr>
              <a:t> প্রমাণ কর যে, সামান্তরিকের কর্ণদ্বয় পরস্পরকে সমদ্বিখন্ডিত করে</a:t>
            </a:r>
            <a:r>
              <a:rPr lang="bn-IN" sz="2400" b="1" dirty="0"/>
              <a:t>। </a:t>
            </a:r>
            <a:endParaRPr lang="en-US" sz="2400" b="1" dirty="0"/>
          </a:p>
          <a:p>
            <a:r>
              <a:rPr lang="bn-IN" sz="2800" b="1" dirty="0">
                <a:latin typeface="Kalpurush" pitchFamily="2" charset="0"/>
                <a:cs typeface="Kalpurush" pitchFamily="2" charset="0"/>
              </a:rPr>
              <a:t>এই উপপাদ্যটির সাধারণ নির্বচনের আলোকে বিশেষ নির্বচন লিখ। </a:t>
            </a:r>
            <a:endParaRPr lang="en-US" sz="2800" b="1" dirty="0">
              <a:latin typeface="Kalpurush" pitchFamily="2" charset="0"/>
              <a:cs typeface="Kalpurush" pitchFamily="2" charset="0"/>
            </a:endParaRPr>
          </a:p>
        </p:txBody>
      </p:sp>
      <p:pic>
        <p:nvPicPr>
          <p:cNvPr id="4" name="Picture 3" descr="pair work.jp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3438" y="428604"/>
            <a:ext cx="3366516" cy="207170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336</TotalTime>
  <Words>624</Words>
  <Application>Microsoft Office PowerPoint</Application>
  <PresentationFormat>On-screen Show (4:3)</PresentationFormat>
  <Paragraphs>96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Yu Mincho Light</vt:lpstr>
      <vt:lpstr>Arial</vt:lpstr>
      <vt:lpstr>Calibri</vt:lpstr>
      <vt:lpstr>Kalpurush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mohammad asaduzzaman</dc:creator>
  <cp:lastModifiedBy>LENOVO</cp:lastModifiedBy>
  <cp:revision>21</cp:revision>
  <dcterms:created xsi:type="dcterms:W3CDTF">2021-07-04T09:44:33Z</dcterms:created>
  <dcterms:modified xsi:type="dcterms:W3CDTF">2021-07-17T03:33:58Z</dcterms:modified>
</cp:coreProperties>
</file>