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86" r:id="rId3"/>
    <p:sldId id="306" r:id="rId4"/>
    <p:sldId id="307" r:id="rId5"/>
    <p:sldId id="278" r:id="rId6"/>
    <p:sldId id="265" r:id="rId7"/>
    <p:sldId id="308" r:id="rId8"/>
    <p:sldId id="309" r:id="rId9"/>
    <p:sldId id="277" r:id="rId10"/>
    <p:sldId id="310" r:id="rId11"/>
    <p:sldId id="280" r:id="rId12"/>
    <p:sldId id="311" r:id="rId13"/>
    <p:sldId id="294" r:id="rId14"/>
    <p:sldId id="274" r:id="rId15"/>
    <p:sldId id="273"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090" autoAdjust="0"/>
  </p:normalViewPr>
  <p:slideViewPr>
    <p:cSldViewPr snapToGrid="0">
      <p:cViewPr varScale="1">
        <p:scale>
          <a:sx n="63" d="100"/>
          <a:sy n="63" d="100"/>
        </p:scale>
        <p:origin x="72" y="378"/>
      </p:cViewPr>
      <p:guideLst>
        <p:guide orient="horz" pos="2160"/>
        <p:guide pos="384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C52D4-275F-4B87-8D02-9F4390CFD303}" type="datetimeFigureOut">
              <a:rPr lang="en-US" smtClean="0"/>
              <a:t>7/17/2021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FE062-C944-4EE8-B963-7F5EF0C2073E}" type="slidenum">
              <a:rPr lang="en-US" smtClean="0"/>
              <a:t>‹#›</a:t>
            </a:fld>
            <a:endParaRPr lang="en-US"/>
          </a:p>
        </p:txBody>
      </p:sp>
    </p:spTree>
    <p:extLst>
      <p:ext uri="{BB962C8B-B14F-4D97-AF65-F5344CB8AC3E}">
        <p14:creationId xmlns:p14="http://schemas.microsoft.com/office/powerpoint/2010/main" val="400834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bn-BD" dirty="0"/>
              <a:t>মহাকর্ষ-অভিকর্ষ</a:t>
            </a:r>
            <a:r>
              <a:rPr lang="bn-BD" baseline="0" dirty="0"/>
              <a:t> বুঝাতে ছবিটি ব্যবহার করা হয়েছে।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a:t>
            </a:fld>
            <a:endParaRPr lang="en-US"/>
          </a:p>
        </p:txBody>
      </p:sp>
    </p:spTree>
    <p:extLst>
      <p:ext uri="{BB962C8B-B14F-4D97-AF65-F5344CB8AC3E}">
        <p14:creationId xmlns:p14="http://schemas.microsoft.com/office/powerpoint/2010/main" val="59936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bn-BD" dirty="0"/>
              <a:t>বায়ুপূর্ণ অবস্থায়</a:t>
            </a:r>
            <a:r>
              <a:rPr lang="bn-BD" baseline="0" dirty="0"/>
              <a:t> পাখির পালকটি ধীর গতিতে পড়ছে, কয়েন দ্রুত পড়ছে। বায়ু শূণ্য অবস্থায় পালক ও কয়েন একসাথে নিচে পড়ছে।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11</a:t>
            </a:fld>
            <a:endParaRPr lang="en-US"/>
          </a:p>
        </p:txBody>
      </p:sp>
    </p:spTree>
    <p:extLst>
      <p:ext uri="{BB962C8B-B14F-4D97-AF65-F5344CB8AC3E}">
        <p14:creationId xmlns:p14="http://schemas.microsoft.com/office/powerpoint/2010/main" val="81667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12</a:t>
            </a:fld>
            <a:endParaRPr lang="en-US"/>
          </a:p>
        </p:txBody>
      </p:sp>
    </p:spTree>
    <p:extLst>
      <p:ext uri="{BB962C8B-B14F-4D97-AF65-F5344CB8AC3E}">
        <p14:creationId xmlns:p14="http://schemas.microsoft.com/office/powerpoint/2010/main" val="4174938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bn-BD" dirty="0"/>
              <a:t>দ্বিতীয় সূত্রানুযায়ী বেগ এবং</a:t>
            </a:r>
            <a:r>
              <a:rPr lang="bn-BD" baseline="0" dirty="0"/>
              <a:t> সময় পরসস্পরের সমানুপাতিক। অর্থাৎ সময় বাড়ার সাথে সাথে বেগ সমান হারে বাড়তে থাকবে।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13</a:t>
            </a:fld>
            <a:endParaRPr lang="en-US"/>
          </a:p>
        </p:txBody>
      </p:sp>
    </p:spTree>
    <p:extLst>
      <p:ext uri="{BB962C8B-B14F-4D97-AF65-F5344CB8AC3E}">
        <p14:creationId xmlns:p14="http://schemas.microsoft.com/office/powerpoint/2010/main" val="465696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bn-BD" sz="2800" dirty="0"/>
                  <a:t>শিক্ষার্থীদের</a:t>
                </a:r>
                <a:r>
                  <a:rPr lang="bn-BD" sz="2800" baseline="0" dirty="0"/>
                  <a:t> এলোমেলো করেও প্রশ্ন করা যেতে পারে। যেমন ১নং এর পর ৪ নং প্রশ্ন। ১) অভিকর্ষ   ২) বিষুব অঞ্চলে।  ৩) </a:t>
                </a:r>
                <a14:m>
                  <m:oMath xmlns:m="http://schemas.openxmlformats.org/officeDocument/2006/math">
                    <m:sSup>
                      <m:sSupPr>
                        <m:ctrlPr>
                          <a:rPr lang="bn-BD" sz="2800" i="1" baseline="0" smtClean="0">
                            <a:latin typeface="Cambria Math" panose="02040503050406030204" pitchFamily="18" charset="0"/>
                          </a:rPr>
                        </m:ctrlPr>
                      </m:sSupPr>
                      <m:e>
                        <m:r>
                          <a:rPr lang="en-US" sz="2800" b="0" i="1" baseline="0" smtClean="0">
                            <a:latin typeface="Cambria Math" panose="02040503050406030204" pitchFamily="18" charset="0"/>
                          </a:rPr>
                          <m:t>9</m:t>
                        </m:r>
                        <m:r>
                          <a:rPr lang="en-US" sz="2800" b="0" i="1" baseline="0" smtClean="0">
                            <a:latin typeface="Cambria Math" panose="02040503050406030204" pitchFamily="18" charset="0"/>
                          </a:rPr>
                          <m:t>.</m:t>
                        </m:r>
                        <m:r>
                          <a:rPr lang="en-US" sz="2800" b="0" i="1" baseline="0" smtClean="0">
                            <a:latin typeface="Cambria Math" panose="02040503050406030204" pitchFamily="18" charset="0"/>
                          </a:rPr>
                          <m:t>8</m:t>
                        </m:r>
                        <m:r>
                          <a:rPr lang="en-US" sz="2800" b="0" i="1" baseline="0" smtClean="0">
                            <a:latin typeface="Cambria Math" panose="02040503050406030204" pitchFamily="18" charset="0"/>
                          </a:rPr>
                          <m:t>𝑚𝑠</m:t>
                        </m:r>
                      </m:e>
                      <m:sup>
                        <m:r>
                          <a:rPr lang="en-US" sz="2800" b="0" i="1" baseline="0" smtClean="0">
                            <a:latin typeface="Cambria Math" panose="02040503050406030204" pitchFamily="18" charset="0"/>
                          </a:rPr>
                          <m:t>−</m:t>
                        </m:r>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r>
                      <a:rPr lang="bn-BD" sz="2800" b="0" i="0" baseline="0" smtClean="0">
                        <a:latin typeface="Cambria Math" panose="02040503050406030204" pitchFamily="18" charset="0"/>
                      </a:rPr>
                      <m:t>  </m:t>
                    </m:r>
                    <m:r>
                      <a:rPr lang="bn-BD" sz="2800" b="0" i="0" baseline="0" smtClean="0">
                        <a:latin typeface="Cambria Math" panose="02040503050406030204" pitchFamily="18" charset="0"/>
                      </a:rPr>
                      <m:t>৪</m:t>
                    </m:r>
                    <m:r>
                      <a:rPr lang="bn-BD" sz="2800" b="0" i="0" baseline="0" smtClean="0">
                        <a:latin typeface="Cambria Math" panose="02040503050406030204" pitchFamily="18" charset="0"/>
                      </a:rPr>
                      <m:t>) </m:t>
                    </m:r>
                    <m:r>
                      <a:rPr lang="en-US" sz="2800" b="0" i="1" baseline="0" smtClean="0">
                        <a:latin typeface="Cambria Math" panose="02040503050406030204" pitchFamily="18" charset="0"/>
                      </a:rPr>
                      <m:t>h</m:t>
                    </m:r>
                    <m:sSup>
                      <m:sSupPr>
                        <m:ctrlPr>
                          <a:rPr lang="bn-BD" sz="2800" i="1" baseline="0" smtClean="0">
                            <a:latin typeface="Cambria Math" panose="02040503050406030204" pitchFamily="18" charset="0"/>
                          </a:rPr>
                        </m:ctrlPr>
                      </m:sSupPr>
                      <m:e>
                        <m:r>
                          <a:rPr lang="bn-BD" sz="2800" i="1" baseline="0" smtClean="0">
                            <a:latin typeface="Cambria Math" panose="02040503050406030204" pitchFamily="18" charset="0"/>
                          </a:rPr>
                          <m:t>∞</m:t>
                        </m:r>
                        <m:r>
                          <a:rPr lang="en-US" sz="2800" b="0" i="1" baseline="0" smtClean="0">
                            <a:latin typeface="Cambria Math" panose="02040503050406030204" pitchFamily="18" charset="0"/>
                          </a:rPr>
                          <m:t>𝑡</m:t>
                        </m:r>
                      </m:e>
                      <m:sup>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oMath>
                </a14:m>
                <a:endParaRPr lang="en-US" sz="2800" dirty="0"/>
              </a:p>
            </p:txBody>
          </p:sp>
        </mc:Choice>
        <mc:Fallback xmlns="">
          <p:sp>
            <p:nvSpPr>
              <p:cNvPr id="3" name="Notes Placeholder 2"/>
              <p:cNvSpPr>
                <a:spLocks noGrp="1"/>
              </p:cNvSpPr>
              <p:nvPr>
                <p:ph type="body" idx="1"/>
              </p:nvPr>
            </p:nvSpPr>
            <p:spPr/>
            <p:txBody>
              <a:bodyPr/>
              <a:lstStyle/>
              <a:p>
                <a:r>
                  <a:rPr lang="bn-BD" sz="2800" dirty="0" smtClean="0"/>
                  <a:t>শিক্ষার্থীদের</a:t>
                </a:r>
                <a:r>
                  <a:rPr lang="bn-BD" sz="2800" baseline="0" dirty="0" smtClean="0"/>
                  <a:t> এলোমেলো করেও প্রশ্ন করা যেতে পারে। যেমন ১নং এর পর ৪ নং প্রশ্ন</a:t>
                </a:r>
                <a:r>
                  <a:rPr lang="bn-BD" sz="2800" baseline="0" dirty="0" smtClean="0"/>
                  <a:t>। ১) অভিকর্ষ   ২) বিষুব অঞ্চলে।  ৩) </a:t>
                </a:r>
                <a:r>
                  <a:rPr lang="bn-BD" sz="2800" i="0" baseline="0" smtClean="0">
                    <a:latin typeface="Cambria Math" panose="02040503050406030204" pitchFamily="18" charset="0"/>
                  </a:rPr>
                  <a:t>〖</a:t>
                </a:r>
                <a:r>
                  <a:rPr lang="en-US" sz="2800" b="0" i="0" baseline="0" smtClean="0">
                    <a:latin typeface="Cambria Math" panose="02040503050406030204" pitchFamily="18" charset="0"/>
                  </a:rPr>
                  <a:t>9.8𝑚𝑠</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   </a:t>
                </a:r>
                <a:r>
                  <a:rPr lang="bn-BD" sz="2800" b="0" i="0" baseline="0" smtClean="0">
                    <a:latin typeface="Cambria Math" panose="02040503050406030204" pitchFamily="18" charset="0"/>
                  </a:rPr>
                  <a:t>  ৪) </a:t>
                </a:r>
                <a:r>
                  <a:rPr lang="en-US" sz="2800" b="0" i="0" baseline="0" smtClean="0">
                    <a:latin typeface="Cambria Math" panose="02040503050406030204" pitchFamily="18" charset="0"/>
                  </a:rPr>
                  <a:t>ℎ</a:t>
                </a:r>
                <a:r>
                  <a:rPr lang="bn-BD" sz="2800" i="0" baseline="0" smtClean="0">
                    <a:latin typeface="Cambria Math" panose="02040503050406030204" pitchFamily="18" charset="0"/>
                  </a:rPr>
                  <a:t>〖∞</a:t>
                </a:r>
                <a:r>
                  <a:rPr lang="en-US" sz="2800" b="0" i="0" baseline="0" smtClean="0">
                    <a:latin typeface="Cambria Math" panose="02040503050406030204" pitchFamily="18" charset="0"/>
                  </a:rPr>
                  <a:t>𝑡</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  </a:t>
                </a:r>
                <a:endParaRPr lang="en-US" sz="2800"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14</a:t>
            </a:fld>
            <a:endParaRPr lang="en-US"/>
          </a:p>
        </p:txBody>
      </p:sp>
    </p:spTree>
    <p:extLst>
      <p:ext uri="{BB962C8B-B14F-4D97-AF65-F5344CB8AC3E}">
        <p14:creationId xmlns:p14="http://schemas.microsoft.com/office/powerpoint/2010/main" val="4118422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bn-BD" baseline="0" dirty="0"/>
                  <a:t>শিক্ষক, শিক্ষার্থীদের খাতায় বাড়ির কাজ করে আনার কথা বলতে পারেন।</a:t>
                </a:r>
                <a:r>
                  <a:rPr lang="en-US" baseline="0" dirty="0"/>
                  <a:t>  </a:t>
                </a:r>
                <a14:m>
                  <m:oMath xmlns:m="http://schemas.openxmlformats.org/officeDocument/2006/math">
                    <m:r>
                      <a:rPr lang="en-US" b="0" i="0" smtClean="0">
                        <a:latin typeface="Cambria Math" panose="02040503050406030204" pitchFamily="18" charset="0"/>
                      </a:rPr>
                      <m:t> </m:t>
                    </m:r>
                    <m:sSup>
                      <m:sSupPr>
                        <m:ctrlPr>
                          <a:rPr lang="en-US"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𝑢</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𝑔</m:t>
                    </m:r>
                    <m:r>
                      <a:rPr lang="en-US" b="0" i="1" smtClean="0">
                        <a:latin typeface="Cambria Math" panose="02040503050406030204" pitchFamily="18" charset="0"/>
                      </a:rPr>
                      <m:t>h</m:t>
                    </m:r>
                  </m:oMath>
                </a14:m>
                <a:r>
                  <a:rPr lang="en-US" dirty="0"/>
                  <a:t> (</a:t>
                </a:r>
                <a:r>
                  <a:rPr lang="bn-BD" dirty="0"/>
                  <a:t>আদিবেগ</a:t>
                </a:r>
                <a:r>
                  <a:rPr lang="bn-BD" baseline="0" dirty="0"/>
                  <a:t> </a:t>
                </a:r>
                <a:r>
                  <a:rPr lang="en-US" baseline="0" dirty="0"/>
                  <a:t>u =0)</a:t>
                </a:r>
                <a:endParaRPr lang="en-US" dirty="0"/>
              </a:p>
            </p:txBody>
          </p:sp>
        </mc:Choice>
        <mc:Fallback xmlns="">
          <p:sp>
            <p:nvSpPr>
              <p:cNvPr id="3" name="Notes Placeholder 2"/>
              <p:cNvSpPr>
                <a:spLocks noGrp="1"/>
              </p:cNvSpPr>
              <p:nvPr>
                <p:ph type="body" idx="1"/>
              </p:nvPr>
            </p:nvSpPr>
            <p:spPr/>
            <p:txBody>
              <a:bodyPr/>
              <a:lstStyle/>
              <a:p>
                <a:r>
                  <a:rPr lang="bn-BD" baseline="0" dirty="0" smtClean="0"/>
                  <a:t>শিক্ষক, শিক্ষার্থীদের খাতায় বাড়ির কাজ করে আনার কথা বলতে পারেন।</a:t>
                </a:r>
                <a:r>
                  <a:rPr lang="en-US" baseline="0" dirty="0" smtClean="0"/>
                  <a:t>  </a:t>
                </a:r>
                <a:r>
                  <a:rPr lang="en-US" b="0" i="0" smtClean="0">
                    <a:latin typeface="Cambria Math" panose="02040503050406030204" pitchFamily="18" charset="0"/>
                  </a:rPr>
                  <a:t> 𝑣^2=𝑢^</a:t>
                </a:r>
                <a:r>
                  <a:rPr lang="en-US" b="0" i="0" smtClean="0">
                    <a:latin typeface="Cambria Math" panose="02040503050406030204" pitchFamily="18" charset="0"/>
                  </a:rPr>
                  <a:t>2</a:t>
                </a:r>
                <a:r>
                  <a:rPr lang="en-US" b="0" i="0" smtClean="0">
                    <a:latin typeface="Cambria Math" panose="02040503050406030204" pitchFamily="18" charset="0"/>
                  </a:rPr>
                  <a:t>+2𝑔ℎ</a:t>
                </a:r>
                <a:r>
                  <a:rPr lang="en-US" dirty="0" smtClean="0"/>
                  <a:t> (</a:t>
                </a:r>
                <a:r>
                  <a:rPr lang="bn-BD" dirty="0" smtClean="0"/>
                  <a:t>আদিবেগ</a:t>
                </a:r>
                <a:r>
                  <a:rPr lang="bn-BD" baseline="0" dirty="0" smtClean="0"/>
                  <a:t> </a:t>
                </a:r>
                <a:r>
                  <a:rPr lang="en-US" baseline="0" dirty="0" smtClean="0"/>
                  <a:t>u =0)</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15</a:t>
            </a:fld>
            <a:endParaRPr lang="en-US"/>
          </a:p>
        </p:txBody>
      </p:sp>
    </p:spTree>
    <p:extLst>
      <p:ext uri="{BB962C8B-B14F-4D97-AF65-F5344CB8AC3E}">
        <p14:creationId xmlns:p14="http://schemas.microsoft.com/office/powerpoint/2010/main" val="1972458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16</a:t>
            </a:fld>
            <a:endParaRPr lang="en-US"/>
          </a:p>
        </p:txBody>
      </p:sp>
    </p:spTree>
    <p:extLst>
      <p:ext uri="{BB962C8B-B14F-4D97-AF65-F5344CB8AC3E}">
        <p14:creationId xmlns:p14="http://schemas.microsoft.com/office/powerpoint/2010/main" val="83601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1FE062-C944-4EE8-B963-7F5EF0C2073E}" type="slidenum">
              <a:rPr lang="en-US" smtClean="0"/>
              <a:t>2</a:t>
            </a:fld>
            <a:endParaRPr lang="en-US"/>
          </a:p>
        </p:txBody>
      </p:sp>
    </p:spTree>
    <p:extLst>
      <p:ext uri="{BB962C8B-B14F-4D97-AF65-F5344CB8AC3E}">
        <p14:creationId xmlns:p14="http://schemas.microsoft.com/office/powerpoint/2010/main" val="3487147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a:latin typeface="NikoshBAN" panose="02000000000000000000" pitchFamily="2" charset="0"/>
                <a:cs typeface="NikoshBAN" panose="02000000000000000000" pitchFamily="2" charset="0"/>
              </a:rPr>
              <a:t>শিক্ষক</a:t>
            </a:r>
            <a:r>
              <a:rPr lang="bn-BD" baseline="0" dirty="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3</a:t>
            </a:fld>
            <a:endParaRPr lang="en-US"/>
          </a:p>
        </p:txBody>
      </p:sp>
    </p:spTree>
    <p:extLst>
      <p:ext uri="{BB962C8B-B14F-4D97-AF65-F5344CB8AC3E}">
        <p14:creationId xmlns:p14="http://schemas.microsoft.com/office/powerpoint/2010/main" val="142524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a:latin typeface="NikoshBAN" panose="02000000000000000000" pitchFamily="2" charset="0"/>
                <a:cs typeface="NikoshBAN" panose="02000000000000000000" pitchFamily="2" charset="0"/>
              </a:rPr>
              <a:t>শিক্ষক</a:t>
            </a:r>
            <a:r>
              <a:rPr lang="bn-BD" baseline="0" dirty="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4</a:t>
            </a:fld>
            <a:endParaRPr lang="en-US"/>
          </a:p>
        </p:txBody>
      </p:sp>
    </p:spTree>
    <p:extLst>
      <p:ext uri="{BB962C8B-B14F-4D97-AF65-F5344CB8AC3E}">
        <p14:creationId xmlns:p14="http://schemas.microsoft.com/office/powerpoint/2010/main" val="3542830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21FE062-C944-4EE8-B963-7F5EF0C2073E}" type="slidenum">
              <a:rPr lang="en-US" smtClean="0"/>
              <a:t>5</a:t>
            </a:fld>
            <a:endParaRPr lang="en-US"/>
          </a:p>
        </p:txBody>
      </p:sp>
    </p:spTree>
    <p:extLst>
      <p:ext uri="{BB962C8B-B14F-4D97-AF65-F5344CB8AC3E}">
        <p14:creationId xmlns:p14="http://schemas.microsoft.com/office/powerpoint/2010/main" val="2702234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bn-BD" dirty="0">
                <a:latin typeface="NikoshBAN" panose="02000000000000000000" pitchFamily="2" charset="0"/>
                <a:cs typeface="NikoshBAN" panose="02000000000000000000" pitchFamily="2" charset="0"/>
              </a:rPr>
              <a:t>শিক্ষক</a:t>
            </a:r>
            <a:r>
              <a:rPr lang="bn-BD" baseline="0" dirty="0">
                <a:latin typeface="NikoshBAN" panose="02000000000000000000" pitchFamily="2" charset="0"/>
                <a:cs typeface="NikoshBAN" panose="02000000000000000000" pitchFamily="2" charset="0"/>
              </a:rPr>
              <a:t> শ্রেণিতে চক উপরের দিকে ছুড়ে দিয়ে প্রশ্ন করতে পারেন, চকটি ভূমিতে ফিরে আসলো কেন? শিক্ষার্থীরা বলতে পারে অভিকর্ষ বলের কারণে। </a:t>
            </a:r>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421FE062-C944-4EE8-B963-7F5EF0C2073E}" type="slidenum">
              <a:rPr lang="en-US" smtClean="0"/>
              <a:t>6</a:t>
            </a:fld>
            <a:endParaRPr lang="en-US"/>
          </a:p>
        </p:txBody>
      </p:sp>
    </p:spTree>
    <p:extLst>
      <p:ext uri="{BB962C8B-B14F-4D97-AF65-F5344CB8AC3E}">
        <p14:creationId xmlns:p14="http://schemas.microsoft.com/office/powerpoint/2010/main" val="1109577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bn-BD" dirty="0"/>
              <a:t>শিক্ষক</a:t>
            </a:r>
            <a:r>
              <a:rPr lang="bn-BD" baseline="0" dirty="0"/>
              <a:t> সমীকরণ গুলো বোর্ডে লিখে দিলে ভালো হয়।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7</a:t>
            </a:fld>
            <a:endParaRPr lang="en-US"/>
          </a:p>
        </p:txBody>
      </p:sp>
    </p:spTree>
    <p:extLst>
      <p:ext uri="{BB962C8B-B14F-4D97-AF65-F5344CB8AC3E}">
        <p14:creationId xmlns:p14="http://schemas.microsoft.com/office/powerpoint/2010/main" val="3772124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a:t>g=</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𝐺𝑀</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r>
                              <a:rPr lang="en-US" b="0" i="1" smtClean="0">
                                <a:latin typeface="Cambria Math" panose="02040503050406030204" pitchFamily="18" charset="0"/>
                              </a:rPr>
                              <m:t> </m:t>
                            </m:r>
                          </m:sup>
                        </m:sSup>
                      </m:den>
                    </m:f>
                  </m:oMath>
                </a14:m>
                <a:r>
                  <a:rPr lang="bn-BD" dirty="0"/>
                  <a:t> সমীকরণে ব্যাসার্ধ্য </a:t>
                </a:r>
                <a14:m>
                  <m:oMath xmlns:m="http://schemas.openxmlformats.org/officeDocument/2006/math">
                    <m:r>
                      <a:rPr lang="en-US" b="0" i="0" smtClean="0">
                        <a:latin typeface="Cambria Math" panose="02040503050406030204" pitchFamily="18" charset="0"/>
                      </a:rPr>
                      <m:t>6</m:t>
                    </m:r>
                    <m:r>
                      <a:rPr lang="en-US" b="0" i="0" smtClean="0">
                        <a:latin typeface="Cambria Math" panose="02040503050406030204" pitchFamily="18" charset="0"/>
                      </a:rPr>
                      <m:t>.</m:t>
                    </m:r>
                    <m:r>
                      <a:rPr lang="en-US" b="0" i="0" smtClean="0">
                        <a:latin typeface="Cambria Math" panose="02040503050406030204" pitchFamily="18" charset="0"/>
                      </a:rPr>
                      <m:t>4</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1" smtClean="0">
                        <a:latin typeface="Cambria Math" panose="02040503050406030204" pitchFamily="18" charset="0"/>
                        <a:ea typeface="Cambria Math" panose="02040503050406030204" pitchFamily="18" charset="0"/>
                      </a:rPr>
                      <m:t>আবার</m:t>
                    </m:r>
                    <m:r>
                      <a:rPr lang="bn-BD" b="0" i="1" smtClean="0">
                        <a:latin typeface="Cambria Math" panose="02040503050406030204" pitchFamily="18" charset="0"/>
                        <a:ea typeface="Cambria Math" panose="02040503050406030204" pitchFamily="18" charset="0"/>
                      </a:rPr>
                      <m:t> </m:t>
                    </m:r>
                    <m:r>
                      <a:rPr lang="en-US" b="0" i="0" smtClean="0">
                        <a:latin typeface="Cambria Math" panose="02040503050406030204" pitchFamily="18" charset="0"/>
                      </a:rPr>
                      <m:t>6</m:t>
                    </m:r>
                    <m:r>
                      <a:rPr lang="en-US" b="0" i="0" smtClean="0">
                        <a:latin typeface="Cambria Math" panose="02040503050406030204" pitchFamily="18" charset="0"/>
                      </a:rPr>
                      <m:t>.</m:t>
                    </m:r>
                    <m:r>
                      <a:rPr lang="en-US" b="0" i="1" smtClean="0">
                        <a:latin typeface="Cambria Math" panose="02040503050406030204" pitchFamily="18" charset="0"/>
                      </a:rPr>
                      <m:t>0</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ধরে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হিসাব</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করা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যেতে</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পারে</m:t>
                    </m:r>
                  </m:oMath>
                </a14:m>
                <a:r>
                  <a:rPr lang="bn-BD" dirty="0"/>
                  <a:t>।</a:t>
                </a:r>
                <a:endParaRPr lang="en-US" dirty="0"/>
              </a:p>
            </p:txBody>
          </p:sp>
        </mc:Choice>
        <mc:Fallback xmlns="">
          <p:sp>
            <p:nvSpPr>
              <p:cNvPr id="3" name="Notes Placeholder 2"/>
              <p:cNvSpPr>
                <a:spLocks noGrp="1"/>
              </p:cNvSpPr>
              <p:nvPr>
                <p:ph type="body" idx="1"/>
              </p:nvPr>
            </p:nvSpPr>
            <p:spPr/>
            <p:txBody>
              <a:bodyPr/>
              <a:lstStyle/>
              <a:p>
                <a:r>
                  <a:rPr lang="en-US" dirty="0" smtClean="0"/>
                  <a:t>g=</a:t>
                </a:r>
                <a:r>
                  <a:rPr lang="en-US" b="0" i="0" smtClean="0">
                    <a:latin typeface="Cambria Math" panose="02040503050406030204" pitchFamily="18" charset="0"/>
                  </a:rPr>
                  <a:t>𝐺𝑀/𝑅^(2 ) </a:t>
                </a:r>
                <a:r>
                  <a:rPr lang="bn-BD" dirty="0" smtClean="0"/>
                  <a:t> সমীকরণে ব্যাসার্ধ্য </a:t>
                </a:r>
                <a:r>
                  <a:rPr lang="en-US" b="0" i="0" smtClean="0">
                    <a:latin typeface="Cambria Math" panose="02040503050406030204" pitchFamily="18" charset="0"/>
                  </a:rPr>
                  <a:t>6.4</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আবার </a:t>
                </a:r>
                <a:r>
                  <a:rPr lang="en-US" b="0" i="0" smtClean="0">
                    <a:latin typeface="Cambria Math" panose="02040503050406030204" pitchFamily="18" charset="0"/>
                  </a:rPr>
                  <a:t>6.0</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ধরে হিসাব করা যেতে পারে</a:t>
                </a:r>
                <a:r>
                  <a:rPr lang="bn-BD" dirty="0" smtClean="0"/>
                  <a:t>।</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8</a:t>
            </a:fld>
            <a:endParaRPr lang="en-US"/>
          </a:p>
        </p:txBody>
      </p:sp>
    </p:spTree>
    <p:extLst>
      <p:ext uri="{BB962C8B-B14F-4D97-AF65-F5344CB8AC3E}">
        <p14:creationId xmlns:p14="http://schemas.microsoft.com/office/powerpoint/2010/main" val="857540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bn-BD" dirty="0"/>
              <a:t>বাতাসের</a:t>
            </a:r>
            <a:r>
              <a:rPr lang="bn-BD" baseline="0" dirty="0"/>
              <a:t> বাধা না থাকলে, একই উচ্চতা থেকে পড়লে এক সাথে পড়তে পারে।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9</a:t>
            </a:fld>
            <a:endParaRPr lang="en-US"/>
          </a:p>
        </p:txBody>
      </p:sp>
    </p:spTree>
    <p:extLst>
      <p:ext uri="{BB962C8B-B14F-4D97-AF65-F5344CB8AC3E}">
        <p14:creationId xmlns:p14="http://schemas.microsoft.com/office/powerpoint/2010/main" val="1477130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770FB5-3C94-4A03-B271-65CFCCC807F9}" type="datetime1">
              <a:rPr lang="en-US" smtClean="0"/>
              <a:t>7/17/2021</a:t>
            </a:fld>
            <a:endParaRPr lang="en-US"/>
          </a:p>
        </p:txBody>
      </p:sp>
      <p:sp>
        <p:nvSpPr>
          <p:cNvPr id="5" name="Footer Placeholder 4"/>
          <p:cNvSpPr>
            <a:spLocks noGrp="1"/>
          </p:cNvSpPr>
          <p:nvPr>
            <p:ph type="ftr" sz="quarter" idx="11"/>
          </p:nvPr>
        </p:nvSpPr>
        <p:spPr/>
        <p:txBody>
          <a:bodyPr/>
          <a:lstStyle/>
          <a:p>
            <a:r>
              <a:rPr lang="en-US"/>
              <a:t>amin001974@gmail.com</a:t>
            </a:r>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31915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0977D6-74AE-4072-85CF-AE4634F7DA27}" type="datetime1">
              <a:rPr lang="en-US" smtClean="0"/>
              <a:t>7/17/2021</a:t>
            </a:fld>
            <a:endParaRPr lang="en-US"/>
          </a:p>
        </p:txBody>
      </p:sp>
      <p:sp>
        <p:nvSpPr>
          <p:cNvPr id="5" name="Footer Placeholder 4"/>
          <p:cNvSpPr>
            <a:spLocks noGrp="1"/>
          </p:cNvSpPr>
          <p:nvPr>
            <p:ph type="ftr" sz="quarter" idx="11"/>
          </p:nvPr>
        </p:nvSpPr>
        <p:spPr/>
        <p:txBody>
          <a:bodyPr/>
          <a:lstStyle/>
          <a:p>
            <a:r>
              <a:rPr lang="en-US"/>
              <a:t>amin001974@gmail.com</a:t>
            </a:r>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96176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C9611A-B7E2-4BCB-961F-3952EFB973D3}" type="datetime1">
              <a:rPr lang="en-US" smtClean="0"/>
              <a:t>7/17/2021</a:t>
            </a:fld>
            <a:endParaRPr lang="en-US"/>
          </a:p>
        </p:txBody>
      </p:sp>
      <p:sp>
        <p:nvSpPr>
          <p:cNvPr id="5" name="Footer Placeholder 4"/>
          <p:cNvSpPr>
            <a:spLocks noGrp="1"/>
          </p:cNvSpPr>
          <p:nvPr>
            <p:ph type="ftr" sz="quarter" idx="11"/>
          </p:nvPr>
        </p:nvSpPr>
        <p:spPr/>
        <p:txBody>
          <a:bodyPr/>
          <a:lstStyle/>
          <a:p>
            <a:r>
              <a:rPr lang="en-US"/>
              <a:t>amin001974@gmail.com</a:t>
            </a:r>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91443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BA06E7-D470-4996-93C1-C7844A306347}" type="datetime1">
              <a:rPr lang="en-US" smtClean="0"/>
              <a:t>7/17/2021</a:t>
            </a:fld>
            <a:endParaRPr lang="en-US"/>
          </a:p>
        </p:txBody>
      </p:sp>
      <p:sp>
        <p:nvSpPr>
          <p:cNvPr id="5" name="Footer Placeholder 4"/>
          <p:cNvSpPr>
            <a:spLocks noGrp="1"/>
          </p:cNvSpPr>
          <p:nvPr>
            <p:ph type="ftr" sz="quarter" idx="11"/>
          </p:nvPr>
        </p:nvSpPr>
        <p:spPr/>
        <p:txBody>
          <a:bodyPr/>
          <a:lstStyle/>
          <a:p>
            <a:r>
              <a:rPr lang="en-US"/>
              <a:t>amin001974@gmail.com</a:t>
            </a:r>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89522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E862A3-DC8B-42AC-8314-8634B9416A2A}" type="datetime1">
              <a:rPr lang="en-US" smtClean="0"/>
              <a:t>7/17/2021</a:t>
            </a:fld>
            <a:endParaRPr lang="en-US"/>
          </a:p>
        </p:txBody>
      </p:sp>
      <p:sp>
        <p:nvSpPr>
          <p:cNvPr id="5" name="Footer Placeholder 4"/>
          <p:cNvSpPr>
            <a:spLocks noGrp="1"/>
          </p:cNvSpPr>
          <p:nvPr>
            <p:ph type="ftr" sz="quarter" idx="11"/>
          </p:nvPr>
        </p:nvSpPr>
        <p:spPr/>
        <p:txBody>
          <a:bodyPr/>
          <a:lstStyle/>
          <a:p>
            <a:r>
              <a:rPr lang="en-US"/>
              <a:t>amin001974@gmail.com</a:t>
            </a:r>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85811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F833C9-79E5-48F3-982F-94A331FBB97F}" type="datetime1">
              <a:rPr lang="en-US" smtClean="0"/>
              <a:t>7/17/2021</a:t>
            </a:fld>
            <a:endParaRPr lang="en-US"/>
          </a:p>
        </p:txBody>
      </p:sp>
      <p:sp>
        <p:nvSpPr>
          <p:cNvPr id="6" name="Footer Placeholder 5"/>
          <p:cNvSpPr>
            <a:spLocks noGrp="1"/>
          </p:cNvSpPr>
          <p:nvPr>
            <p:ph type="ftr" sz="quarter" idx="11"/>
          </p:nvPr>
        </p:nvSpPr>
        <p:spPr/>
        <p:txBody>
          <a:bodyPr/>
          <a:lstStyle/>
          <a:p>
            <a:r>
              <a:rPr lang="en-US"/>
              <a:t>amin001974@gmail.com</a:t>
            </a:r>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373581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6D0554-5DC0-4E2D-AD86-B860CB105C55}" type="datetime1">
              <a:rPr lang="en-US" smtClean="0"/>
              <a:t>7/17/2021</a:t>
            </a:fld>
            <a:endParaRPr lang="en-US"/>
          </a:p>
        </p:txBody>
      </p:sp>
      <p:sp>
        <p:nvSpPr>
          <p:cNvPr id="8" name="Footer Placeholder 7"/>
          <p:cNvSpPr>
            <a:spLocks noGrp="1"/>
          </p:cNvSpPr>
          <p:nvPr>
            <p:ph type="ftr" sz="quarter" idx="11"/>
          </p:nvPr>
        </p:nvSpPr>
        <p:spPr/>
        <p:txBody>
          <a:bodyPr/>
          <a:lstStyle/>
          <a:p>
            <a:r>
              <a:rPr lang="en-US"/>
              <a:t>amin001974@gmail.com</a:t>
            </a:r>
          </a:p>
        </p:txBody>
      </p:sp>
      <p:sp>
        <p:nvSpPr>
          <p:cNvPr id="9" name="Slide Number Placeholder 8"/>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01226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2434A6-8CF6-4C8F-A029-848082C382C6}" type="datetime1">
              <a:rPr lang="en-US" smtClean="0"/>
              <a:t>7/17/2021</a:t>
            </a:fld>
            <a:endParaRPr lang="en-US"/>
          </a:p>
        </p:txBody>
      </p:sp>
      <p:sp>
        <p:nvSpPr>
          <p:cNvPr id="4" name="Footer Placeholder 3"/>
          <p:cNvSpPr>
            <a:spLocks noGrp="1"/>
          </p:cNvSpPr>
          <p:nvPr>
            <p:ph type="ftr" sz="quarter" idx="11"/>
          </p:nvPr>
        </p:nvSpPr>
        <p:spPr/>
        <p:txBody>
          <a:bodyPr/>
          <a:lstStyle/>
          <a:p>
            <a:r>
              <a:rPr lang="en-US"/>
              <a:t>amin001974@gmail.com</a:t>
            </a:r>
          </a:p>
        </p:txBody>
      </p:sp>
      <p:sp>
        <p:nvSpPr>
          <p:cNvPr id="5" name="Slide Number Placeholder 4"/>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65121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39D53-0AB2-42BE-9C7B-79789BBAD501}" type="datetime1">
              <a:rPr lang="en-US" smtClean="0"/>
              <a:t>7/17/2021</a:t>
            </a:fld>
            <a:endParaRPr lang="en-US"/>
          </a:p>
        </p:txBody>
      </p:sp>
      <p:sp>
        <p:nvSpPr>
          <p:cNvPr id="3" name="Footer Placeholder 2"/>
          <p:cNvSpPr>
            <a:spLocks noGrp="1"/>
          </p:cNvSpPr>
          <p:nvPr>
            <p:ph type="ftr" sz="quarter" idx="11"/>
          </p:nvPr>
        </p:nvSpPr>
        <p:spPr/>
        <p:txBody>
          <a:bodyPr/>
          <a:lstStyle/>
          <a:p>
            <a:r>
              <a:rPr lang="en-US"/>
              <a:t>amin001974@gmail.com</a:t>
            </a:r>
          </a:p>
        </p:txBody>
      </p:sp>
      <p:sp>
        <p:nvSpPr>
          <p:cNvPr id="4" name="Slide Number Placeholder 3"/>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51583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68FA1A-D89A-4113-BB22-1747BB7D857A}" type="datetime1">
              <a:rPr lang="en-US" smtClean="0"/>
              <a:t>7/17/2021</a:t>
            </a:fld>
            <a:endParaRPr lang="en-US"/>
          </a:p>
        </p:txBody>
      </p:sp>
      <p:sp>
        <p:nvSpPr>
          <p:cNvPr id="6" name="Footer Placeholder 5"/>
          <p:cNvSpPr>
            <a:spLocks noGrp="1"/>
          </p:cNvSpPr>
          <p:nvPr>
            <p:ph type="ftr" sz="quarter" idx="11"/>
          </p:nvPr>
        </p:nvSpPr>
        <p:spPr/>
        <p:txBody>
          <a:bodyPr/>
          <a:lstStyle/>
          <a:p>
            <a:r>
              <a:rPr lang="en-US"/>
              <a:t>amin001974@gmail.com</a:t>
            </a:r>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5259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F6F60D-650D-4FC3-B4D6-52FD0E958862}" type="datetime1">
              <a:rPr lang="en-US" smtClean="0"/>
              <a:t>7/17/2021</a:t>
            </a:fld>
            <a:endParaRPr lang="en-US"/>
          </a:p>
        </p:txBody>
      </p:sp>
      <p:sp>
        <p:nvSpPr>
          <p:cNvPr id="6" name="Footer Placeholder 5"/>
          <p:cNvSpPr>
            <a:spLocks noGrp="1"/>
          </p:cNvSpPr>
          <p:nvPr>
            <p:ph type="ftr" sz="quarter" idx="11"/>
          </p:nvPr>
        </p:nvSpPr>
        <p:spPr/>
        <p:txBody>
          <a:bodyPr/>
          <a:lstStyle/>
          <a:p>
            <a:r>
              <a:rPr lang="en-US"/>
              <a:t>amin001974@gmail.com</a:t>
            </a:r>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09333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638C2-72F4-4103-88C3-101C176F5762}" type="datetime1">
              <a:rPr lang="en-US" smtClean="0"/>
              <a:t>7/17/2021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amin001974@gmail.com</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C3D73-33FE-4137-8C70-3CDAFF15907F}" type="slidenum">
              <a:rPr lang="en-US" smtClean="0"/>
              <a:t>‹#›</a:t>
            </a:fld>
            <a:endParaRPr lang="en-US"/>
          </a:p>
        </p:txBody>
      </p:sp>
    </p:spTree>
    <p:extLst>
      <p:ext uri="{BB962C8B-B14F-4D97-AF65-F5344CB8AC3E}">
        <p14:creationId xmlns:p14="http://schemas.microsoft.com/office/powerpoint/2010/main" val="217655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45000"/>
          </a:srgb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 y="289560"/>
            <a:ext cx="11399520" cy="5989320"/>
          </a:xfrm>
          <a:prstGeom prst="rect">
            <a:avLst/>
          </a:prstGeom>
        </p:spPr>
      </p:pic>
      <p:sp>
        <p:nvSpPr>
          <p:cNvPr id="5" name="TextBox 4"/>
          <p:cNvSpPr txBox="1"/>
          <p:nvPr/>
        </p:nvSpPr>
        <p:spPr>
          <a:xfrm>
            <a:off x="5547728" y="4741998"/>
            <a:ext cx="3700030" cy="1677382"/>
          </a:xfrm>
          <a:prstGeom prst="rect">
            <a:avLst/>
          </a:prstGeom>
          <a:noFill/>
        </p:spPr>
        <p:txBody>
          <a:bodyPr wrap="square" rtlCol="0">
            <a:spAutoFit/>
          </a:bodyPr>
          <a:lstStyle/>
          <a:p>
            <a:r>
              <a:rPr lang="bn-BD" sz="10300" dirty="0">
                <a:solidFill>
                  <a:srgbClr val="FFFF00"/>
                </a:solidFill>
                <a:latin typeface="NikoshBAN" panose="02000000000000000000" pitchFamily="2" charset="0"/>
                <a:cs typeface="NikoshBAN" panose="02000000000000000000" pitchFamily="2" charset="0"/>
              </a:rPr>
              <a:t>স্বাগতম</a:t>
            </a:r>
            <a:endParaRPr lang="en-US" sz="10300" dirty="0">
              <a:solidFill>
                <a:srgbClr val="FFFF00"/>
              </a:solidFill>
              <a:latin typeface="NikoshBAN" panose="02000000000000000000" pitchFamily="2" charset="0"/>
              <a:cs typeface="NikoshBAN" panose="02000000000000000000" pitchFamily="2" charset="0"/>
            </a:endParaRPr>
          </a:p>
        </p:txBody>
      </p:sp>
      <p:sp>
        <p:nvSpPr>
          <p:cNvPr id="2" name="Date Placeholder 1">
            <a:extLst>
              <a:ext uri="{FF2B5EF4-FFF2-40B4-BE49-F238E27FC236}">
                <a16:creationId xmlns:a16="http://schemas.microsoft.com/office/drawing/2014/main" id="{3B7FD3F2-F6FD-46B3-BF74-592ECE12C65B}"/>
              </a:ext>
            </a:extLst>
          </p:cNvPr>
          <p:cNvSpPr>
            <a:spLocks noGrp="1"/>
          </p:cNvSpPr>
          <p:nvPr>
            <p:ph type="dt" sz="half" idx="10"/>
          </p:nvPr>
        </p:nvSpPr>
        <p:spPr/>
        <p:txBody>
          <a:bodyPr/>
          <a:lstStyle/>
          <a:p>
            <a:fld id="{0A1B899B-2A10-44E6-A8F8-FFC339D1DF0E}" type="datetime1">
              <a:rPr lang="en-US" smtClean="0"/>
              <a:t>7/17/2021</a:t>
            </a:fld>
            <a:endParaRPr lang="en-US"/>
          </a:p>
        </p:txBody>
      </p:sp>
      <p:sp>
        <p:nvSpPr>
          <p:cNvPr id="3" name="Footer Placeholder 2">
            <a:extLst>
              <a:ext uri="{FF2B5EF4-FFF2-40B4-BE49-F238E27FC236}">
                <a16:creationId xmlns:a16="http://schemas.microsoft.com/office/drawing/2014/main" id="{F5F5627C-4DFA-48A6-91E7-DE35ABEEA014}"/>
              </a:ext>
            </a:extLst>
          </p:cNvPr>
          <p:cNvSpPr>
            <a:spLocks noGrp="1"/>
          </p:cNvSpPr>
          <p:nvPr>
            <p:ph type="ftr" sz="quarter" idx="11"/>
          </p:nvPr>
        </p:nvSpPr>
        <p:spPr/>
        <p:txBody>
          <a:bodyPr/>
          <a:lstStyle/>
          <a:p>
            <a:r>
              <a:rPr lang="en-US"/>
              <a:t>amin001974@gmail.com</a:t>
            </a:r>
          </a:p>
        </p:txBody>
      </p:sp>
      <p:sp>
        <p:nvSpPr>
          <p:cNvPr id="6" name="Slide Number Placeholder 5">
            <a:extLst>
              <a:ext uri="{FF2B5EF4-FFF2-40B4-BE49-F238E27FC236}">
                <a16:creationId xmlns:a16="http://schemas.microsoft.com/office/drawing/2014/main" id="{B81EDCC4-0951-4CF8-A118-A51643ECE3D4}"/>
              </a:ext>
            </a:extLst>
          </p:cNvPr>
          <p:cNvSpPr>
            <a:spLocks noGrp="1"/>
          </p:cNvSpPr>
          <p:nvPr>
            <p:ph type="sldNum" sz="quarter" idx="12"/>
          </p:nvPr>
        </p:nvSpPr>
        <p:spPr/>
        <p:txBody>
          <a:bodyPr/>
          <a:lstStyle/>
          <a:p>
            <a:fld id="{B58C3D73-33FE-4137-8C70-3CDAFF15907F}" type="slidenum">
              <a:rPr lang="en-US" smtClean="0"/>
              <a:t>1</a:t>
            </a:fld>
            <a:endParaRPr lang="en-US"/>
          </a:p>
        </p:txBody>
      </p:sp>
    </p:spTree>
    <p:extLst>
      <p:ext uri="{BB962C8B-B14F-4D97-AF65-F5344CB8AC3E}">
        <p14:creationId xmlns:p14="http://schemas.microsoft.com/office/powerpoint/2010/main" val="412796921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250" autoRev="1" fill="hold">
                                          <p:stCondLst>
                                            <p:cond delay="0"/>
                                          </p:stCondLst>
                                        </p:cTn>
                                        <p:tgtEl>
                                          <p:spTgt spid="5"/>
                                        </p:tgtEl>
                                        <p:attrNameLst>
                                          <p:attrName>ppt_w</p:attrName>
                                        </p:attrNameLst>
                                      </p:cBhvr>
                                    </p:anim>
                                    <p:anim by="(#ppt_w*0.50)" calcmode="lin" valueType="num">
                                      <p:cBhvr>
                                        <p:cTn id="8" dur="250" decel="50000" autoRev="1" fill="hold">
                                          <p:stCondLst>
                                            <p:cond delay="0"/>
                                          </p:stCondLst>
                                        </p:cTn>
                                        <p:tgtEl>
                                          <p:spTgt spid="5"/>
                                        </p:tgtEl>
                                        <p:attrNameLst>
                                          <p:attrName>ppt_x</p:attrName>
                                        </p:attrNameLst>
                                      </p:cBhvr>
                                    </p:anim>
                                    <p:anim from="(-#ppt_h/2)" to="(#ppt_y)" calcmode="lin" valueType="num">
                                      <p:cBhvr>
                                        <p:cTn id="9" dur="500" fill="hold">
                                          <p:stCondLst>
                                            <p:cond delay="0"/>
                                          </p:stCondLst>
                                        </p:cTn>
                                        <p:tgtEl>
                                          <p:spTgt spid="5"/>
                                        </p:tgtEl>
                                        <p:attrNameLst>
                                          <p:attrName>ppt_y</p:attrName>
                                        </p:attrNameLst>
                                      </p:cBhvr>
                                    </p:anim>
                                    <p:animRot by="21600000">
                                      <p:cBhvr>
                                        <p:cTn id="10" dur="5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alpha val="15000"/>
          </a:srgbClr>
        </a:solidFill>
        <a:effectLst/>
      </p:bgPr>
    </p:bg>
    <p:spTree>
      <p:nvGrpSpPr>
        <p:cNvPr id="1" name=""/>
        <p:cNvGrpSpPr/>
        <p:nvPr/>
      </p:nvGrpSpPr>
      <p:grpSpPr>
        <a:xfrm>
          <a:off x="0" y="0"/>
          <a:ext cx="0" cy="0"/>
          <a:chOff x="0" y="0"/>
          <a:chExt cx="0" cy="0"/>
        </a:xfrm>
      </p:grpSpPr>
      <p:sp>
        <p:nvSpPr>
          <p:cNvPr id="2" name="Oval 1"/>
          <p:cNvSpPr/>
          <p:nvPr/>
        </p:nvSpPr>
        <p:spPr>
          <a:xfrm>
            <a:off x="4907280" y="730709"/>
            <a:ext cx="3474720" cy="2861310"/>
          </a:xfrm>
          <a:prstGeom prst="ellipse">
            <a:avLst/>
          </a:prstGeom>
          <a:blipFill>
            <a:blip r:embed="rId2"/>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solidFill>
                  <a:schemeClr val="tx1"/>
                </a:solidFill>
                <a:latin typeface="NikoshBAN" panose="02000000000000000000" pitchFamily="2" charset="0"/>
                <a:cs typeface="NikoshBAN" panose="02000000000000000000" pitchFamily="2" charset="0"/>
              </a:rPr>
              <a:t>পড়ন্ত বস্তুর সূত্রের শর্ত ৩টি</a:t>
            </a:r>
            <a:endParaRPr lang="en-US" dirty="0">
              <a:solidFill>
                <a:schemeClr val="tx1"/>
              </a:solidFill>
              <a:latin typeface="NikoshBAN" panose="02000000000000000000" pitchFamily="2" charset="0"/>
              <a:cs typeface="NikoshBAN" panose="02000000000000000000" pitchFamily="2" charset="0"/>
            </a:endParaRPr>
          </a:p>
        </p:txBody>
      </p:sp>
      <p:sp>
        <p:nvSpPr>
          <p:cNvPr id="3" name="Oval Callout 2"/>
          <p:cNvSpPr/>
          <p:nvPr/>
        </p:nvSpPr>
        <p:spPr>
          <a:xfrm>
            <a:off x="9387840" y="227154"/>
            <a:ext cx="2682239" cy="2286000"/>
          </a:xfrm>
          <a:prstGeom prst="wedgeEllipseCallout">
            <a:avLst>
              <a:gd name="adj1" fmla="val -106080"/>
              <a:gd name="adj2" fmla="val 37274"/>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a:solidFill>
                  <a:schemeClr val="bg1"/>
                </a:solidFill>
                <a:latin typeface="NikoshBAN" panose="02000000000000000000" pitchFamily="2" charset="0"/>
                <a:cs typeface="NikoshBAN" panose="02000000000000000000" pitchFamily="2" charset="0"/>
              </a:rPr>
              <a:t>একই উচ্চতা</a:t>
            </a:r>
            <a:endParaRPr lang="en-US" dirty="0">
              <a:solidFill>
                <a:schemeClr val="bg1"/>
              </a:solidFill>
              <a:latin typeface="NikoshBAN" panose="02000000000000000000" pitchFamily="2" charset="0"/>
              <a:cs typeface="NikoshBAN" panose="02000000000000000000" pitchFamily="2" charset="0"/>
            </a:endParaRPr>
          </a:p>
        </p:txBody>
      </p:sp>
      <p:sp>
        <p:nvSpPr>
          <p:cNvPr id="4" name="Oval Callout 3"/>
          <p:cNvSpPr/>
          <p:nvPr/>
        </p:nvSpPr>
        <p:spPr>
          <a:xfrm>
            <a:off x="1508760" y="123014"/>
            <a:ext cx="2682240" cy="2038350"/>
          </a:xfrm>
          <a:prstGeom prst="wedgeEllipseCallout">
            <a:avLst>
              <a:gd name="adj1" fmla="val 75403"/>
              <a:gd name="adj2" fmla="val 41641"/>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a:solidFill>
                  <a:schemeClr val="bg1"/>
                </a:solidFill>
                <a:latin typeface="NikoshBAN" panose="02000000000000000000" pitchFamily="2" charset="0"/>
                <a:cs typeface="NikoshBAN" panose="02000000000000000000" pitchFamily="2" charset="0"/>
              </a:rPr>
              <a:t>বিনা বাধা</a:t>
            </a:r>
            <a:endParaRPr lang="en-US" dirty="0">
              <a:solidFill>
                <a:schemeClr val="bg1"/>
              </a:solidFill>
              <a:latin typeface="NikoshBAN" panose="02000000000000000000" pitchFamily="2" charset="0"/>
              <a:cs typeface="NikoshBAN" panose="02000000000000000000" pitchFamily="2" charset="0"/>
            </a:endParaRPr>
          </a:p>
        </p:txBody>
      </p:sp>
      <p:sp>
        <p:nvSpPr>
          <p:cNvPr id="5" name="Oval Callout 4"/>
          <p:cNvSpPr/>
          <p:nvPr/>
        </p:nvSpPr>
        <p:spPr>
          <a:xfrm>
            <a:off x="2346960" y="3185160"/>
            <a:ext cx="3254928" cy="2484120"/>
          </a:xfrm>
          <a:prstGeom prst="wedgeEllipseCallout">
            <a:avLst>
              <a:gd name="adj1" fmla="val 54664"/>
              <a:gd name="adj2" fmla="val -54753"/>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a:solidFill>
                  <a:schemeClr val="bg1"/>
                </a:solidFill>
                <a:latin typeface="NikoshBAN" panose="02000000000000000000" pitchFamily="2" charset="0"/>
                <a:cs typeface="NikoshBAN" panose="02000000000000000000" pitchFamily="2" charset="0"/>
              </a:rPr>
              <a:t>একই সময়</a:t>
            </a:r>
            <a:endParaRPr lang="en-US" dirty="0">
              <a:solidFill>
                <a:schemeClr val="bg1"/>
              </a:solidFill>
              <a:latin typeface="NikoshBAN" panose="02000000000000000000" pitchFamily="2" charset="0"/>
              <a:cs typeface="NikoshBAN" panose="02000000000000000000" pitchFamily="2" charset="0"/>
            </a:endParaRPr>
          </a:p>
        </p:txBody>
      </p:sp>
      <p:sp>
        <p:nvSpPr>
          <p:cNvPr id="11" name="Date Placeholder 10">
            <a:extLst>
              <a:ext uri="{FF2B5EF4-FFF2-40B4-BE49-F238E27FC236}">
                <a16:creationId xmlns:a16="http://schemas.microsoft.com/office/drawing/2014/main" id="{55EBAE51-9D17-4BF0-815F-6E656DE67AE7}"/>
              </a:ext>
            </a:extLst>
          </p:cNvPr>
          <p:cNvSpPr>
            <a:spLocks noGrp="1"/>
          </p:cNvSpPr>
          <p:nvPr>
            <p:ph type="dt" sz="half" idx="10"/>
          </p:nvPr>
        </p:nvSpPr>
        <p:spPr/>
        <p:txBody>
          <a:bodyPr/>
          <a:lstStyle/>
          <a:p>
            <a:fld id="{F37F24E3-62EF-40C4-8900-06ED4BDD4A7A}" type="datetime1">
              <a:rPr lang="en-US" smtClean="0"/>
              <a:t>7/17/2021</a:t>
            </a:fld>
            <a:endParaRPr lang="en-US"/>
          </a:p>
        </p:txBody>
      </p:sp>
      <p:sp>
        <p:nvSpPr>
          <p:cNvPr id="12" name="Footer Placeholder 11">
            <a:extLst>
              <a:ext uri="{FF2B5EF4-FFF2-40B4-BE49-F238E27FC236}">
                <a16:creationId xmlns:a16="http://schemas.microsoft.com/office/drawing/2014/main" id="{D6E4D99C-83B5-49B7-B3C2-38FC8FCFDE52}"/>
              </a:ext>
            </a:extLst>
          </p:cNvPr>
          <p:cNvSpPr>
            <a:spLocks noGrp="1"/>
          </p:cNvSpPr>
          <p:nvPr>
            <p:ph type="ftr" sz="quarter" idx="11"/>
          </p:nvPr>
        </p:nvSpPr>
        <p:spPr/>
        <p:txBody>
          <a:bodyPr/>
          <a:lstStyle/>
          <a:p>
            <a:r>
              <a:rPr lang="en-US"/>
              <a:t>amin001974@gmail.com</a:t>
            </a:r>
          </a:p>
        </p:txBody>
      </p:sp>
      <p:sp>
        <p:nvSpPr>
          <p:cNvPr id="13" name="Slide Number Placeholder 12">
            <a:extLst>
              <a:ext uri="{FF2B5EF4-FFF2-40B4-BE49-F238E27FC236}">
                <a16:creationId xmlns:a16="http://schemas.microsoft.com/office/drawing/2014/main" id="{22EE5AD6-5978-4DAF-B637-167A4161C39E}"/>
              </a:ext>
            </a:extLst>
          </p:cNvPr>
          <p:cNvSpPr>
            <a:spLocks noGrp="1"/>
          </p:cNvSpPr>
          <p:nvPr>
            <p:ph type="sldNum" sz="quarter" idx="12"/>
          </p:nvPr>
        </p:nvSpPr>
        <p:spPr/>
        <p:txBody>
          <a:bodyPr/>
          <a:lstStyle/>
          <a:p>
            <a:fld id="{B58C3D73-33FE-4137-8C70-3CDAFF15907F}" type="slidenum">
              <a:rPr lang="en-US" smtClean="0"/>
              <a:t>10</a:t>
            </a:fld>
            <a:endParaRPr lang="en-US"/>
          </a:p>
        </p:txBody>
      </p:sp>
    </p:spTree>
    <p:extLst>
      <p:ext uri="{BB962C8B-B14F-4D97-AF65-F5344CB8AC3E}">
        <p14:creationId xmlns:p14="http://schemas.microsoft.com/office/powerpoint/2010/main" val="350139353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alpha val="11000"/>
          </a:srgbClr>
        </a:solidFill>
        <a:effectLst/>
      </p:bgPr>
    </p:bg>
    <p:spTree>
      <p:nvGrpSpPr>
        <p:cNvPr id="1" name=""/>
        <p:cNvGrpSpPr/>
        <p:nvPr/>
      </p:nvGrpSpPr>
      <p:grpSpPr>
        <a:xfrm>
          <a:off x="0" y="0"/>
          <a:ext cx="0" cy="0"/>
          <a:chOff x="0" y="0"/>
          <a:chExt cx="0" cy="0"/>
        </a:xfrm>
      </p:grpSpPr>
      <p:sp>
        <p:nvSpPr>
          <p:cNvPr id="3" name="TextBox 2"/>
          <p:cNvSpPr txBox="1"/>
          <p:nvPr/>
        </p:nvSpPr>
        <p:spPr>
          <a:xfrm>
            <a:off x="4372283" y="106055"/>
            <a:ext cx="2125362" cy="553998"/>
          </a:xfrm>
          <a:prstGeom prst="rect">
            <a:avLst/>
          </a:prstGeom>
          <a:noFill/>
        </p:spPr>
        <p:txBody>
          <a:bodyPr wrap="square" rtlCol="0">
            <a:spAutoFit/>
          </a:bodyPr>
          <a:lstStyle/>
          <a:p>
            <a:r>
              <a:rPr lang="bn-BD" sz="3000" dirty="0">
                <a:solidFill>
                  <a:srgbClr val="0070C0"/>
                </a:solidFill>
                <a:latin typeface="NikoshBAN" panose="02000000000000000000" pitchFamily="2" charset="0"/>
                <a:cs typeface="NikoshBAN" panose="02000000000000000000" pitchFamily="2" charset="0"/>
              </a:rPr>
              <a:t>জোড়ায় কাজ</a:t>
            </a:r>
            <a:endParaRPr lang="en-US" sz="3000" dirty="0">
              <a:solidFill>
                <a:srgbClr val="0070C0"/>
              </a:solidFill>
              <a:latin typeface="NikoshBAN" panose="02000000000000000000" pitchFamily="2" charset="0"/>
              <a:cs typeface="NikoshBAN" panose="02000000000000000000" pitchFamily="2" charset="0"/>
            </a:endParaRPr>
          </a:p>
        </p:txBody>
      </p:sp>
      <p:sp>
        <p:nvSpPr>
          <p:cNvPr id="4" name="TextBox 3"/>
          <p:cNvSpPr txBox="1"/>
          <p:nvPr/>
        </p:nvSpPr>
        <p:spPr>
          <a:xfrm>
            <a:off x="7359041" y="198389"/>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০৮ মিনিট </a:t>
            </a:r>
            <a:endParaRPr lang="en-US" sz="2400" dirty="0">
              <a:solidFill>
                <a:srgbClr val="0070C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0044" y="897702"/>
            <a:ext cx="2846071" cy="4692260"/>
          </a:xfrm>
          <a:prstGeom prst="rect">
            <a:avLst/>
          </a:prstGeom>
        </p:spPr>
      </p:pic>
      <p:sp>
        <p:nvSpPr>
          <p:cNvPr id="6" name="TextBox 5"/>
          <p:cNvSpPr txBox="1"/>
          <p:nvPr/>
        </p:nvSpPr>
        <p:spPr>
          <a:xfrm>
            <a:off x="4928878" y="2844913"/>
            <a:ext cx="5434322" cy="553998"/>
          </a:xfrm>
          <a:prstGeom prst="rect">
            <a:avLst/>
          </a:prstGeom>
          <a:noFill/>
        </p:spPr>
        <p:txBody>
          <a:bodyPr wrap="square" rtlCol="0">
            <a:spAutoFit/>
          </a:bodyPr>
          <a:lstStyle/>
          <a:p>
            <a:r>
              <a:rPr lang="bn-BD" sz="3000" dirty="0">
                <a:solidFill>
                  <a:srgbClr val="0070C0"/>
                </a:solidFill>
                <a:latin typeface="NikoshBAN" panose="02000000000000000000" pitchFamily="2" charset="0"/>
                <a:cs typeface="NikoshBAN" panose="02000000000000000000" pitchFamily="2" charset="0"/>
              </a:rPr>
              <a:t>চিত্রে কী কী ঘটনা দেখতে পাচ্ছ, তা লেখ।  </a:t>
            </a:r>
            <a:endParaRPr lang="en-US" sz="3000" dirty="0">
              <a:solidFill>
                <a:srgbClr val="0070C0"/>
              </a:solidFill>
              <a:latin typeface="NikoshBAN" panose="02000000000000000000" pitchFamily="2" charset="0"/>
              <a:cs typeface="NikoshBAN" panose="02000000000000000000" pitchFamily="2" charset="0"/>
            </a:endParaRPr>
          </a:p>
        </p:txBody>
      </p:sp>
      <p:sp>
        <p:nvSpPr>
          <p:cNvPr id="2" name="Date Placeholder 1">
            <a:extLst>
              <a:ext uri="{FF2B5EF4-FFF2-40B4-BE49-F238E27FC236}">
                <a16:creationId xmlns:a16="http://schemas.microsoft.com/office/drawing/2014/main" id="{A59DF3B0-A042-4FC3-ADA7-4F141CD39B8F}"/>
              </a:ext>
            </a:extLst>
          </p:cNvPr>
          <p:cNvSpPr>
            <a:spLocks noGrp="1"/>
          </p:cNvSpPr>
          <p:nvPr>
            <p:ph type="dt" sz="half" idx="10"/>
          </p:nvPr>
        </p:nvSpPr>
        <p:spPr/>
        <p:txBody>
          <a:bodyPr/>
          <a:lstStyle/>
          <a:p>
            <a:fld id="{8D7F8082-97A8-44FE-B508-613450F4ABB3}" type="datetime1">
              <a:rPr lang="en-US" smtClean="0"/>
              <a:t>7/17/2021</a:t>
            </a:fld>
            <a:endParaRPr lang="en-US"/>
          </a:p>
        </p:txBody>
      </p:sp>
      <p:sp>
        <p:nvSpPr>
          <p:cNvPr id="12" name="Footer Placeholder 11">
            <a:extLst>
              <a:ext uri="{FF2B5EF4-FFF2-40B4-BE49-F238E27FC236}">
                <a16:creationId xmlns:a16="http://schemas.microsoft.com/office/drawing/2014/main" id="{C4BB4C03-C9A6-4228-B6DE-BB7A14F5DF56}"/>
              </a:ext>
            </a:extLst>
          </p:cNvPr>
          <p:cNvSpPr>
            <a:spLocks noGrp="1"/>
          </p:cNvSpPr>
          <p:nvPr>
            <p:ph type="ftr" sz="quarter" idx="11"/>
          </p:nvPr>
        </p:nvSpPr>
        <p:spPr/>
        <p:txBody>
          <a:bodyPr/>
          <a:lstStyle/>
          <a:p>
            <a:r>
              <a:rPr lang="en-US"/>
              <a:t>amin001974@gmail.com</a:t>
            </a:r>
          </a:p>
        </p:txBody>
      </p:sp>
      <p:sp>
        <p:nvSpPr>
          <p:cNvPr id="13" name="Slide Number Placeholder 12">
            <a:extLst>
              <a:ext uri="{FF2B5EF4-FFF2-40B4-BE49-F238E27FC236}">
                <a16:creationId xmlns:a16="http://schemas.microsoft.com/office/drawing/2014/main" id="{77393747-A299-4B25-B117-72F22FCBA225}"/>
              </a:ext>
            </a:extLst>
          </p:cNvPr>
          <p:cNvSpPr>
            <a:spLocks noGrp="1"/>
          </p:cNvSpPr>
          <p:nvPr>
            <p:ph type="sldNum" sz="quarter" idx="12"/>
          </p:nvPr>
        </p:nvSpPr>
        <p:spPr/>
        <p:txBody>
          <a:bodyPr/>
          <a:lstStyle/>
          <a:p>
            <a:fld id="{B58C3D73-33FE-4137-8C70-3CDAFF15907F}" type="slidenum">
              <a:rPr lang="en-US" smtClean="0"/>
              <a:t>11</a:t>
            </a:fld>
            <a:endParaRPr lang="en-US"/>
          </a:p>
        </p:txBody>
      </p:sp>
    </p:spTree>
    <p:extLst>
      <p:ext uri="{BB962C8B-B14F-4D97-AF65-F5344CB8AC3E}">
        <p14:creationId xmlns:p14="http://schemas.microsoft.com/office/powerpoint/2010/main" val="42102905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7030A0">
            <a:alpha val="22000"/>
          </a:srgb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302" y="136525"/>
            <a:ext cx="2905345" cy="5596078"/>
          </a:xfrm>
          <a:prstGeom prst="rect">
            <a:avLst/>
          </a:prstGeom>
        </p:spPr>
      </p:pic>
      <p:sp>
        <p:nvSpPr>
          <p:cNvPr id="4" name="TextBox 3"/>
          <p:cNvSpPr txBox="1"/>
          <p:nvPr/>
        </p:nvSpPr>
        <p:spPr>
          <a:xfrm>
            <a:off x="3779520" y="383052"/>
            <a:ext cx="8122920" cy="1323439"/>
          </a:xfrm>
          <a:prstGeom prst="rect">
            <a:avLst/>
          </a:prstGeom>
          <a:noFill/>
        </p:spPr>
        <p:txBody>
          <a:bodyPr wrap="square" rtlCol="0">
            <a:spAutoFit/>
          </a:bodyPr>
          <a:lstStyle/>
          <a:p>
            <a:r>
              <a:rPr lang="bn-BD" sz="4000" dirty="0">
                <a:latin typeface="NikoshBAN" panose="02000000000000000000" pitchFamily="2" charset="0"/>
                <a:cs typeface="NikoshBAN" panose="02000000000000000000" pitchFamily="2" charset="0"/>
              </a:rPr>
              <a:t>পড়ন্ত বস্তুর সূত্রঃ</a:t>
            </a:r>
          </a:p>
          <a:p>
            <a:r>
              <a:rPr lang="bn-BD" sz="4000" dirty="0">
                <a:latin typeface="NikoshBAN" panose="02000000000000000000" pitchFamily="2" charset="0"/>
                <a:cs typeface="NikoshBAN" panose="02000000000000000000" pitchFamily="2" charset="0"/>
              </a:rPr>
              <a:t>প্রথম  সূত্রঃ সমান সময়ে সমান পথ অতিক্রম করে </a:t>
            </a:r>
            <a:endParaRPr lang="en-US" sz="4000" dirty="0">
              <a:latin typeface="NikoshBAN" panose="02000000000000000000" pitchFamily="2" charset="0"/>
              <a:cs typeface="NikoshBAN" panose="02000000000000000000" pitchFamily="2" charset="0"/>
            </a:endParaRPr>
          </a:p>
        </p:txBody>
      </p:sp>
      <mc:AlternateContent xmlns:mc="http://schemas.openxmlformats.org/markup-compatibility/2006">
        <mc:Choice xmlns:a14="http://schemas.microsoft.com/office/drawing/2010/main" Requires="a14">
          <p:sp>
            <p:nvSpPr>
              <p:cNvPr id="5" name="TextBox 4"/>
              <p:cNvSpPr txBox="1"/>
              <p:nvPr/>
            </p:nvSpPr>
            <p:spPr>
              <a:xfrm>
                <a:off x="3779520" y="2128701"/>
                <a:ext cx="8290560" cy="1323439"/>
              </a:xfrm>
              <a:prstGeom prst="rect">
                <a:avLst/>
              </a:prstGeom>
              <a:noFill/>
            </p:spPr>
            <p:txBody>
              <a:bodyPr wrap="square" rtlCol="0">
                <a:spAutoFit/>
              </a:bodyPr>
              <a:lstStyle/>
              <a:p>
                <a:r>
                  <a:rPr lang="bn-BD" sz="4000" dirty="0">
                    <a:latin typeface="NikoshBAN" panose="02000000000000000000" pitchFamily="2" charset="0"/>
                    <a:cs typeface="NikoshBAN" panose="02000000000000000000" pitchFamily="2" charset="0"/>
                  </a:rPr>
                  <a:t>দ্বিতীয়  সূত্রঃ পড়ন্ত বস্তুর বেগ সময়ের সমানুপাতিক।</a:t>
                </a:r>
              </a:p>
              <a:p>
                <a:pPr/>
                <a14:m>
                  <m:oMathPara xmlns:m="http://schemas.openxmlformats.org/officeDocument/2006/math">
                    <m:oMathParaPr>
                      <m:jc m:val="centerGroup"/>
                    </m:oMathParaPr>
                    <m:oMath xmlns:m="http://schemas.openxmlformats.org/officeDocument/2006/math">
                      <m:r>
                        <a:rPr lang="en-US" sz="4000" i="1">
                          <a:latin typeface="Cambria Math" panose="02040503050406030204" pitchFamily="18" charset="0"/>
                          <a:cs typeface="NikoshBAN" panose="02000000000000000000" pitchFamily="2" charset="0"/>
                        </a:rPr>
                        <m:t>𝑣</m:t>
                      </m:r>
                      <m:r>
                        <a:rPr lang="en-US" sz="4000" i="1">
                          <a:latin typeface="Cambria Math" panose="02040503050406030204" pitchFamily="18" charset="0"/>
                          <a:ea typeface="Cambria Math" panose="02040503050406030204" pitchFamily="18" charset="0"/>
                          <a:cs typeface="NikoshBAN" panose="02000000000000000000" pitchFamily="2" charset="0"/>
                        </a:rPr>
                        <m:t>∝</m:t>
                      </m:r>
                      <m:r>
                        <a:rPr lang="en-US" sz="4000" i="1">
                          <a:latin typeface="Cambria Math" panose="02040503050406030204" pitchFamily="18" charset="0"/>
                          <a:ea typeface="Cambria Math" panose="02040503050406030204" pitchFamily="18" charset="0"/>
                          <a:cs typeface="NikoshBAN" panose="02000000000000000000" pitchFamily="2" charset="0"/>
                        </a:rPr>
                        <m:t>𝑡</m:t>
                      </m:r>
                    </m:oMath>
                  </m:oMathPara>
                </a14:m>
                <a:endParaRPr lang="en-US" sz="4000" dirty="0">
                  <a:latin typeface="NikoshBAN" panose="02000000000000000000" pitchFamily="2" charset="0"/>
                  <a:cs typeface="NikoshBAN" panose="02000000000000000000" pitchFamily="2"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3779520" y="2128701"/>
                <a:ext cx="8290560" cy="1323439"/>
              </a:xfrm>
              <a:prstGeom prst="rect">
                <a:avLst/>
              </a:prstGeom>
              <a:blipFill>
                <a:blip r:embed="rId4"/>
                <a:stretch>
                  <a:fillRect l="-2574" t="-7834"/>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3947160" y="3642361"/>
                <a:ext cx="8122920" cy="1200329"/>
              </a:xfrm>
              <a:prstGeom prst="rect">
                <a:avLst/>
              </a:prstGeom>
              <a:noFill/>
            </p:spPr>
            <p:txBody>
              <a:bodyPr wrap="square" rtlCol="0">
                <a:spAutoFit/>
              </a:bodyPr>
              <a:lstStyle/>
              <a:p>
                <a:r>
                  <a:rPr lang="bn-BD" sz="3600" dirty="0">
                    <a:latin typeface="NikoshBAN" panose="02000000000000000000" pitchFamily="2" charset="0"/>
                    <a:cs typeface="NikoshBAN" panose="02000000000000000000" pitchFamily="2" charset="0"/>
                  </a:rPr>
                  <a:t>তৃতীয় সূত্রঃ পড়ন্ত বস্তুর অতিক্রান্ত দূরত্ব সময়ের বর্গের সমানুপাতিক।</a:t>
                </a:r>
                <a:r>
                  <a:rPr lang="en-US" sz="3600" dirty="0">
                    <a:latin typeface="NikoshBAN" panose="02000000000000000000" pitchFamily="2" charset="0"/>
                    <a:cs typeface="NikoshBAN" panose="02000000000000000000" pitchFamily="2" charset="0"/>
                  </a:rPr>
                  <a:t> h</a:t>
                </a:r>
                <a14:m>
                  <m:oMath xmlns:m="http://schemas.openxmlformats.org/officeDocument/2006/math">
                    <m:r>
                      <a:rPr lang="en-US" sz="3600" i="1">
                        <a:latin typeface="Cambria Math" panose="02040503050406030204" pitchFamily="18" charset="0"/>
                        <a:ea typeface="Cambria Math" panose="02040503050406030204" pitchFamily="18" charset="0"/>
                        <a:cs typeface="NikoshBAN" panose="02000000000000000000" pitchFamily="2" charset="0"/>
                      </a:rPr>
                      <m:t>∝</m:t>
                    </m:r>
                    <m:sSup>
                      <m:sSupPr>
                        <m:ctrlPr>
                          <a:rPr lang="en-US" sz="3600" i="1">
                            <a:latin typeface="Cambria Math" panose="02040503050406030204" pitchFamily="18" charset="0"/>
                            <a:ea typeface="Cambria Math" panose="02040503050406030204" pitchFamily="18" charset="0"/>
                            <a:cs typeface="NikoshBAN" panose="02000000000000000000" pitchFamily="2" charset="0"/>
                          </a:rPr>
                        </m:ctrlPr>
                      </m:sSupPr>
                      <m:e>
                        <m:r>
                          <a:rPr lang="en-US" sz="3600" i="1">
                            <a:latin typeface="Cambria Math" panose="02040503050406030204" pitchFamily="18" charset="0"/>
                            <a:ea typeface="Cambria Math" panose="02040503050406030204" pitchFamily="18" charset="0"/>
                            <a:cs typeface="NikoshBAN" panose="02000000000000000000" pitchFamily="2" charset="0"/>
                          </a:rPr>
                          <m:t>𝑡</m:t>
                        </m:r>
                      </m:e>
                      <m:sup>
                        <m:r>
                          <a:rPr lang="en-US" sz="3600" i="1">
                            <a:latin typeface="Cambria Math" panose="02040503050406030204" pitchFamily="18" charset="0"/>
                            <a:ea typeface="Cambria Math" panose="02040503050406030204" pitchFamily="18" charset="0"/>
                            <a:cs typeface="NikoshBAN" panose="02000000000000000000" pitchFamily="2" charset="0"/>
                          </a:rPr>
                          <m:t>2</m:t>
                        </m:r>
                      </m:sup>
                    </m:sSup>
                  </m:oMath>
                </a14:m>
                <a:endParaRPr lang="en-US" sz="3600" dirty="0">
                  <a:latin typeface="NikoshBAN" panose="02000000000000000000" pitchFamily="2" charset="0"/>
                  <a:cs typeface="NikoshBAN" panose="02000000000000000000" pitchFamily="2" charset="0"/>
                </a:endParaRPr>
              </a:p>
            </p:txBody>
          </p:sp>
        </mc:Choice>
        <mc:Fallback>
          <p:sp>
            <p:nvSpPr>
              <p:cNvPr id="6" name="TextBox 5"/>
              <p:cNvSpPr txBox="1">
                <a:spLocks noRot="1" noChangeAspect="1" noMove="1" noResize="1" noEditPoints="1" noAdjustHandles="1" noChangeArrowheads="1" noChangeShapeType="1" noTextEdit="1"/>
              </p:cNvSpPr>
              <p:nvPr/>
            </p:nvSpPr>
            <p:spPr>
              <a:xfrm>
                <a:off x="3947160" y="3642361"/>
                <a:ext cx="8122920" cy="1200329"/>
              </a:xfrm>
              <a:prstGeom prst="rect">
                <a:avLst/>
              </a:prstGeom>
              <a:blipFill>
                <a:blip r:embed="rId5"/>
                <a:stretch>
                  <a:fillRect l="-2327" t="-8163" b="-19388"/>
                </a:stretch>
              </a:blipFill>
            </p:spPr>
            <p:txBody>
              <a:bodyPr/>
              <a:lstStyle/>
              <a:p>
                <a:r>
                  <a:rPr lang="en-GB">
                    <a:noFill/>
                  </a:rPr>
                  <a:t> </a:t>
                </a:r>
              </a:p>
            </p:txBody>
          </p:sp>
        </mc:Fallback>
      </mc:AlternateContent>
      <p:sp>
        <p:nvSpPr>
          <p:cNvPr id="2" name="Date Placeholder 1">
            <a:extLst>
              <a:ext uri="{FF2B5EF4-FFF2-40B4-BE49-F238E27FC236}">
                <a16:creationId xmlns:a16="http://schemas.microsoft.com/office/drawing/2014/main" id="{151C0E2F-36B3-4B35-AAFD-31F2BB678FD8}"/>
              </a:ext>
            </a:extLst>
          </p:cNvPr>
          <p:cNvSpPr>
            <a:spLocks noGrp="1"/>
          </p:cNvSpPr>
          <p:nvPr>
            <p:ph type="dt" sz="half" idx="10"/>
          </p:nvPr>
        </p:nvSpPr>
        <p:spPr/>
        <p:txBody>
          <a:bodyPr/>
          <a:lstStyle/>
          <a:p>
            <a:fld id="{AEBABE3B-F9D0-4ED1-A56E-298C00F0B87D}" type="datetime1">
              <a:rPr lang="en-US" smtClean="0"/>
              <a:t>7/17/2021</a:t>
            </a:fld>
            <a:endParaRPr lang="en-US"/>
          </a:p>
        </p:txBody>
      </p:sp>
      <p:sp>
        <p:nvSpPr>
          <p:cNvPr id="12" name="Footer Placeholder 11">
            <a:extLst>
              <a:ext uri="{FF2B5EF4-FFF2-40B4-BE49-F238E27FC236}">
                <a16:creationId xmlns:a16="http://schemas.microsoft.com/office/drawing/2014/main" id="{04E5D9AD-CB06-4934-BED7-DD91E26FC7A5}"/>
              </a:ext>
            </a:extLst>
          </p:cNvPr>
          <p:cNvSpPr>
            <a:spLocks noGrp="1"/>
          </p:cNvSpPr>
          <p:nvPr>
            <p:ph type="ftr" sz="quarter" idx="11"/>
          </p:nvPr>
        </p:nvSpPr>
        <p:spPr/>
        <p:txBody>
          <a:bodyPr/>
          <a:lstStyle/>
          <a:p>
            <a:r>
              <a:rPr lang="en-US"/>
              <a:t>amin001974@gmail.com</a:t>
            </a:r>
          </a:p>
        </p:txBody>
      </p:sp>
      <p:sp>
        <p:nvSpPr>
          <p:cNvPr id="13" name="Slide Number Placeholder 12">
            <a:extLst>
              <a:ext uri="{FF2B5EF4-FFF2-40B4-BE49-F238E27FC236}">
                <a16:creationId xmlns:a16="http://schemas.microsoft.com/office/drawing/2014/main" id="{EFAF720A-4DF3-438D-AFD1-A4DE82725917}"/>
              </a:ext>
            </a:extLst>
          </p:cNvPr>
          <p:cNvSpPr>
            <a:spLocks noGrp="1"/>
          </p:cNvSpPr>
          <p:nvPr>
            <p:ph type="sldNum" sz="quarter" idx="12"/>
          </p:nvPr>
        </p:nvSpPr>
        <p:spPr/>
        <p:txBody>
          <a:bodyPr/>
          <a:lstStyle/>
          <a:p>
            <a:fld id="{B58C3D73-33FE-4137-8C70-3CDAFF15907F}" type="slidenum">
              <a:rPr lang="en-US" smtClean="0"/>
              <a:t>12</a:t>
            </a:fld>
            <a:endParaRPr lang="en-US"/>
          </a:p>
        </p:txBody>
      </p:sp>
    </p:spTree>
    <p:extLst>
      <p:ext uri="{BB962C8B-B14F-4D97-AF65-F5344CB8AC3E}">
        <p14:creationId xmlns:p14="http://schemas.microsoft.com/office/powerpoint/2010/main" val="19364046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alpha val="14000"/>
          </a:srgbClr>
        </a:solidFill>
        <a:effectLst/>
      </p:bgPr>
    </p:bg>
    <p:spTree>
      <p:nvGrpSpPr>
        <p:cNvPr id="1" name=""/>
        <p:cNvGrpSpPr/>
        <p:nvPr/>
      </p:nvGrpSpPr>
      <p:grpSpPr>
        <a:xfrm>
          <a:off x="0" y="0"/>
          <a:ext cx="0" cy="0"/>
          <a:chOff x="0" y="0"/>
          <a:chExt cx="0" cy="0"/>
        </a:xfrm>
      </p:grpSpPr>
      <p:sp>
        <p:nvSpPr>
          <p:cNvPr id="2" name="TextBox 1"/>
          <p:cNvSpPr txBox="1"/>
          <p:nvPr/>
        </p:nvSpPr>
        <p:spPr>
          <a:xfrm>
            <a:off x="1584960" y="3177923"/>
            <a:ext cx="10058400" cy="830997"/>
          </a:xfrm>
          <a:prstGeom prst="rect">
            <a:avLst/>
          </a:prstGeom>
          <a:noFill/>
        </p:spPr>
        <p:txBody>
          <a:bodyPr wrap="square" rtlCol="0">
            <a:spAutoFit/>
          </a:bodyPr>
          <a:lstStyle/>
          <a:p>
            <a:r>
              <a:rPr lang="bn-BD" sz="4800" dirty="0">
                <a:latin typeface="NikoshBAN" panose="02000000000000000000" pitchFamily="2" charset="0"/>
                <a:cs typeface="NikoshBAN" panose="02000000000000000000" pitchFamily="2" charset="0"/>
              </a:rPr>
              <a:t>পড়ন্ত বস্তুর দ্বিতীয় সূত্রের গাণিতিক ব্যাখ্যা দাও।</a:t>
            </a:r>
            <a:endParaRPr lang="en-US" sz="4800" dirty="0">
              <a:latin typeface="NikoshBAN" panose="02000000000000000000" pitchFamily="2" charset="0"/>
              <a:cs typeface="NikoshBAN" panose="02000000000000000000" pitchFamily="2" charset="0"/>
            </a:endParaRPr>
          </a:p>
        </p:txBody>
      </p:sp>
      <p:sp>
        <p:nvSpPr>
          <p:cNvPr id="3" name="Rectangle 2"/>
          <p:cNvSpPr/>
          <p:nvPr/>
        </p:nvSpPr>
        <p:spPr>
          <a:xfrm>
            <a:off x="701040" y="486637"/>
            <a:ext cx="10469880" cy="8686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b="1"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একক কাজ</a:t>
            </a:r>
            <a:endParaRPr lang="en-US" b="1"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9" name="Date Placeholder 8">
            <a:extLst>
              <a:ext uri="{FF2B5EF4-FFF2-40B4-BE49-F238E27FC236}">
                <a16:creationId xmlns:a16="http://schemas.microsoft.com/office/drawing/2014/main" id="{29B8D327-E351-4B0E-AFE7-489E5FE457EE}"/>
              </a:ext>
            </a:extLst>
          </p:cNvPr>
          <p:cNvSpPr>
            <a:spLocks noGrp="1"/>
          </p:cNvSpPr>
          <p:nvPr>
            <p:ph type="dt" sz="half" idx="10"/>
          </p:nvPr>
        </p:nvSpPr>
        <p:spPr/>
        <p:txBody>
          <a:bodyPr/>
          <a:lstStyle/>
          <a:p>
            <a:fld id="{CBDB13AD-FEFD-4328-8847-2712DBD8A025}" type="datetime1">
              <a:rPr lang="en-US" smtClean="0"/>
              <a:t>7/17/2021</a:t>
            </a:fld>
            <a:endParaRPr lang="en-US"/>
          </a:p>
        </p:txBody>
      </p:sp>
      <p:sp>
        <p:nvSpPr>
          <p:cNvPr id="10" name="Footer Placeholder 9">
            <a:extLst>
              <a:ext uri="{FF2B5EF4-FFF2-40B4-BE49-F238E27FC236}">
                <a16:creationId xmlns:a16="http://schemas.microsoft.com/office/drawing/2014/main" id="{744E79D9-FA2F-4E08-B498-4D57B9CBB17B}"/>
              </a:ext>
            </a:extLst>
          </p:cNvPr>
          <p:cNvSpPr>
            <a:spLocks noGrp="1"/>
          </p:cNvSpPr>
          <p:nvPr>
            <p:ph type="ftr" sz="quarter" idx="11"/>
          </p:nvPr>
        </p:nvSpPr>
        <p:spPr/>
        <p:txBody>
          <a:bodyPr/>
          <a:lstStyle/>
          <a:p>
            <a:r>
              <a:rPr lang="en-US"/>
              <a:t>amin001974@gmail.com</a:t>
            </a:r>
          </a:p>
        </p:txBody>
      </p:sp>
      <p:sp>
        <p:nvSpPr>
          <p:cNvPr id="11" name="Slide Number Placeholder 10">
            <a:extLst>
              <a:ext uri="{FF2B5EF4-FFF2-40B4-BE49-F238E27FC236}">
                <a16:creationId xmlns:a16="http://schemas.microsoft.com/office/drawing/2014/main" id="{7E099140-2B09-4682-BB34-0D9B7ADEB1E5}"/>
              </a:ext>
            </a:extLst>
          </p:cNvPr>
          <p:cNvSpPr>
            <a:spLocks noGrp="1"/>
          </p:cNvSpPr>
          <p:nvPr>
            <p:ph type="sldNum" sz="quarter" idx="12"/>
          </p:nvPr>
        </p:nvSpPr>
        <p:spPr/>
        <p:txBody>
          <a:bodyPr/>
          <a:lstStyle/>
          <a:p>
            <a:fld id="{B58C3D73-33FE-4137-8C70-3CDAFF15907F}" type="slidenum">
              <a:rPr lang="en-US" smtClean="0"/>
              <a:t>13</a:t>
            </a:fld>
            <a:endParaRPr lang="en-US"/>
          </a:p>
        </p:txBody>
      </p:sp>
    </p:spTree>
    <p:extLst>
      <p:ext uri="{BB962C8B-B14F-4D97-AF65-F5344CB8AC3E}">
        <p14:creationId xmlns:p14="http://schemas.microsoft.com/office/powerpoint/2010/main" val="9606843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00">
            <a:alpha val="24000"/>
          </a:srgbClr>
        </a:solidFill>
        <a:effectLst/>
      </p:bgPr>
    </p:bg>
    <p:spTree>
      <p:nvGrpSpPr>
        <p:cNvPr id="1" name=""/>
        <p:cNvGrpSpPr/>
        <p:nvPr/>
      </p:nvGrpSpPr>
      <p:grpSpPr>
        <a:xfrm>
          <a:off x="0" y="0"/>
          <a:ext cx="0" cy="0"/>
          <a:chOff x="0" y="0"/>
          <a:chExt cx="0" cy="0"/>
        </a:xfrm>
      </p:grpSpPr>
      <p:sp>
        <p:nvSpPr>
          <p:cNvPr id="2" name="TextBox 1"/>
          <p:cNvSpPr txBox="1"/>
          <p:nvPr/>
        </p:nvSpPr>
        <p:spPr>
          <a:xfrm>
            <a:off x="1920240" y="624201"/>
            <a:ext cx="7208520" cy="854080"/>
          </a:xfrm>
          <a:prstGeom prst="rect">
            <a:avLst/>
          </a:prstGeom>
          <a:noFill/>
        </p:spPr>
        <p:txBody>
          <a:bodyPr wrap="square" rtlCol="0">
            <a:spAutoFit/>
          </a:bodyPr>
          <a:lstStyle/>
          <a:p>
            <a:pPr algn="ctr"/>
            <a:r>
              <a:rPr lang="bn-BD" sz="495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মূল্যায়ন</a:t>
            </a:r>
            <a:endParaRPr lang="en-US" sz="495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29" name="TextBox 28"/>
          <p:cNvSpPr txBox="1"/>
          <p:nvPr/>
        </p:nvSpPr>
        <p:spPr>
          <a:xfrm>
            <a:off x="975360" y="1978323"/>
            <a:ext cx="10789920" cy="2800767"/>
          </a:xfrm>
          <a:prstGeom prst="rect">
            <a:avLst/>
          </a:prstGeom>
          <a:noFill/>
        </p:spPr>
        <p:txBody>
          <a:bodyPr wrap="square" rtlCol="0">
            <a:spAutoFit/>
          </a:bodyPr>
          <a:lstStyle/>
          <a:p>
            <a:pPr marL="557213" indent="-557213">
              <a:buFont typeface="+mj-lt"/>
              <a:buAutoNum type="arabicPeriod"/>
            </a:pPr>
            <a:r>
              <a:rPr lang="bn-BD" sz="4400" dirty="0">
                <a:latin typeface="NikoshBAN" panose="02000000000000000000" pitchFamily="2" charset="0"/>
                <a:cs typeface="NikoshBAN" panose="02000000000000000000" pitchFamily="2" charset="0"/>
              </a:rPr>
              <a:t>চাঁদ ও পৃথিবীর আকর্ষণকে কী বলে?</a:t>
            </a:r>
          </a:p>
          <a:p>
            <a:pPr marL="557213" indent="-557213">
              <a:buFont typeface="+mj-lt"/>
              <a:buAutoNum type="arabicPeriod"/>
            </a:pPr>
            <a:r>
              <a:rPr lang="bn-BD" sz="4400" dirty="0">
                <a:latin typeface="NikoshBAN" panose="02000000000000000000" pitchFamily="2" charset="0"/>
                <a:cs typeface="NikoshBAN" panose="02000000000000000000" pitchFamily="2" charset="0"/>
              </a:rPr>
              <a:t>পৃথিবী পৃষ্ঠের কোথায় অভিকর্ষজ ত্বরণের মান কম? </a:t>
            </a:r>
          </a:p>
          <a:p>
            <a:pPr marL="557213" indent="-557213">
              <a:buFont typeface="+mj-lt"/>
              <a:buAutoNum type="arabicPeriod"/>
            </a:pPr>
            <a:r>
              <a:rPr lang="bn-BD" sz="4400" dirty="0">
                <a:latin typeface="NikoshBAN" panose="02000000000000000000" pitchFamily="2" charset="0"/>
                <a:cs typeface="NikoshBAN" panose="02000000000000000000" pitchFamily="2" charset="0"/>
              </a:rPr>
              <a:t>অভিকর্ষজ ত্বরণের আদর্শমান কত?</a:t>
            </a:r>
          </a:p>
          <a:p>
            <a:pPr marL="557213" indent="-557213">
              <a:buFont typeface="+mj-lt"/>
              <a:buAutoNum type="arabicPeriod"/>
            </a:pPr>
            <a:r>
              <a:rPr lang="bn-BD" sz="4400" dirty="0">
                <a:latin typeface="NikoshBAN" panose="02000000000000000000" pitchFamily="2" charset="0"/>
                <a:cs typeface="NikoshBAN" panose="02000000000000000000" pitchFamily="2" charset="0"/>
              </a:rPr>
              <a:t>পড়ন্ত বস্তুর অতিক্রান্ত দূরত্বের সাথে সময়ের সম্পর্ক কীরুপ? </a:t>
            </a:r>
            <a:endParaRPr lang="en-US" sz="4400" dirty="0">
              <a:latin typeface="NikoshBAN" panose="02000000000000000000" pitchFamily="2" charset="0"/>
              <a:cs typeface="NikoshBAN" panose="02000000000000000000" pitchFamily="2" charset="0"/>
            </a:endParaRPr>
          </a:p>
        </p:txBody>
      </p:sp>
      <p:sp>
        <p:nvSpPr>
          <p:cNvPr id="4" name="Date Placeholder 3">
            <a:extLst>
              <a:ext uri="{FF2B5EF4-FFF2-40B4-BE49-F238E27FC236}">
                <a16:creationId xmlns:a16="http://schemas.microsoft.com/office/drawing/2014/main" id="{F5491ECA-6E37-43D6-843D-E9D2C03B2D67}"/>
              </a:ext>
            </a:extLst>
          </p:cNvPr>
          <p:cNvSpPr>
            <a:spLocks noGrp="1"/>
          </p:cNvSpPr>
          <p:nvPr>
            <p:ph type="dt" sz="half" idx="10"/>
          </p:nvPr>
        </p:nvSpPr>
        <p:spPr/>
        <p:txBody>
          <a:bodyPr/>
          <a:lstStyle/>
          <a:p>
            <a:fld id="{535BBF6B-C8C9-4F14-BD81-2F7867559CDA}" type="datetime1">
              <a:rPr lang="en-US" smtClean="0"/>
              <a:t>7/17/2021</a:t>
            </a:fld>
            <a:endParaRPr lang="en-US"/>
          </a:p>
        </p:txBody>
      </p:sp>
      <p:sp>
        <p:nvSpPr>
          <p:cNvPr id="10" name="Footer Placeholder 9">
            <a:extLst>
              <a:ext uri="{FF2B5EF4-FFF2-40B4-BE49-F238E27FC236}">
                <a16:creationId xmlns:a16="http://schemas.microsoft.com/office/drawing/2014/main" id="{A724DFAD-E502-4E2E-90B5-291376B30BB7}"/>
              </a:ext>
            </a:extLst>
          </p:cNvPr>
          <p:cNvSpPr>
            <a:spLocks noGrp="1"/>
          </p:cNvSpPr>
          <p:nvPr>
            <p:ph type="ftr" sz="quarter" idx="11"/>
          </p:nvPr>
        </p:nvSpPr>
        <p:spPr/>
        <p:txBody>
          <a:bodyPr/>
          <a:lstStyle/>
          <a:p>
            <a:r>
              <a:rPr lang="en-US"/>
              <a:t>amin001974@gmail.com</a:t>
            </a:r>
          </a:p>
        </p:txBody>
      </p:sp>
      <p:sp>
        <p:nvSpPr>
          <p:cNvPr id="11" name="Slide Number Placeholder 10">
            <a:extLst>
              <a:ext uri="{FF2B5EF4-FFF2-40B4-BE49-F238E27FC236}">
                <a16:creationId xmlns:a16="http://schemas.microsoft.com/office/drawing/2014/main" id="{431C1D06-6C39-41C1-B57B-7A80908D2B36}"/>
              </a:ext>
            </a:extLst>
          </p:cNvPr>
          <p:cNvSpPr>
            <a:spLocks noGrp="1"/>
          </p:cNvSpPr>
          <p:nvPr>
            <p:ph type="sldNum" sz="quarter" idx="12"/>
          </p:nvPr>
        </p:nvSpPr>
        <p:spPr/>
        <p:txBody>
          <a:bodyPr/>
          <a:lstStyle/>
          <a:p>
            <a:fld id="{B58C3D73-33FE-4137-8C70-3CDAFF15907F}" type="slidenum">
              <a:rPr lang="en-US" smtClean="0"/>
              <a:t>14</a:t>
            </a:fld>
            <a:endParaRPr lang="en-US"/>
          </a:p>
        </p:txBody>
      </p:sp>
    </p:spTree>
    <p:extLst>
      <p:ext uri="{BB962C8B-B14F-4D97-AF65-F5344CB8AC3E}">
        <p14:creationId xmlns:p14="http://schemas.microsoft.com/office/powerpoint/2010/main" val="25257195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alpha val="11000"/>
          </a:srgbClr>
        </a:solidFill>
        <a:effectLst/>
      </p:bgPr>
    </p:bg>
    <p:spTree>
      <p:nvGrpSpPr>
        <p:cNvPr id="1" name=""/>
        <p:cNvGrpSpPr/>
        <p:nvPr/>
      </p:nvGrpSpPr>
      <p:grpSpPr>
        <a:xfrm>
          <a:off x="0" y="0"/>
          <a:ext cx="0" cy="0"/>
          <a:chOff x="0" y="0"/>
          <a:chExt cx="0" cy="0"/>
        </a:xfrm>
      </p:grpSpPr>
      <p:sp>
        <p:nvSpPr>
          <p:cNvPr id="2" name="TextBox 1"/>
          <p:cNvSpPr txBox="1"/>
          <p:nvPr/>
        </p:nvSpPr>
        <p:spPr>
          <a:xfrm>
            <a:off x="4920006" y="764500"/>
            <a:ext cx="3385793" cy="923330"/>
          </a:xfrm>
          <a:prstGeom prst="rect">
            <a:avLst/>
          </a:prstGeom>
          <a:noFill/>
        </p:spPr>
        <p:txBody>
          <a:bodyPr wrap="square" rtlCol="0">
            <a:spAutoFit/>
          </a:bodyPr>
          <a:lstStyle/>
          <a:p>
            <a:r>
              <a:rPr lang="bn-BD" sz="5400" b="1" dirty="0">
                <a:latin typeface="NikoshBAN" panose="02000000000000000000" pitchFamily="2" charset="0"/>
                <a:cs typeface="NikoshBAN" panose="02000000000000000000" pitchFamily="2" charset="0"/>
              </a:rPr>
              <a:t>বাড়ির কাজ</a:t>
            </a:r>
            <a:endParaRPr lang="en-US" sz="5400" b="1" dirty="0">
              <a:latin typeface="NikoshBAN" panose="02000000000000000000" pitchFamily="2" charset="0"/>
              <a:cs typeface="NikoshBAN" panose="02000000000000000000" pitchFamily="2" charset="0"/>
            </a:endParaRPr>
          </a:p>
        </p:txBody>
      </p:sp>
      <p:sp>
        <p:nvSpPr>
          <p:cNvPr id="3" name="TextBox 2"/>
          <p:cNvSpPr txBox="1"/>
          <p:nvPr/>
        </p:nvSpPr>
        <p:spPr>
          <a:xfrm>
            <a:off x="685800" y="3055191"/>
            <a:ext cx="11140440" cy="1446550"/>
          </a:xfrm>
          <a:prstGeom prst="rect">
            <a:avLst/>
          </a:prstGeom>
          <a:noFill/>
        </p:spPr>
        <p:txBody>
          <a:bodyPr wrap="square" rtlCol="0">
            <a:spAutoFit/>
          </a:bodyPr>
          <a:lstStyle/>
          <a:p>
            <a:r>
              <a:rPr lang="en-US" sz="4400" b="1" dirty="0">
                <a:latin typeface="NikoshBAN" panose="02000000000000000000" pitchFamily="2" charset="0"/>
                <a:cs typeface="NikoshBAN" panose="02000000000000000000" pitchFamily="2" charset="0"/>
              </a:rPr>
              <a:t>50 </a:t>
            </a:r>
            <a:r>
              <a:rPr lang="bn-BD" sz="4400" b="1" dirty="0">
                <a:latin typeface="NikoshBAN" panose="02000000000000000000" pitchFamily="2" charset="0"/>
                <a:cs typeface="NikoshBAN" panose="02000000000000000000" pitchFamily="2" charset="0"/>
              </a:rPr>
              <a:t>মিটার উঁচু দালানের ছাদ থেকে কোনো বস্তু ছেড়ে দিলে এটি কত বেগে ভূ-পৃষ্ঠকে আঘাত করবে? </a:t>
            </a:r>
            <a:endParaRPr lang="en-US" sz="4400" b="1"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23325"/>
            <a:ext cx="3408529" cy="247539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0" name="Date Placeholder 9">
            <a:extLst>
              <a:ext uri="{FF2B5EF4-FFF2-40B4-BE49-F238E27FC236}">
                <a16:creationId xmlns:a16="http://schemas.microsoft.com/office/drawing/2014/main" id="{54AFB390-820B-42FF-B662-F869642AE4C4}"/>
              </a:ext>
            </a:extLst>
          </p:cNvPr>
          <p:cNvSpPr>
            <a:spLocks noGrp="1"/>
          </p:cNvSpPr>
          <p:nvPr>
            <p:ph type="dt" sz="half" idx="10"/>
          </p:nvPr>
        </p:nvSpPr>
        <p:spPr/>
        <p:txBody>
          <a:bodyPr/>
          <a:lstStyle/>
          <a:p>
            <a:fld id="{6930E68D-2025-4729-A898-AEB83C5D94C1}" type="datetime1">
              <a:rPr lang="en-US" smtClean="0"/>
              <a:t>7/17/2021</a:t>
            </a:fld>
            <a:endParaRPr lang="en-US"/>
          </a:p>
        </p:txBody>
      </p:sp>
      <p:sp>
        <p:nvSpPr>
          <p:cNvPr id="11" name="Footer Placeholder 10">
            <a:extLst>
              <a:ext uri="{FF2B5EF4-FFF2-40B4-BE49-F238E27FC236}">
                <a16:creationId xmlns:a16="http://schemas.microsoft.com/office/drawing/2014/main" id="{73036992-7632-429D-8F4B-E4826D2114A1}"/>
              </a:ext>
            </a:extLst>
          </p:cNvPr>
          <p:cNvSpPr>
            <a:spLocks noGrp="1"/>
          </p:cNvSpPr>
          <p:nvPr>
            <p:ph type="ftr" sz="quarter" idx="11"/>
          </p:nvPr>
        </p:nvSpPr>
        <p:spPr/>
        <p:txBody>
          <a:bodyPr/>
          <a:lstStyle/>
          <a:p>
            <a:r>
              <a:rPr lang="en-US"/>
              <a:t>amin001974@gmail.com</a:t>
            </a:r>
          </a:p>
        </p:txBody>
      </p:sp>
      <p:sp>
        <p:nvSpPr>
          <p:cNvPr id="12" name="Slide Number Placeholder 11">
            <a:extLst>
              <a:ext uri="{FF2B5EF4-FFF2-40B4-BE49-F238E27FC236}">
                <a16:creationId xmlns:a16="http://schemas.microsoft.com/office/drawing/2014/main" id="{F4166538-E205-44F9-8F79-81913AC929B5}"/>
              </a:ext>
            </a:extLst>
          </p:cNvPr>
          <p:cNvSpPr>
            <a:spLocks noGrp="1"/>
          </p:cNvSpPr>
          <p:nvPr>
            <p:ph type="sldNum" sz="quarter" idx="12"/>
          </p:nvPr>
        </p:nvSpPr>
        <p:spPr/>
        <p:txBody>
          <a:bodyPr/>
          <a:lstStyle/>
          <a:p>
            <a:fld id="{B58C3D73-33FE-4137-8C70-3CDAFF15907F}" type="slidenum">
              <a:rPr lang="en-US" smtClean="0"/>
              <a:t>15</a:t>
            </a:fld>
            <a:endParaRPr lang="en-US"/>
          </a:p>
        </p:txBody>
      </p:sp>
    </p:spTree>
    <p:extLst>
      <p:ext uri="{BB962C8B-B14F-4D97-AF65-F5344CB8AC3E}">
        <p14:creationId xmlns:p14="http://schemas.microsoft.com/office/powerpoint/2010/main" val="80557429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alpha val="52000"/>
          </a:srgbClr>
        </a:solidFill>
        <a:effectLst/>
      </p:bgPr>
    </p:bg>
    <p:spTree>
      <p:nvGrpSpPr>
        <p:cNvPr id="1" name=""/>
        <p:cNvGrpSpPr/>
        <p:nvPr/>
      </p:nvGrpSpPr>
      <p:grpSpPr>
        <a:xfrm>
          <a:off x="0" y="0"/>
          <a:ext cx="0" cy="0"/>
          <a:chOff x="0" y="0"/>
          <a:chExt cx="0" cy="0"/>
        </a:xfrm>
      </p:grpSpPr>
      <p:sp>
        <p:nvSpPr>
          <p:cNvPr id="6" name="TextBox 5"/>
          <p:cNvSpPr txBox="1"/>
          <p:nvPr/>
        </p:nvSpPr>
        <p:spPr>
          <a:xfrm>
            <a:off x="2346208" y="1876961"/>
            <a:ext cx="7499583" cy="2646878"/>
          </a:xfrm>
          <a:prstGeom prst="rect">
            <a:avLst/>
          </a:prstGeom>
          <a:solidFill>
            <a:schemeClr val="bg1"/>
          </a:solidFill>
        </p:spPr>
        <p:txBody>
          <a:bodyPr wrap="square" rtlCol="0">
            <a:spAutoFit/>
          </a:bodyPr>
          <a:lstStyle/>
          <a:p>
            <a:pPr algn="ctr"/>
            <a:r>
              <a:rPr lang="bn-BD" sz="16600" b="1" dirty="0">
                <a:latin typeface="NikoshBAN" panose="02000000000000000000" pitchFamily="2" charset="0"/>
                <a:cs typeface="NikoshBAN" panose="02000000000000000000" pitchFamily="2" charset="0"/>
              </a:rPr>
              <a:t>ধন্যবাদ</a:t>
            </a:r>
            <a:endParaRPr lang="en-US" sz="16600" b="1" dirty="0">
              <a:latin typeface="NikoshBAN" panose="02000000000000000000" pitchFamily="2" charset="0"/>
              <a:cs typeface="NikoshBAN" panose="02000000000000000000" pitchFamily="2" charset="0"/>
            </a:endParaRPr>
          </a:p>
        </p:txBody>
      </p:sp>
      <p:sp>
        <p:nvSpPr>
          <p:cNvPr id="2" name="Date Placeholder 1">
            <a:extLst>
              <a:ext uri="{FF2B5EF4-FFF2-40B4-BE49-F238E27FC236}">
                <a16:creationId xmlns:a16="http://schemas.microsoft.com/office/drawing/2014/main" id="{409FFE3C-2377-40F8-9BF3-0F6FCAAB09F3}"/>
              </a:ext>
            </a:extLst>
          </p:cNvPr>
          <p:cNvSpPr>
            <a:spLocks noGrp="1"/>
          </p:cNvSpPr>
          <p:nvPr>
            <p:ph type="dt" sz="half" idx="10"/>
          </p:nvPr>
        </p:nvSpPr>
        <p:spPr/>
        <p:txBody>
          <a:bodyPr/>
          <a:lstStyle/>
          <a:p>
            <a:fld id="{2C5E0B72-D9DD-46DB-8C95-8F8C1CA06873}" type="datetime1">
              <a:rPr lang="en-US" smtClean="0"/>
              <a:t>7/17/2021</a:t>
            </a:fld>
            <a:endParaRPr lang="en-US"/>
          </a:p>
        </p:txBody>
      </p:sp>
      <p:sp>
        <p:nvSpPr>
          <p:cNvPr id="10" name="Footer Placeholder 9">
            <a:extLst>
              <a:ext uri="{FF2B5EF4-FFF2-40B4-BE49-F238E27FC236}">
                <a16:creationId xmlns:a16="http://schemas.microsoft.com/office/drawing/2014/main" id="{CF4CA37E-0111-45FB-8E0D-EC830F3DA880}"/>
              </a:ext>
            </a:extLst>
          </p:cNvPr>
          <p:cNvSpPr>
            <a:spLocks noGrp="1"/>
          </p:cNvSpPr>
          <p:nvPr>
            <p:ph type="ftr" sz="quarter" idx="11"/>
          </p:nvPr>
        </p:nvSpPr>
        <p:spPr/>
        <p:txBody>
          <a:bodyPr/>
          <a:lstStyle/>
          <a:p>
            <a:r>
              <a:rPr lang="en-US"/>
              <a:t>amin001974@gmail.com</a:t>
            </a:r>
          </a:p>
        </p:txBody>
      </p:sp>
      <p:sp>
        <p:nvSpPr>
          <p:cNvPr id="11" name="Slide Number Placeholder 10">
            <a:extLst>
              <a:ext uri="{FF2B5EF4-FFF2-40B4-BE49-F238E27FC236}">
                <a16:creationId xmlns:a16="http://schemas.microsoft.com/office/drawing/2014/main" id="{59FCBA91-FF3A-451A-8C3D-9AC81DBBB6E6}"/>
              </a:ext>
            </a:extLst>
          </p:cNvPr>
          <p:cNvSpPr>
            <a:spLocks noGrp="1"/>
          </p:cNvSpPr>
          <p:nvPr>
            <p:ph type="sldNum" sz="quarter" idx="12"/>
          </p:nvPr>
        </p:nvSpPr>
        <p:spPr/>
        <p:txBody>
          <a:bodyPr/>
          <a:lstStyle/>
          <a:p>
            <a:fld id="{B58C3D73-33FE-4137-8C70-3CDAFF15907F}" type="slidenum">
              <a:rPr lang="en-US" smtClean="0"/>
              <a:t>16</a:t>
            </a:fld>
            <a:endParaRPr lang="en-US"/>
          </a:p>
        </p:txBody>
      </p:sp>
    </p:spTree>
    <p:extLst>
      <p:ext uri="{BB962C8B-B14F-4D97-AF65-F5344CB8AC3E}">
        <p14:creationId xmlns:p14="http://schemas.microsoft.com/office/powerpoint/2010/main" val="28869123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alpha val="14000"/>
          </a:srgbClr>
        </a:solidFill>
        <a:effectLst/>
      </p:bgPr>
    </p:bg>
    <p:spTree>
      <p:nvGrpSpPr>
        <p:cNvPr id="1" name=""/>
        <p:cNvGrpSpPr/>
        <p:nvPr/>
      </p:nvGrpSpPr>
      <p:grpSpPr>
        <a:xfrm>
          <a:off x="0" y="0"/>
          <a:ext cx="0" cy="0"/>
          <a:chOff x="0" y="0"/>
          <a:chExt cx="0" cy="0"/>
        </a:xfrm>
      </p:grpSpPr>
      <p:grpSp>
        <p:nvGrpSpPr>
          <p:cNvPr id="2" name="Group 1"/>
          <p:cNvGrpSpPr/>
          <p:nvPr/>
        </p:nvGrpSpPr>
        <p:grpSpPr>
          <a:xfrm>
            <a:off x="304799" y="304172"/>
            <a:ext cx="11612882" cy="4262039"/>
            <a:chOff x="2089169" y="724675"/>
            <a:chExt cx="9071456" cy="3497009"/>
          </a:xfrm>
        </p:grpSpPr>
        <p:sp>
          <p:nvSpPr>
            <p:cNvPr id="4" name="TextBox 3"/>
            <p:cNvSpPr txBox="1"/>
            <p:nvPr/>
          </p:nvSpPr>
          <p:spPr>
            <a:xfrm>
              <a:off x="2089169" y="1728263"/>
              <a:ext cx="5073671" cy="2197021"/>
            </a:xfrm>
            <a:prstGeom prst="rect">
              <a:avLst/>
            </a:prstGeom>
            <a:noFill/>
          </p:spPr>
          <p:txBody>
            <a:bodyPr wrap="square" rtlCol="0">
              <a:spAutoFit/>
            </a:bodyPr>
            <a:lstStyle/>
            <a:p>
              <a:r>
                <a:rPr lang="en-US" sz="4800" b="1" dirty="0" err="1">
                  <a:latin typeface="NikoshBAN" panose="02000000000000000000" pitchFamily="2" charset="0"/>
                  <a:cs typeface="NikoshBAN" panose="02000000000000000000" pitchFamily="2" charset="0"/>
                </a:rPr>
                <a:t>মোঃ</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আমিনুল</a:t>
              </a:r>
              <a:r>
                <a:rPr lang="en-US" sz="4800" b="1" dirty="0">
                  <a:latin typeface="NikoshBAN" panose="02000000000000000000" pitchFamily="2" charset="0"/>
                  <a:cs typeface="NikoshBAN" panose="02000000000000000000" pitchFamily="2" charset="0"/>
                </a:rPr>
                <a:t> </a:t>
              </a:r>
              <a:r>
                <a:rPr lang="en-US" sz="4800" b="1" dirty="0" err="1">
                  <a:latin typeface="NikoshBAN" panose="02000000000000000000" pitchFamily="2" charset="0"/>
                  <a:cs typeface="NikoshBAN" panose="02000000000000000000" pitchFamily="2" charset="0"/>
                </a:rPr>
                <a:t>ইসলাম</a:t>
              </a:r>
              <a:endParaRPr lang="en-US" sz="4800" b="1" dirty="0">
                <a:latin typeface="NikoshBAN" panose="02000000000000000000" pitchFamily="2" charset="0"/>
                <a:cs typeface="NikoshBAN" panose="02000000000000000000" pitchFamily="2" charset="0"/>
              </a:endParaRPr>
            </a:p>
            <a:p>
              <a:r>
                <a:rPr lang="en-US" sz="4000" dirty="0" err="1">
                  <a:solidFill>
                    <a:srgbClr val="7030A0"/>
                  </a:solidFill>
                  <a:latin typeface="NikoshBAN" panose="02000000000000000000" pitchFamily="2" charset="0"/>
                  <a:cs typeface="NikoshBAN" panose="02000000000000000000" pitchFamily="2" charset="0"/>
                </a:rPr>
                <a:t>সহকরী</a:t>
              </a:r>
              <a:r>
                <a:rPr lang="en-US" sz="4000" dirty="0">
                  <a:solidFill>
                    <a:srgbClr val="7030A0"/>
                  </a:solidFill>
                  <a:latin typeface="NikoshBAN" panose="02000000000000000000" pitchFamily="2" charset="0"/>
                  <a:cs typeface="NikoshBAN" panose="02000000000000000000" pitchFamily="2" charset="0"/>
                </a:rPr>
                <a:t> </a:t>
              </a:r>
              <a:r>
                <a:rPr lang="en-US" sz="4000" dirty="0" err="1">
                  <a:solidFill>
                    <a:srgbClr val="7030A0"/>
                  </a:solidFill>
                  <a:latin typeface="NikoshBAN" panose="02000000000000000000" pitchFamily="2" charset="0"/>
                  <a:cs typeface="NikoshBAN" panose="02000000000000000000" pitchFamily="2" charset="0"/>
                </a:rPr>
                <a:t>শিক্ষক</a:t>
              </a:r>
              <a:r>
                <a:rPr lang="en-US" sz="4000" dirty="0">
                  <a:solidFill>
                    <a:srgbClr val="7030A0"/>
                  </a:solidFill>
                  <a:latin typeface="NikoshBAN" panose="02000000000000000000" pitchFamily="2" charset="0"/>
                  <a:cs typeface="NikoshBAN" panose="02000000000000000000" pitchFamily="2" charset="0"/>
                </a:rPr>
                <a:t> </a:t>
              </a:r>
              <a:r>
                <a:rPr lang="en-US" sz="4000" dirty="0" err="1">
                  <a:solidFill>
                    <a:srgbClr val="7030A0"/>
                  </a:solidFill>
                  <a:latin typeface="NikoshBAN" panose="02000000000000000000" pitchFamily="2" charset="0"/>
                  <a:cs typeface="NikoshBAN" panose="02000000000000000000" pitchFamily="2" charset="0"/>
                </a:rPr>
                <a:t>গণিত</a:t>
              </a:r>
              <a:endParaRPr lang="en-US" sz="4000" dirty="0">
                <a:solidFill>
                  <a:srgbClr val="7030A0"/>
                </a:solidFill>
                <a:latin typeface="NikoshBAN" panose="02000000000000000000" pitchFamily="2" charset="0"/>
                <a:cs typeface="NikoshBAN" panose="02000000000000000000" pitchFamily="2" charset="0"/>
              </a:endParaRPr>
            </a:p>
            <a:p>
              <a:r>
                <a:rPr lang="en-US" sz="4000" dirty="0" err="1">
                  <a:solidFill>
                    <a:srgbClr val="7030A0"/>
                  </a:solidFill>
                  <a:latin typeface="NikoshBAN" panose="02000000000000000000" pitchFamily="2" charset="0"/>
                  <a:cs typeface="NikoshBAN" panose="02000000000000000000" pitchFamily="2" charset="0"/>
                </a:rPr>
                <a:t>চাঁদপুর</a:t>
              </a:r>
              <a:r>
                <a:rPr lang="en-US" sz="4000" dirty="0">
                  <a:solidFill>
                    <a:srgbClr val="7030A0"/>
                  </a:solidFill>
                  <a:latin typeface="NikoshBAN" panose="02000000000000000000" pitchFamily="2" charset="0"/>
                  <a:cs typeface="NikoshBAN" panose="02000000000000000000" pitchFamily="2" charset="0"/>
                </a:rPr>
                <a:t> </a:t>
              </a:r>
              <a:r>
                <a:rPr lang="en-US" sz="4000" dirty="0" err="1">
                  <a:solidFill>
                    <a:srgbClr val="7030A0"/>
                  </a:solidFill>
                  <a:latin typeface="NikoshBAN" panose="02000000000000000000" pitchFamily="2" charset="0"/>
                  <a:cs typeface="NikoshBAN" panose="02000000000000000000" pitchFamily="2" charset="0"/>
                </a:rPr>
                <a:t>আহমাদিয়া</a:t>
              </a:r>
              <a:r>
                <a:rPr lang="en-US" sz="4000" dirty="0">
                  <a:solidFill>
                    <a:srgbClr val="7030A0"/>
                  </a:solidFill>
                  <a:latin typeface="NikoshBAN" panose="02000000000000000000" pitchFamily="2" charset="0"/>
                  <a:cs typeface="NikoshBAN" panose="02000000000000000000" pitchFamily="2" charset="0"/>
                </a:rPr>
                <a:t> </a:t>
              </a:r>
              <a:r>
                <a:rPr lang="en-US" sz="4000" dirty="0" err="1">
                  <a:solidFill>
                    <a:srgbClr val="7030A0"/>
                  </a:solidFill>
                  <a:latin typeface="NikoshBAN" panose="02000000000000000000" pitchFamily="2" charset="0"/>
                  <a:cs typeface="NikoshBAN" panose="02000000000000000000" pitchFamily="2" charset="0"/>
                </a:rPr>
                <a:t>ফাযিল</a:t>
              </a:r>
              <a:r>
                <a:rPr lang="en-US" sz="4000" dirty="0">
                  <a:solidFill>
                    <a:srgbClr val="7030A0"/>
                  </a:solidFill>
                  <a:latin typeface="NikoshBAN" panose="02000000000000000000" pitchFamily="2" charset="0"/>
                  <a:cs typeface="NikoshBAN" panose="02000000000000000000" pitchFamily="2" charset="0"/>
                </a:rPr>
                <a:t> </a:t>
              </a:r>
              <a:r>
                <a:rPr lang="en-US" sz="4000" dirty="0" err="1">
                  <a:solidFill>
                    <a:srgbClr val="7030A0"/>
                  </a:solidFill>
                  <a:latin typeface="NikoshBAN" panose="02000000000000000000" pitchFamily="2" charset="0"/>
                  <a:cs typeface="NikoshBAN" panose="02000000000000000000" pitchFamily="2" charset="0"/>
                </a:rPr>
                <a:t>মাদরাসা</a:t>
              </a:r>
              <a:endParaRPr lang="en-US" sz="4000" dirty="0">
                <a:solidFill>
                  <a:srgbClr val="7030A0"/>
                </a:solidFill>
                <a:latin typeface="NikoshBAN" panose="02000000000000000000" pitchFamily="2" charset="0"/>
                <a:cs typeface="NikoshBAN" panose="02000000000000000000" pitchFamily="2" charset="0"/>
              </a:endParaRPr>
            </a:p>
            <a:p>
              <a:r>
                <a:rPr lang="en-US" sz="4000" dirty="0" err="1">
                  <a:solidFill>
                    <a:srgbClr val="7030A0"/>
                  </a:solidFill>
                  <a:latin typeface="NikoshBAN" panose="02000000000000000000" pitchFamily="2" charset="0"/>
                  <a:cs typeface="NikoshBAN" panose="02000000000000000000" pitchFamily="2" charset="0"/>
                </a:rPr>
                <a:t>নতুন</a:t>
              </a:r>
              <a:r>
                <a:rPr lang="en-US" sz="4000" dirty="0">
                  <a:solidFill>
                    <a:srgbClr val="7030A0"/>
                  </a:solidFill>
                  <a:latin typeface="NikoshBAN" panose="02000000000000000000" pitchFamily="2" charset="0"/>
                  <a:cs typeface="NikoshBAN" panose="02000000000000000000" pitchFamily="2" charset="0"/>
                </a:rPr>
                <a:t> </a:t>
              </a:r>
              <a:r>
                <a:rPr lang="en-US" sz="4000" dirty="0" err="1">
                  <a:solidFill>
                    <a:srgbClr val="7030A0"/>
                  </a:solidFill>
                  <a:latin typeface="NikoshBAN" panose="02000000000000000000" pitchFamily="2" charset="0"/>
                  <a:cs typeface="NikoshBAN" panose="02000000000000000000" pitchFamily="2" charset="0"/>
                </a:rPr>
                <a:t>বাজার</a:t>
              </a:r>
              <a:r>
                <a:rPr lang="en-US" sz="4000" dirty="0">
                  <a:solidFill>
                    <a:srgbClr val="7030A0"/>
                  </a:solidFill>
                  <a:latin typeface="NikoshBAN" panose="02000000000000000000" pitchFamily="2" charset="0"/>
                  <a:cs typeface="NikoshBAN" panose="02000000000000000000" pitchFamily="2" charset="0"/>
                </a:rPr>
                <a:t>, </a:t>
              </a:r>
              <a:r>
                <a:rPr lang="en-US" sz="4000" dirty="0" err="1">
                  <a:solidFill>
                    <a:srgbClr val="7030A0"/>
                  </a:solidFill>
                  <a:latin typeface="NikoshBAN" panose="02000000000000000000" pitchFamily="2" charset="0"/>
                  <a:cs typeface="NikoshBAN" panose="02000000000000000000" pitchFamily="2" charset="0"/>
                </a:rPr>
                <a:t>চাঁদপুর</a:t>
              </a:r>
              <a:r>
                <a:rPr lang="en-US" sz="4000" dirty="0">
                  <a:solidFill>
                    <a:srgbClr val="7030A0"/>
                  </a:solidFill>
                  <a:latin typeface="NikoshBAN" panose="02000000000000000000" pitchFamily="2" charset="0"/>
                  <a:cs typeface="NikoshBAN" panose="02000000000000000000" pitchFamily="2" charset="0"/>
                </a:rPr>
                <a:t>।</a:t>
              </a:r>
              <a:endParaRPr lang="en-US" sz="2700" dirty="0">
                <a:solidFill>
                  <a:srgbClr val="7030A0"/>
                </a:solidFill>
                <a:latin typeface="NikoshBAN" panose="02000000000000000000" pitchFamily="2" charset="0"/>
                <a:cs typeface="NikoshBAN" panose="02000000000000000000" pitchFamily="2" charset="0"/>
              </a:endParaRPr>
            </a:p>
          </p:txBody>
        </p:sp>
        <p:sp>
          <p:nvSpPr>
            <p:cNvPr id="8" name="TextBox 7"/>
            <p:cNvSpPr txBox="1"/>
            <p:nvPr/>
          </p:nvSpPr>
          <p:spPr>
            <a:xfrm>
              <a:off x="6065892" y="724675"/>
              <a:ext cx="2335164" cy="757593"/>
            </a:xfrm>
            <a:prstGeom prst="rect">
              <a:avLst/>
            </a:prstGeom>
            <a:noFill/>
          </p:spPr>
          <p:txBody>
            <a:bodyPr wrap="square" rtlCol="0">
              <a:spAutoFit/>
            </a:bodyPr>
            <a:lstStyle/>
            <a:p>
              <a:r>
                <a:rPr lang="bn-BD" sz="5400" b="1" dirty="0">
                  <a:solidFill>
                    <a:srgbClr val="00B050"/>
                  </a:solidFill>
                  <a:latin typeface="NikoshBAN" panose="02000000000000000000" pitchFamily="2" charset="0"/>
                  <a:cs typeface="NikoshBAN" panose="02000000000000000000" pitchFamily="2" charset="0"/>
                </a:rPr>
                <a:t>পরিচিতি</a:t>
              </a:r>
              <a:endParaRPr lang="en-US" sz="5400" b="1" dirty="0">
                <a:solidFill>
                  <a:srgbClr val="00B050"/>
                </a:solidFill>
                <a:latin typeface="NikoshBAN" panose="02000000000000000000" pitchFamily="2" charset="0"/>
                <a:cs typeface="NikoshBAN" panose="02000000000000000000" pitchFamily="2" charset="0"/>
              </a:endParaRPr>
            </a:p>
          </p:txBody>
        </p:sp>
        <p:sp>
          <p:nvSpPr>
            <p:cNvPr id="9" name="TextBox 8"/>
            <p:cNvSpPr txBox="1"/>
            <p:nvPr/>
          </p:nvSpPr>
          <p:spPr>
            <a:xfrm>
              <a:off x="7255852" y="1986783"/>
              <a:ext cx="3904773" cy="2234901"/>
            </a:xfrm>
            <a:prstGeom prst="rect">
              <a:avLst/>
            </a:prstGeom>
            <a:noFill/>
          </p:spPr>
          <p:txBody>
            <a:bodyPr wrap="square" rtlCol="0">
              <a:spAutoFit/>
            </a:bodyPr>
            <a:lstStyle/>
            <a:p>
              <a:r>
                <a:rPr lang="bn-BD" sz="4800" b="1" dirty="0">
                  <a:latin typeface="NikoshBAN" panose="02000000000000000000" pitchFamily="2" charset="0"/>
                  <a:cs typeface="NikoshBAN" panose="02000000000000000000" pitchFamily="2" charset="0"/>
                </a:rPr>
                <a:t>শ্রেণিঃ </a:t>
              </a:r>
              <a:r>
                <a:rPr lang="en-US" sz="4800" b="1" dirty="0" err="1">
                  <a:latin typeface="NikoshBAN" panose="02000000000000000000" pitchFamily="2" charset="0"/>
                  <a:cs typeface="NikoshBAN" panose="02000000000000000000" pitchFamily="2" charset="0"/>
                </a:rPr>
                <a:t>দাখিল</a:t>
              </a:r>
              <a:r>
                <a:rPr lang="en-US" sz="4800" b="1" dirty="0">
                  <a:latin typeface="NikoshBAN" panose="02000000000000000000" pitchFamily="2" charset="0"/>
                  <a:cs typeface="NikoshBAN" panose="02000000000000000000" pitchFamily="2" charset="0"/>
                </a:rPr>
                <a:t> </a:t>
              </a:r>
              <a:r>
                <a:rPr lang="bn-BD" sz="4800" b="1" dirty="0">
                  <a:latin typeface="NikoshBAN" panose="02000000000000000000" pitchFamily="2" charset="0"/>
                  <a:cs typeface="NikoshBAN" panose="02000000000000000000" pitchFamily="2" charset="0"/>
                </a:rPr>
                <a:t>নবম-দশম</a:t>
              </a:r>
              <a:endParaRPr lang="en-US" sz="4800" b="1" dirty="0">
                <a:latin typeface="NikoshBAN" panose="02000000000000000000" pitchFamily="2" charset="0"/>
                <a:cs typeface="NikoshBAN" panose="02000000000000000000" pitchFamily="2" charset="0"/>
              </a:endParaRPr>
            </a:p>
            <a:p>
              <a:r>
                <a:rPr lang="bn-BD" sz="4800" dirty="0">
                  <a:solidFill>
                    <a:srgbClr val="0070C0"/>
                  </a:solidFill>
                  <a:latin typeface="NikoshBAN" panose="02000000000000000000" pitchFamily="2" charset="0"/>
                  <a:cs typeface="NikoshBAN" panose="02000000000000000000" pitchFamily="2" charset="0"/>
                </a:rPr>
                <a:t>বিষয়ঃ পদার্থবিজ্ঞান</a:t>
              </a:r>
              <a:endParaRPr lang="en-US" sz="4800" dirty="0">
                <a:solidFill>
                  <a:srgbClr val="0070C0"/>
                </a:solidFill>
                <a:latin typeface="NikoshBAN" panose="02000000000000000000" pitchFamily="2" charset="0"/>
                <a:cs typeface="NikoshBAN" panose="02000000000000000000" pitchFamily="2" charset="0"/>
              </a:endParaRPr>
            </a:p>
            <a:p>
              <a:r>
                <a:rPr lang="bn-BD" sz="4800" dirty="0">
                  <a:solidFill>
                    <a:srgbClr val="0070C0"/>
                  </a:solidFill>
                  <a:latin typeface="NikoshBAN" panose="02000000000000000000" pitchFamily="2" charset="0"/>
                  <a:cs typeface="NikoshBAN" panose="02000000000000000000" pitchFamily="2" charset="0"/>
                </a:rPr>
                <a:t>অধ্যায়ঃ দ্বিতীয় </a:t>
              </a:r>
              <a:endParaRPr lang="en-US" sz="4800" dirty="0">
                <a:solidFill>
                  <a:srgbClr val="0070C0"/>
                </a:solidFill>
                <a:latin typeface="NikoshBAN" panose="02000000000000000000" pitchFamily="2" charset="0"/>
                <a:cs typeface="NikoshBAN" panose="02000000000000000000" pitchFamily="2" charset="0"/>
              </a:endParaRPr>
            </a:p>
            <a:p>
              <a:endParaRPr lang="en-US" sz="2700" dirty="0">
                <a:solidFill>
                  <a:srgbClr val="0070C0"/>
                </a:solidFill>
                <a:latin typeface="NikoshBAN" panose="02000000000000000000" pitchFamily="2" charset="0"/>
                <a:cs typeface="NikoshBAN" panose="02000000000000000000" pitchFamily="2" charset="0"/>
              </a:endParaRPr>
            </a:p>
          </p:txBody>
        </p:sp>
      </p:grpSp>
      <p:sp>
        <p:nvSpPr>
          <p:cNvPr id="15" name="Date Placeholder 14">
            <a:extLst>
              <a:ext uri="{FF2B5EF4-FFF2-40B4-BE49-F238E27FC236}">
                <a16:creationId xmlns:a16="http://schemas.microsoft.com/office/drawing/2014/main" id="{E321EC70-AA9A-41E3-AEFF-A22C3F2B5F14}"/>
              </a:ext>
            </a:extLst>
          </p:cNvPr>
          <p:cNvSpPr>
            <a:spLocks noGrp="1"/>
          </p:cNvSpPr>
          <p:nvPr>
            <p:ph type="dt" sz="half" idx="10"/>
          </p:nvPr>
        </p:nvSpPr>
        <p:spPr/>
        <p:txBody>
          <a:bodyPr/>
          <a:lstStyle/>
          <a:p>
            <a:fld id="{58EF74E4-2403-451E-92B7-115A313613C8}" type="datetime1">
              <a:rPr lang="en-US" smtClean="0"/>
              <a:t>7/17/2021</a:t>
            </a:fld>
            <a:endParaRPr lang="en-US"/>
          </a:p>
        </p:txBody>
      </p:sp>
      <p:sp>
        <p:nvSpPr>
          <p:cNvPr id="23" name="Footer Placeholder 22">
            <a:extLst>
              <a:ext uri="{FF2B5EF4-FFF2-40B4-BE49-F238E27FC236}">
                <a16:creationId xmlns:a16="http://schemas.microsoft.com/office/drawing/2014/main" id="{A9B47E4F-7047-4CD3-8EB0-803F986696A1}"/>
              </a:ext>
            </a:extLst>
          </p:cNvPr>
          <p:cNvSpPr>
            <a:spLocks noGrp="1"/>
          </p:cNvSpPr>
          <p:nvPr>
            <p:ph type="ftr" sz="quarter" idx="11"/>
          </p:nvPr>
        </p:nvSpPr>
        <p:spPr/>
        <p:txBody>
          <a:bodyPr/>
          <a:lstStyle/>
          <a:p>
            <a:r>
              <a:rPr lang="en-US"/>
              <a:t>amin001974@gmail.com</a:t>
            </a:r>
          </a:p>
        </p:txBody>
      </p:sp>
      <p:sp>
        <p:nvSpPr>
          <p:cNvPr id="24" name="Slide Number Placeholder 23">
            <a:extLst>
              <a:ext uri="{FF2B5EF4-FFF2-40B4-BE49-F238E27FC236}">
                <a16:creationId xmlns:a16="http://schemas.microsoft.com/office/drawing/2014/main" id="{8763C0FD-162B-4CC3-B9DE-BB3F190778AB}"/>
              </a:ext>
            </a:extLst>
          </p:cNvPr>
          <p:cNvSpPr>
            <a:spLocks noGrp="1"/>
          </p:cNvSpPr>
          <p:nvPr>
            <p:ph type="sldNum" sz="quarter" idx="12"/>
          </p:nvPr>
        </p:nvSpPr>
        <p:spPr/>
        <p:txBody>
          <a:bodyPr/>
          <a:lstStyle/>
          <a:p>
            <a:fld id="{B58C3D73-33FE-4137-8C70-3CDAFF15907F}" type="slidenum">
              <a:rPr lang="en-US" smtClean="0"/>
              <a:t>2</a:t>
            </a:fld>
            <a:endParaRPr lang="en-US"/>
          </a:p>
        </p:txBody>
      </p:sp>
    </p:spTree>
    <p:extLst>
      <p:ext uri="{BB962C8B-B14F-4D97-AF65-F5344CB8AC3E}">
        <p14:creationId xmlns:p14="http://schemas.microsoft.com/office/powerpoint/2010/main" val="16833158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alpha val="20000"/>
          </a:srgb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2864" y="199073"/>
            <a:ext cx="3228976" cy="5084433"/>
          </a:xfrm>
          <a:prstGeom prst="rect">
            <a:avLst/>
          </a:prstGeom>
        </p:spPr>
      </p:pic>
      <p:sp>
        <p:nvSpPr>
          <p:cNvPr id="5" name="Rectangle 4"/>
          <p:cNvSpPr/>
          <p:nvPr/>
        </p:nvSpPr>
        <p:spPr>
          <a:xfrm>
            <a:off x="4693920" y="5521095"/>
            <a:ext cx="1905000" cy="646331"/>
          </a:xfrm>
          <a:prstGeom prst="rect">
            <a:avLst/>
          </a:prstGeom>
        </p:spPr>
        <p:txBody>
          <a:bodyPr wrap="square">
            <a:spAutoFit/>
          </a:bodyPr>
          <a:lstStyle/>
          <a:p>
            <a:r>
              <a:rPr lang="bn-BD" sz="3600" dirty="0">
                <a:latin typeface="NikoshBAN" panose="02000000000000000000" pitchFamily="2" charset="0"/>
                <a:cs typeface="NikoshBAN" panose="02000000000000000000" pitchFamily="2" charset="0"/>
              </a:rPr>
              <a:t>কী দেখছ?</a:t>
            </a:r>
            <a:endParaRPr lang="en-US" sz="3600" dirty="0">
              <a:latin typeface="NikoshBAN" panose="02000000000000000000" pitchFamily="2" charset="0"/>
              <a:cs typeface="NikoshBAN" panose="02000000000000000000" pitchFamily="2" charset="0"/>
            </a:endParaRPr>
          </a:p>
        </p:txBody>
      </p:sp>
      <p:sp>
        <p:nvSpPr>
          <p:cNvPr id="2" name="Date Placeholder 1">
            <a:extLst>
              <a:ext uri="{FF2B5EF4-FFF2-40B4-BE49-F238E27FC236}">
                <a16:creationId xmlns:a16="http://schemas.microsoft.com/office/drawing/2014/main" id="{388A3171-589C-4C94-AC71-D8CC6E5AE78E}"/>
              </a:ext>
            </a:extLst>
          </p:cNvPr>
          <p:cNvSpPr>
            <a:spLocks noGrp="1"/>
          </p:cNvSpPr>
          <p:nvPr>
            <p:ph type="dt" sz="half" idx="10"/>
          </p:nvPr>
        </p:nvSpPr>
        <p:spPr/>
        <p:txBody>
          <a:bodyPr/>
          <a:lstStyle/>
          <a:p>
            <a:fld id="{A7D660D9-017F-43D9-8987-E2F13AE6397F}" type="datetime1">
              <a:rPr lang="en-US" smtClean="0"/>
              <a:t>7/17/2021</a:t>
            </a:fld>
            <a:endParaRPr lang="en-US"/>
          </a:p>
        </p:txBody>
      </p:sp>
      <p:sp>
        <p:nvSpPr>
          <p:cNvPr id="3" name="Footer Placeholder 2">
            <a:extLst>
              <a:ext uri="{FF2B5EF4-FFF2-40B4-BE49-F238E27FC236}">
                <a16:creationId xmlns:a16="http://schemas.microsoft.com/office/drawing/2014/main" id="{4335B592-5400-4172-BCDF-256B329B8F39}"/>
              </a:ext>
            </a:extLst>
          </p:cNvPr>
          <p:cNvSpPr>
            <a:spLocks noGrp="1"/>
          </p:cNvSpPr>
          <p:nvPr>
            <p:ph type="ftr" sz="quarter" idx="11"/>
          </p:nvPr>
        </p:nvSpPr>
        <p:spPr/>
        <p:txBody>
          <a:bodyPr/>
          <a:lstStyle/>
          <a:p>
            <a:r>
              <a:rPr lang="en-US"/>
              <a:t>amin001974@gmail.com</a:t>
            </a:r>
          </a:p>
        </p:txBody>
      </p:sp>
      <p:sp>
        <p:nvSpPr>
          <p:cNvPr id="11" name="Slide Number Placeholder 10">
            <a:extLst>
              <a:ext uri="{FF2B5EF4-FFF2-40B4-BE49-F238E27FC236}">
                <a16:creationId xmlns:a16="http://schemas.microsoft.com/office/drawing/2014/main" id="{13F646F6-570B-4EFB-AC70-39AB6DA35ADF}"/>
              </a:ext>
            </a:extLst>
          </p:cNvPr>
          <p:cNvSpPr>
            <a:spLocks noGrp="1"/>
          </p:cNvSpPr>
          <p:nvPr>
            <p:ph type="sldNum" sz="quarter" idx="12"/>
          </p:nvPr>
        </p:nvSpPr>
        <p:spPr/>
        <p:txBody>
          <a:bodyPr/>
          <a:lstStyle/>
          <a:p>
            <a:fld id="{B58C3D73-33FE-4137-8C70-3CDAFF15907F}" type="slidenum">
              <a:rPr lang="en-US" smtClean="0"/>
              <a:t>3</a:t>
            </a:fld>
            <a:endParaRPr lang="en-US"/>
          </a:p>
        </p:txBody>
      </p:sp>
    </p:spTree>
    <p:extLst>
      <p:ext uri="{BB962C8B-B14F-4D97-AF65-F5344CB8AC3E}">
        <p14:creationId xmlns:p14="http://schemas.microsoft.com/office/powerpoint/2010/main" val="7889135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alpha val="8000"/>
          </a:srgbClr>
        </a:solidFill>
        <a:effectLst/>
      </p:bgPr>
    </p:bg>
    <p:spTree>
      <p:nvGrpSpPr>
        <p:cNvPr id="1" name=""/>
        <p:cNvGrpSpPr/>
        <p:nvPr/>
      </p:nvGrpSpPr>
      <p:grpSpPr>
        <a:xfrm>
          <a:off x="0" y="0"/>
          <a:ext cx="0" cy="0"/>
          <a:chOff x="0" y="0"/>
          <a:chExt cx="0" cy="0"/>
        </a:xfrm>
      </p:grpSpPr>
      <p:sp>
        <p:nvSpPr>
          <p:cNvPr id="6" name="Oval 5"/>
          <p:cNvSpPr/>
          <p:nvPr/>
        </p:nvSpPr>
        <p:spPr>
          <a:xfrm>
            <a:off x="2971800" y="945675"/>
            <a:ext cx="4937760" cy="405057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solidFill>
                  <a:schemeClr val="tx1"/>
                </a:solidFill>
                <a:latin typeface="NikoshBAN" panose="02000000000000000000" pitchFamily="2" charset="0"/>
                <a:cs typeface="NikoshBAN" panose="02000000000000000000" pitchFamily="2" charset="0"/>
              </a:rPr>
              <a:t>পড়ন্ত বস্তুর গতি</a:t>
            </a:r>
            <a:endParaRPr lang="en-US" sz="4800" dirty="0">
              <a:solidFill>
                <a:schemeClr val="tx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18198"/>
          <a:stretch/>
        </p:blipFill>
        <p:spPr>
          <a:xfrm>
            <a:off x="8732520" y="945675"/>
            <a:ext cx="1935480" cy="4614582"/>
          </a:xfrm>
          <a:prstGeom prst="rect">
            <a:avLst/>
          </a:prstGeom>
        </p:spPr>
      </p:pic>
      <p:sp>
        <p:nvSpPr>
          <p:cNvPr id="2" name="Date Placeholder 1">
            <a:extLst>
              <a:ext uri="{FF2B5EF4-FFF2-40B4-BE49-F238E27FC236}">
                <a16:creationId xmlns:a16="http://schemas.microsoft.com/office/drawing/2014/main" id="{19E28CEB-F123-4EA5-948F-B7B36B34C7C3}"/>
              </a:ext>
            </a:extLst>
          </p:cNvPr>
          <p:cNvSpPr>
            <a:spLocks noGrp="1"/>
          </p:cNvSpPr>
          <p:nvPr>
            <p:ph type="dt" sz="half" idx="10"/>
          </p:nvPr>
        </p:nvSpPr>
        <p:spPr/>
        <p:txBody>
          <a:bodyPr/>
          <a:lstStyle/>
          <a:p>
            <a:fld id="{7B155C3F-E33C-4A01-BCD9-1FB80F6B7891}" type="datetime1">
              <a:rPr lang="en-US" smtClean="0"/>
              <a:t>7/17/2021</a:t>
            </a:fld>
            <a:endParaRPr lang="en-US"/>
          </a:p>
        </p:txBody>
      </p:sp>
      <p:sp>
        <p:nvSpPr>
          <p:cNvPr id="3" name="Footer Placeholder 2">
            <a:extLst>
              <a:ext uri="{FF2B5EF4-FFF2-40B4-BE49-F238E27FC236}">
                <a16:creationId xmlns:a16="http://schemas.microsoft.com/office/drawing/2014/main" id="{B4767746-0940-448E-B854-56AF2C0B3703}"/>
              </a:ext>
            </a:extLst>
          </p:cNvPr>
          <p:cNvSpPr>
            <a:spLocks noGrp="1"/>
          </p:cNvSpPr>
          <p:nvPr>
            <p:ph type="ftr" sz="quarter" idx="11"/>
          </p:nvPr>
        </p:nvSpPr>
        <p:spPr/>
        <p:txBody>
          <a:bodyPr/>
          <a:lstStyle/>
          <a:p>
            <a:r>
              <a:rPr lang="en-US"/>
              <a:t>amin001974@gmail.com</a:t>
            </a:r>
          </a:p>
        </p:txBody>
      </p:sp>
      <p:sp>
        <p:nvSpPr>
          <p:cNvPr id="11" name="Slide Number Placeholder 10">
            <a:extLst>
              <a:ext uri="{FF2B5EF4-FFF2-40B4-BE49-F238E27FC236}">
                <a16:creationId xmlns:a16="http://schemas.microsoft.com/office/drawing/2014/main" id="{033D2CAF-11BF-448B-A29A-5DC2735800D4}"/>
              </a:ext>
            </a:extLst>
          </p:cNvPr>
          <p:cNvSpPr>
            <a:spLocks noGrp="1"/>
          </p:cNvSpPr>
          <p:nvPr>
            <p:ph type="sldNum" sz="quarter" idx="12"/>
          </p:nvPr>
        </p:nvSpPr>
        <p:spPr/>
        <p:txBody>
          <a:bodyPr/>
          <a:lstStyle/>
          <a:p>
            <a:fld id="{B58C3D73-33FE-4137-8C70-3CDAFF15907F}" type="slidenum">
              <a:rPr lang="en-US" smtClean="0"/>
              <a:t>4</a:t>
            </a:fld>
            <a:endParaRPr lang="en-US"/>
          </a:p>
        </p:txBody>
      </p:sp>
    </p:spTree>
    <p:extLst>
      <p:ext uri="{BB962C8B-B14F-4D97-AF65-F5344CB8AC3E}">
        <p14:creationId xmlns:p14="http://schemas.microsoft.com/office/powerpoint/2010/main" val="1123993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alpha val="9000"/>
          </a:srgbClr>
        </a:solidFill>
        <a:effectLst/>
      </p:bgPr>
    </p:bg>
    <p:spTree>
      <p:nvGrpSpPr>
        <p:cNvPr id="1" name=""/>
        <p:cNvGrpSpPr/>
        <p:nvPr/>
      </p:nvGrpSpPr>
      <p:grpSpPr>
        <a:xfrm>
          <a:off x="0" y="0"/>
          <a:ext cx="0" cy="0"/>
          <a:chOff x="0" y="0"/>
          <a:chExt cx="0" cy="0"/>
        </a:xfrm>
      </p:grpSpPr>
      <p:sp>
        <p:nvSpPr>
          <p:cNvPr id="3" name="TextBox 2"/>
          <p:cNvSpPr txBox="1"/>
          <p:nvPr/>
        </p:nvSpPr>
        <p:spPr>
          <a:xfrm>
            <a:off x="1155201" y="1661344"/>
            <a:ext cx="10198599" cy="3170099"/>
          </a:xfrm>
          <a:prstGeom prst="rect">
            <a:avLst/>
          </a:prstGeom>
          <a:noFill/>
        </p:spPr>
        <p:txBody>
          <a:bodyPr wrap="square" rtlCol="0">
            <a:spAutoFit/>
          </a:bodyPr>
          <a:lstStyle/>
          <a:p>
            <a:r>
              <a:rPr lang="bn-BD" sz="4000" dirty="0">
                <a:solidFill>
                  <a:srgbClr val="7030A0"/>
                </a:solidFill>
                <a:latin typeface="NikoshBAN" panose="02000000000000000000" pitchFamily="2" charset="0"/>
                <a:cs typeface="NikoshBAN" panose="02000000000000000000" pitchFamily="2" charset="0"/>
              </a:rPr>
              <a:t>এই পাঠ শেষে শিক্ষার্থীরা-</a:t>
            </a:r>
            <a:endParaRPr lang="en-US" sz="4000" dirty="0">
              <a:solidFill>
                <a:srgbClr val="7030A0"/>
              </a:solidFill>
              <a:latin typeface="NikoshBAN" panose="02000000000000000000" pitchFamily="2" charset="0"/>
              <a:cs typeface="NikoshBAN" panose="02000000000000000000" pitchFamily="2" charset="0"/>
            </a:endParaRPr>
          </a:p>
          <a:p>
            <a:r>
              <a:rPr lang="bn-BD" sz="4000" b="1" dirty="0">
                <a:solidFill>
                  <a:srgbClr val="002060"/>
                </a:solidFill>
                <a:latin typeface="NikoshBAN" panose="02000000000000000000" pitchFamily="2" charset="0"/>
                <a:cs typeface="NikoshBAN" panose="02000000000000000000" pitchFamily="2" charset="0"/>
              </a:rPr>
              <a:t>১। মুক্তভাবে পড়ন্ত বস্তুর গতি ব্যাখ্যা করতে পারবে</a:t>
            </a:r>
            <a:r>
              <a:rPr lang="en-US" sz="4000" b="1" dirty="0">
                <a:solidFill>
                  <a:srgbClr val="002060"/>
                </a:solidFill>
                <a:latin typeface="NikoshBAN" panose="02000000000000000000" pitchFamily="2" charset="0"/>
                <a:cs typeface="NikoshBAN" panose="02000000000000000000" pitchFamily="2" charset="0"/>
              </a:rPr>
              <a:t>,</a:t>
            </a:r>
          </a:p>
          <a:p>
            <a:r>
              <a:rPr lang="bn-BD" sz="4000" b="1" dirty="0">
                <a:solidFill>
                  <a:srgbClr val="002060"/>
                </a:solidFill>
                <a:latin typeface="NikoshBAN" panose="02000000000000000000" pitchFamily="2" charset="0"/>
                <a:cs typeface="NikoshBAN" panose="02000000000000000000" pitchFamily="2" charset="0"/>
              </a:rPr>
              <a:t>২। অভিকর্ষজ ত্বরণ ব্যাখ্যা করতে পারবে</a:t>
            </a:r>
            <a:r>
              <a:rPr lang="en-US" sz="4000" b="1" dirty="0">
                <a:solidFill>
                  <a:srgbClr val="002060"/>
                </a:solidFill>
                <a:latin typeface="NikoshBAN" panose="02000000000000000000" pitchFamily="2" charset="0"/>
                <a:cs typeface="NikoshBAN" panose="02000000000000000000" pitchFamily="2" charset="0"/>
              </a:rPr>
              <a:t>,</a:t>
            </a:r>
          </a:p>
          <a:p>
            <a:r>
              <a:rPr lang="bn-BD" sz="4000" b="1" dirty="0">
                <a:solidFill>
                  <a:srgbClr val="002060"/>
                </a:solidFill>
                <a:latin typeface="NikoshBAN" panose="02000000000000000000" pitchFamily="2" charset="0"/>
                <a:cs typeface="NikoshBAN" panose="02000000000000000000" pitchFamily="2" charset="0"/>
              </a:rPr>
              <a:t>৩। মুক্তভাবে পড়ন্ত বস্তুর সূত্রাবলী ব্যাখ্যা করতে পারবে।</a:t>
            </a:r>
            <a:endParaRPr lang="en-US" sz="4000" b="1" dirty="0">
              <a:solidFill>
                <a:srgbClr val="002060"/>
              </a:solidFill>
              <a:latin typeface="NikoshBAN" panose="02000000000000000000" pitchFamily="2" charset="0"/>
              <a:cs typeface="NikoshBAN" panose="02000000000000000000" pitchFamily="2" charset="0"/>
            </a:endParaRPr>
          </a:p>
          <a:p>
            <a:endParaRPr lang="en-US" sz="4000" b="1" dirty="0">
              <a:solidFill>
                <a:srgbClr val="002060"/>
              </a:solidFill>
              <a:latin typeface="NikoshBAN" panose="02000000000000000000" pitchFamily="2" charset="0"/>
              <a:cs typeface="NikoshBAN" panose="02000000000000000000" pitchFamily="2" charset="0"/>
            </a:endParaRPr>
          </a:p>
        </p:txBody>
      </p:sp>
      <p:sp>
        <p:nvSpPr>
          <p:cNvPr id="7" name="TextBox 6"/>
          <p:cNvSpPr txBox="1"/>
          <p:nvPr/>
        </p:nvSpPr>
        <p:spPr>
          <a:xfrm>
            <a:off x="1422517" y="300901"/>
            <a:ext cx="10117201" cy="646331"/>
          </a:xfrm>
          <a:prstGeom prst="rect">
            <a:avLst/>
          </a:prstGeom>
          <a:noFill/>
        </p:spPr>
        <p:txBody>
          <a:bodyPr wrap="square" rtlCol="0">
            <a:spAutoFit/>
          </a:bodyPr>
          <a:lstStyle/>
          <a:p>
            <a:pPr algn="ctr"/>
            <a:r>
              <a:rPr lang="bn-BD" sz="3600" b="1" dirty="0">
                <a:solidFill>
                  <a:srgbClr val="0070C0"/>
                </a:solidFill>
                <a:latin typeface="NikoshBAN" panose="02000000000000000000" pitchFamily="2" charset="0"/>
                <a:cs typeface="NikoshBAN" panose="02000000000000000000" pitchFamily="2" charset="0"/>
              </a:rPr>
              <a:t>শিখনফল</a:t>
            </a:r>
            <a:endParaRPr lang="en-US" sz="3600" b="1" dirty="0">
              <a:solidFill>
                <a:srgbClr val="0070C0"/>
              </a:solidFill>
              <a:latin typeface="NikoshBAN" panose="02000000000000000000" pitchFamily="2" charset="0"/>
              <a:cs typeface="NikoshBAN" panose="02000000000000000000" pitchFamily="2" charset="0"/>
            </a:endParaRPr>
          </a:p>
        </p:txBody>
      </p:sp>
      <p:sp>
        <p:nvSpPr>
          <p:cNvPr id="2" name="Date Placeholder 1">
            <a:extLst>
              <a:ext uri="{FF2B5EF4-FFF2-40B4-BE49-F238E27FC236}">
                <a16:creationId xmlns:a16="http://schemas.microsoft.com/office/drawing/2014/main" id="{371ADA22-0653-4E05-87B9-08019C1BCAB2}"/>
              </a:ext>
            </a:extLst>
          </p:cNvPr>
          <p:cNvSpPr>
            <a:spLocks noGrp="1"/>
          </p:cNvSpPr>
          <p:nvPr>
            <p:ph type="dt" sz="half" idx="10"/>
          </p:nvPr>
        </p:nvSpPr>
        <p:spPr/>
        <p:txBody>
          <a:bodyPr/>
          <a:lstStyle/>
          <a:p>
            <a:fld id="{316B672E-0A9A-453C-B30C-683928806A1E}" type="datetime1">
              <a:rPr lang="en-US" smtClean="0"/>
              <a:t>7/17/2021</a:t>
            </a:fld>
            <a:endParaRPr lang="en-US"/>
          </a:p>
        </p:txBody>
      </p:sp>
      <p:sp>
        <p:nvSpPr>
          <p:cNvPr id="13" name="Footer Placeholder 12">
            <a:extLst>
              <a:ext uri="{FF2B5EF4-FFF2-40B4-BE49-F238E27FC236}">
                <a16:creationId xmlns:a16="http://schemas.microsoft.com/office/drawing/2014/main" id="{F8A418EA-A779-4424-8C0A-14531A42B8E8}"/>
              </a:ext>
            </a:extLst>
          </p:cNvPr>
          <p:cNvSpPr>
            <a:spLocks noGrp="1"/>
          </p:cNvSpPr>
          <p:nvPr>
            <p:ph type="ftr" sz="quarter" idx="11"/>
          </p:nvPr>
        </p:nvSpPr>
        <p:spPr/>
        <p:txBody>
          <a:bodyPr/>
          <a:lstStyle/>
          <a:p>
            <a:r>
              <a:rPr lang="en-US"/>
              <a:t>amin001974@gmail.com</a:t>
            </a:r>
          </a:p>
        </p:txBody>
      </p:sp>
      <p:sp>
        <p:nvSpPr>
          <p:cNvPr id="14" name="Slide Number Placeholder 13">
            <a:extLst>
              <a:ext uri="{FF2B5EF4-FFF2-40B4-BE49-F238E27FC236}">
                <a16:creationId xmlns:a16="http://schemas.microsoft.com/office/drawing/2014/main" id="{08C6C43A-BEF2-4EDD-9129-5F4C814B1C27}"/>
              </a:ext>
            </a:extLst>
          </p:cNvPr>
          <p:cNvSpPr>
            <a:spLocks noGrp="1"/>
          </p:cNvSpPr>
          <p:nvPr>
            <p:ph type="sldNum" sz="quarter" idx="12"/>
          </p:nvPr>
        </p:nvSpPr>
        <p:spPr/>
        <p:txBody>
          <a:bodyPr/>
          <a:lstStyle/>
          <a:p>
            <a:fld id="{B58C3D73-33FE-4137-8C70-3CDAFF15907F}" type="slidenum">
              <a:rPr lang="en-US" smtClean="0"/>
              <a:t>5</a:t>
            </a:fld>
            <a:endParaRPr lang="en-US"/>
          </a:p>
        </p:txBody>
      </p:sp>
    </p:spTree>
    <p:extLst>
      <p:ext uri="{BB962C8B-B14F-4D97-AF65-F5344CB8AC3E}">
        <p14:creationId xmlns:p14="http://schemas.microsoft.com/office/powerpoint/2010/main" val="89170748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alpha val="14000"/>
          </a:srgb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1" y="1064761"/>
            <a:ext cx="4240531" cy="2669040"/>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3926" t="7529" r="3080" b="5476"/>
          <a:stretch/>
        </p:blipFill>
        <p:spPr>
          <a:xfrm>
            <a:off x="5958840" y="1417321"/>
            <a:ext cx="4602481" cy="2179320"/>
          </a:xfrm>
          <a:prstGeom prst="rect">
            <a:avLst/>
          </a:prstGeom>
        </p:spPr>
      </p:pic>
      <p:sp>
        <p:nvSpPr>
          <p:cNvPr id="7" name="Rectangle 6"/>
          <p:cNvSpPr/>
          <p:nvPr/>
        </p:nvSpPr>
        <p:spPr>
          <a:xfrm>
            <a:off x="1524001" y="4333966"/>
            <a:ext cx="4434839" cy="954107"/>
          </a:xfrm>
          <a:prstGeom prst="rect">
            <a:avLst/>
          </a:prstGeom>
        </p:spPr>
        <p:txBody>
          <a:bodyPr wrap="square">
            <a:spAutoFit/>
          </a:bodyPr>
          <a:lstStyle/>
          <a:p>
            <a:r>
              <a:rPr lang="bn-BD" sz="2800" dirty="0">
                <a:latin typeface="NikoshBAN" panose="02000000000000000000" pitchFamily="2" charset="0"/>
                <a:cs typeface="NikoshBAN" panose="02000000000000000000" pitchFamily="2" charset="0"/>
              </a:rPr>
              <a:t>উপরের দিকে বল ছুড়ে দেয়া হয়েছে যা ভূমিতে ফিরে আসছে- অভিকর্ষ</a:t>
            </a:r>
            <a:endParaRPr lang="en-US" sz="2800" dirty="0">
              <a:latin typeface="NikoshBAN" panose="02000000000000000000" pitchFamily="2" charset="0"/>
              <a:cs typeface="NikoshBAN" panose="02000000000000000000" pitchFamily="2" charset="0"/>
            </a:endParaRPr>
          </a:p>
        </p:txBody>
      </p:sp>
      <p:sp>
        <p:nvSpPr>
          <p:cNvPr id="13" name="Rectangle 12"/>
          <p:cNvSpPr/>
          <p:nvPr/>
        </p:nvSpPr>
        <p:spPr>
          <a:xfrm>
            <a:off x="6336026" y="4082088"/>
            <a:ext cx="4088134" cy="523220"/>
          </a:xfrm>
          <a:prstGeom prst="rect">
            <a:avLst/>
          </a:prstGeom>
        </p:spPr>
        <p:txBody>
          <a:bodyPr wrap="square">
            <a:spAutoFit/>
          </a:bodyPr>
          <a:lstStyle/>
          <a:p>
            <a:r>
              <a:rPr lang="bn-BD" sz="2800" dirty="0">
                <a:latin typeface="NikoshBAN" panose="02000000000000000000" pitchFamily="2" charset="0"/>
                <a:cs typeface="NikoshBAN" panose="02000000000000000000" pitchFamily="2" charset="0"/>
              </a:rPr>
              <a:t>সূর্য ও বস্তুর মধ্যে আকর্ষণ- মহাকর্ষ </a:t>
            </a:r>
            <a:endParaRPr lang="en-US" sz="2800" dirty="0">
              <a:latin typeface="NikoshBAN" panose="02000000000000000000" pitchFamily="2" charset="0"/>
              <a:cs typeface="NikoshBAN" panose="02000000000000000000" pitchFamily="2" charset="0"/>
            </a:endParaRPr>
          </a:p>
        </p:txBody>
      </p:sp>
      <p:sp>
        <p:nvSpPr>
          <p:cNvPr id="2" name="Date Placeholder 1">
            <a:extLst>
              <a:ext uri="{FF2B5EF4-FFF2-40B4-BE49-F238E27FC236}">
                <a16:creationId xmlns:a16="http://schemas.microsoft.com/office/drawing/2014/main" id="{956A64C6-A187-4F29-84D7-19E020EE2EEE}"/>
              </a:ext>
            </a:extLst>
          </p:cNvPr>
          <p:cNvSpPr>
            <a:spLocks noGrp="1"/>
          </p:cNvSpPr>
          <p:nvPr>
            <p:ph type="dt" sz="half" idx="10"/>
          </p:nvPr>
        </p:nvSpPr>
        <p:spPr/>
        <p:txBody>
          <a:bodyPr/>
          <a:lstStyle/>
          <a:p>
            <a:fld id="{BEF8B52A-FD14-4C4F-A289-E92C012E0F08}" type="datetime1">
              <a:rPr lang="en-US" smtClean="0"/>
              <a:t>7/17/2021</a:t>
            </a:fld>
            <a:endParaRPr lang="en-US"/>
          </a:p>
        </p:txBody>
      </p:sp>
      <p:sp>
        <p:nvSpPr>
          <p:cNvPr id="3" name="Footer Placeholder 2">
            <a:extLst>
              <a:ext uri="{FF2B5EF4-FFF2-40B4-BE49-F238E27FC236}">
                <a16:creationId xmlns:a16="http://schemas.microsoft.com/office/drawing/2014/main" id="{9356E041-6B93-4F11-9692-3A476EE540A4}"/>
              </a:ext>
            </a:extLst>
          </p:cNvPr>
          <p:cNvSpPr>
            <a:spLocks noGrp="1"/>
          </p:cNvSpPr>
          <p:nvPr>
            <p:ph type="ftr" sz="quarter" idx="11"/>
          </p:nvPr>
        </p:nvSpPr>
        <p:spPr/>
        <p:txBody>
          <a:bodyPr/>
          <a:lstStyle/>
          <a:p>
            <a:r>
              <a:rPr lang="en-US"/>
              <a:t>amin001974@gmail.com</a:t>
            </a:r>
          </a:p>
        </p:txBody>
      </p:sp>
      <p:sp>
        <p:nvSpPr>
          <p:cNvPr id="12" name="Slide Number Placeholder 11">
            <a:extLst>
              <a:ext uri="{FF2B5EF4-FFF2-40B4-BE49-F238E27FC236}">
                <a16:creationId xmlns:a16="http://schemas.microsoft.com/office/drawing/2014/main" id="{43A5EFB5-3F1C-41FF-AC2A-20C9D0B71F79}"/>
              </a:ext>
            </a:extLst>
          </p:cNvPr>
          <p:cNvSpPr>
            <a:spLocks noGrp="1"/>
          </p:cNvSpPr>
          <p:nvPr>
            <p:ph type="sldNum" sz="quarter" idx="12"/>
          </p:nvPr>
        </p:nvSpPr>
        <p:spPr/>
        <p:txBody>
          <a:bodyPr/>
          <a:lstStyle/>
          <a:p>
            <a:fld id="{B58C3D73-33FE-4137-8C70-3CDAFF15907F}" type="slidenum">
              <a:rPr lang="en-US" smtClean="0"/>
              <a:t>6</a:t>
            </a:fld>
            <a:endParaRPr lang="en-US"/>
          </a:p>
        </p:txBody>
      </p:sp>
    </p:spTree>
    <p:extLst>
      <p:ext uri="{BB962C8B-B14F-4D97-AF65-F5344CB8AC3E}">
        <p14:creationId xmlns:p14="http://schemas.microsoft.com/office/powerpoint/2010/main" val="402546252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alpha val="25000"/>
          </a:srgbClr>
        </a:solidFill>
        <a:effectLst/>
      </p:bgPr>
    </p:bg>
    <p:spTree>
      <p:nvGrpSpPr>
        <p:cNvPr id="1" name=""/>
        <p:cNvGrpSpPr/>
        <p:nvPr/>
      </p:nvGrpSpPr>
      <p:grpSpPr>
        <a:xfrm>
          <a:off x="0" y="0"/>
          <a:ext cx="0" cy="0"/>
          <a:chOff x="0" y="0"/>
          <a:chExt cx="0" cy="0"/>
        </a:xfrm>
      </p:grpSpPr>
      <p:sp>
        <p:nvSpPr>
          <p:cNvPr id="3" name="Oval 2"/>
          <p:cNvSpPr/>
          <p:nvPr/>
        </p:nvSpPr>
        <p:spPr>
          <a:xfrm>
            <a:off x="3417570" y="1554480"/>
            <a:ext cx="4472940" cy="3246120"/>
          </a:xfrm>
          <a:prstGeom prst="ellipse">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a:solidFill>
                  <a:schemeClr val="bg1"/>
                </a:solidFill>
                <a:latin typeface="NikoshBAN" panose="02000000000000000000" pitchFamily="2" charset="0"/>
                <a:cs typeface="NikoshBAN" panose="02000000000000000000" pitchFamily="2" charset="0"/>
              </a:rPr>
              <a:t>      পৃথিবীর কেন্দ্র</a:t>
            </a:r>
            <a:endParaRPr lang="en-US" dirty="0">
              <a:solidFill>
                <a:schemeClr val="bg1"/>
              </a:solidFill>
              <a:latin typeface="NikoshBAN" panose="02000000000000000000" pitchFamily="2" charset="0"/>
              <a:cs typeface="NikoshBAN" panose="02000000000000000000" pitchFamily="2" charset="0"/>
            </a:endParaRPr>
          </a:p>
        </p:txBody>
      </p:sp>
      <p:sp>
        <p:nvSpPr>
          <p:cNvPr id="4" name="Oval 3"/>
          <p:cNvSpPr/>
          <p:nvPr/>
        </p:nvSpPr>
        <p:spPr>
          <a:xfrm>
            <a:off x="5200650" y="868680"/>
            <a:ext cx="906780" cy="685800"/>
          </a:xfrm>
          <a:prstGeom prst="ellipse">
            <a:avLst/>
          </a:prstGeom>
          <a:blipFill>
            <a:blip r:embed="rId4"/>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a:solidFill>
                  <a:schemeClr val="tx1"/>
                </a:solidFill>
                <a:latin typeface="NikoshBAN" panose="02000000000000000000" pitchFamily="2" charset="0"/>
                <a:cs typeface="NikoshBAN" panose="02000000000000000000" pitchFamily="2" charset="0"/>
              </a:rPr>
              <a:t>বস্তু</a:t>
            </a:r>
            <a:endParaRPr lang="en-US" dirty="0">
              <a:solidFill>
                <a:schemeClr val="tx1"/>
              </a:solidFill>
              <a:latin typeface="NikoshBAN" panose="02000000000000000000" pitchFamily="2" charset="0"/>
              <a:cs typeface="NikoshBAN" panose="02000000000000000000" pitchFamily="2" charset="0"/>
            </a:endParaRPr>
          </a:p>
        </p:txBody>
      </p:sp>
      <p:grpSp>
        <p:nvGrpSpPr>
          <p:cNvPr id="19" name="Group 18"/>
          <p:cNvGrpSpPr/>
          <p:nvPr/>
        </p:nvGrpSpPr>
        <p:grpSpPr>
          <a:xfrm>
            <a:off x="5654040" y="1554480"/>
            <a:ext cx="3322320" cy="1463040"/>
            <a:chOff x="4130040" y="1554480"/>
            <a:chExt cx="3322320" cy="1463040"/>
          </a:xfrm>
        </p:grpSpPr>
        <p:cxnSp>
          <p:nvCxnSpPr>
            <p:cNvPr id="7" name="Straight Arrow Connector 6"/>
            <p:cNvCxnSpPr>
              <a:stCxn id="3" idx="0"/>
            </p:cNvCxnSpPr>
            <p:nvPr/>
          </p:nvCxnSpPr>
          <p:spPr>
            <a:xfrm>
              <a:off x="4130040" y="1554480"/>
              <a:ext cx="0" cy="1463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4130040" y="1676400"/>
              <a:ext cx="3322320" cy="584775"/>
              <a:chOff x="4130040" y="1676400"/>
              <a:chExt cx="3322320" cy="584775"/>
            </a:xfrm>
          </p:grpSpPr>
          <p:cxnSp>
            <p:nvCxnSpPr>
              <p:cNvPr id="9" name="Straight Arrow Connector 8"/>
              <p:cNvCxnSpPr/>
              <p:nvPr/>
            </p:nvCxnSpPr>
            <p:spPr>
              <a:xfrm>
                <a:off x="4130040" y="1965960"/>
                <a:ext cx="1752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11240" y="1676400"/>
                <a:ext cx="134112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দূরত্ব </a:t>
                </a:r>
                <a:r>
                  <a:rPr lang="en-US" sz="3200" dirty="0">
                    <a:latin typeface="NikoshBAN" panose="02000000000000000000" pitchFamily="2" charset="0"/>
                    <a:cs typeface="NikoshBAN" panose="02000000000000000000" pitchFamily="2" charset="0"/>
                  </a:rPr>
                  <a:t>R</a:t>
                </a:r>
              </a:p>
            </p:txBody>
          </p:sp>
        </p:grpSp>
      </p:grpSp>
      <p:sp>
        <p:nvSpPr>
          <p:cNvPr id="12" name="TextBox 11"/>
          <p:cNvSpPr txBox="1"/>
          <p:nvPr/>
        </p:nvSpPr>
        <p:spPr>
          <a:xfrm>
            <a:off x="3219452" y="827754"/>
            <a:ext cx="1847848"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বস্তুর ভর </a:t>
            </a:r>
            <a:r>
              <a:rPr lang="en-US" sz="3200" dirty="0">
                <a:latin typeface="NikoshBAN" panose="02000000000000000000" pitchFamily="2" charset="0"/>
                <a:cs typeface="NikoshBAN" panose="02000000000000000000" pitchFamily="2" charset="0"/>
              </a:rPr>
              <a:t>m</a:t>
            </a:r>
          </a:p>
        </p:txBody>
      </p:sp>
      <p:sp>
        <p:nvSpPr>
          <p:cNvPr id="13" name="TextBox 12"/>
          <p:cNvSpPr txBox="1"/>
          <p:nvPr/>
        </p:nvSpPr>
        <p:spPr>
          <a:xfrm>
            <a:off x="4730116" y="4078666"/>
            <a:ext cx="2280284"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পৃথিবীর ভর </a:t>
            </a:r>
            <a:r>
              <a:rPr lang="en-US" sz="3200" dirty="0">
                <a:latin typeface="NikoshBAN" panose="02000000000000000000" pitchFamily="2" charset="0"/>
                <a:cs typeface="NikoshBAN" panose="02000000000000000000" pitchFamily="2" charset="0"/>
              </a:rPr>
              <a:t>M</a:t>
            </a:r>
          </a:p>
        </p:txBody>
      </p:sp>
      <p:sp>
        <p:nvSpPr>
          <p:cNvPr id="14" name="TextBox 13"/>
          <p:cNvSpPr txBox="1"/>
          <p:nvPr/>
        </p:nvSpPr>
        <p:spPr>
          <a:xfrm>
            <a:off x="7905750" y="3177541"/>
            <a:ext cx="2605086"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মহাকর্ষ সূত্রানুসারে,</a:t>
            </a:r>
            <a:endParaRPr lang="en-US" sz="3200" dirty="0">
              <a:latin typeface="NikoshBAN" panose="02000000000000000000" pitchFamily="2" charset="0"/>
              <a:cs typeface="NikoshBAN" panose="02000000000000000000" pitchFamily="2" charset="0"/>
            </a:endParaRPr>
          </a:p>
        </p:txBody>
      </p:sp>
      <mc:AlternateContent xmlns:mc="http://schemas.openxmlformats.org/markup-compatibility/2006">
        <mc:Choice xmlns:a14="http://schemas.microsoft.com/office/drawing/2010/main" Requires="a14">
          <p:sp>
            <p:nvSpPr>
              <p:cNvPr id="15" name="TextBox 14"/>
              <p:cNvSpPr txBox="1"/>
              <p:nvPr/>
            </p:nvSpPr>
            <p:spPr>
              <a:xfrm>
                <a:off x="8073388" y="3762315"/>
                <a:ext cx="1985012" cy="9219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3200" i="1">
                          <a:latin typeface="Cambria Math" panose="02040503050406030204" pitchFamily="18" charset="0"/>
                        </a:rPr>
                        <m:t>F</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𝐺𝑀𝑚</m:t>
                          </m:r>
                        </m:num>
                        <m:den>
                          <m:sSup>
                            <m:sSupPr>
                              <m:ctrlPr>
                                <a:rPr lang="en-US" sz="3200" i="1">
                                  <a:latin typeface="Cambria Math" panose="02040503050406030204" pitchFamily="18" charset="0"/>
                                </a:rPr>
                              </m:ctrlPr>
                            </m:sSupPr>
                            <m:e>
                              <m:r>
                                <a:rPr lang="en-US" sz="3200" i="1">
                                  <a:latin typeface="Cambria Math" panose="02040503050406030204" pitchFamily="18" charset="0"/>
                                </a:rPr>
                                <m:t>𝑅</m:t>
                              </m:r>
                            </m:e>
                            <m:sup>
                              <m:r>
                                <a:rPr lang="en-US" sz="3200" i="1">
                                  <a:latin typeface="Cambria Math" panose="02040503050406030204" pitchFamily="18" charset="0"/>
                                </a:rPr>
                                <m:t>2</m:t>
                              </m:r>
                            </m:sup>
                          </m:sSup>
                        </m:den>
                      </m:f>
                    </m:oMath>
                  </m:oMathPara>
                </a14:m>
                <a:endParaRPr lang="en-US" sz="3200" dirty="0"/>
              </a:p>
            </p:txBody>
          </p:sp>
        </mc:Choice>
        <mc:Fallback>
          <p:sp>
            <p:nvSpPr>
              <p:cNvPr id="15" name="TextBox 14"/>
              <p:cNvSpPr txBox="1">
                <a:spLocks noRot="1" noChangeAspect="1" noMove="1" noResize="1" noEditPoints="1" noAdjustHandles="1" noChangeArrowheads="1" noChangeShapeType="1" noTextEdit="1"/>
              </p:cNvSpPr>
              <p:nvPr/>
            </p:nvSpPr>
            <p:spPr>
              <a:xfrm>
                <a:off x="8073388" y="3762315"/>
                <a:ext cx="1985012" cy="921984"/>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6313168" y="4800601"/>
                <a:ext cx="3928112" cy="492443"/>
              </a:xfrm>
              <a:prstGeom prst="rect">
                <a:avLst/>
              </a:prstGeom>
              <a:noFill/>
            </p:spPr>
            <p:txBody>
              <a:bodyPr wrap="square" lIns="0" tIns="0" rIns="0" bIns="0" rtlCol="0">
                <a:spAutoFit/>
              </a:bodyPr>
              <a:lstStyle/>
              <a:p>
                <a:r>
                  <a:rPr lang="bn-BD" sz="3200" dirty="0">
                    <a:latin typeface="NikoshBAN" panose="02000000000000000000" pitchFamily="2" charset="0"/>
                    <a:cs typeface="NikoshBAN" panose="02000000000000000000" pitchFamily="2" charset="0"/>
                  </a:rPr>
                  <a:t>গতির সূত্র থেকে,</a:t>
                </a:r>
                <a14:m>
                  <m:oMath xmlns:m="http://schemas.openxmlformats.org/officeDocument/2006/math">
                    <m:r>
                      <a:rPr lang="bn-BD" sz="3200">
                        <a:latin typeface="Cambria Math" panose="02040503050406030204" pitchFamily="18" charset="0"/>
                      </a:rPr>
                      <m:t>    </m:t>
                    </m:r>
                    <m:r>
                      <m:rPr>
                        <m:sty m:val="p"/>
                      </m:rPr>
                      <a:rPr lang="en-US" sz="3200" i="1">
                        <a:latin typeface="Cambria Math" panose="02040503050406030204" pitchFamily="18" charset="0"/>
                      </a:rPr>
                      <m:t>F</m:t>
                    </m:r>
                    <m:r>
                      <a:rPr lang="en-US" sz="3200" i="1">
                        <a:latin typeface="Cambria Math" panose="02040503050406030204" pitchFamily="18" charset="0"/>
                      </a:rPr>
                      <m:t>=</m:t>
                    </m:r>
                    <m:r>
                      <a:rPr lang="en-US" sz="3200" i="1">
                        <a:latin typeface="Cambria Math" panose="02040503050406030204" pitchFamily="18" charset="0"/>
                      </a:rPr>
                      <m:t>𝑚𝑔</m:t>
                    </m:r>
                  </m:oMath>
                </a14:m>
                <a:endParaRPr lang="en-US" sz="3200" dirty="0">
                  <a:latin typeface="NikoshBAN" panose="02000000000000000000" pitchFamily="2" charset="0"/>
                  <a:cs typeface="NikoshBAN" panose="02000000000000000000" pitchFamily="2" charset="0"/>
                </a:endParaRPr>
              </a:p>
            </p:txBody>
          </p:sp>
        </mc:Choice>
        <mc:Fallback>
          <p:sp>
            <p:nvSpPr>
              <p:cNvPr id="16" name="TextBox 15"/>
              <p:cNvSpPr txBox="1">
                <a:spLocks noRot="1" noChangeAspect="1" noMove="1" noResize="1" noEditPoints="1" noAdjustHandles="1" noChangeArrowheads="1" noChangeShapeType="1" noTextEdit="1"/>
              </p:cNvSpPr>
              <p:nvPr/>
            </p:nvSpPr>
            <p:spPr>
              <a:xfrm>
                <a:off x="6313168" y="4800601"/>
                <a:ext cx="3928112" cy="492443"/>
              </a:xfrm>
              <a:prstGeom prst="rect">
                <a:avLst/>
              </a:prstGeom>
              <a:blipFill>
                <a:blip r:embed="rId6"/>
                <a:stretch>
                  <a:fillRect l="-6366" t="-25000" b="-5125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7192801" y="5610001"/>
                <a:ext cx="1985012" cy="9519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𝑔</m:t>
                      </m:r>
                      <m:r>
                        <a:rPr lang="en-US" sz="3200" i="1">
                          <a:latin typeface="Cambria Math" panose="02040503050406030204" pitchFamily="18" charset="0"/>
                        </a:rPr>
                        <m:t>=</m:t>
                      </m:r>
                      <m:f>
                        <m:fPr>
                          <m:ctrlPr>
                            <a:rPr lang="en-US" sz="3200" i="1">
                              <a:latin typeface="Cambria Math" panose="02040503050406030204" pitchFamily="18" charset="0"/>
                            </a:rPr>
                          </m:ctrlPr>
                        </m:fPr>
                        <m:num>
                          <m:r>
                            <a:rPr lang="en-US" sz="3200" i="1">
                              <a:latin typeface="Cambria Math" panose="02040503050406030204" pitchFamily="18" charset="0"/>
                            </a:rPr>
                            <m:t>𝐺𝑀</m:t>
                          </m:r>
                        </m:num>
                        <m:den>
                          <m:sSup>
                            <m:sSupPr>
                              <m:ctrlPr>
                                <a:rPr lang="en-US" sz="3200" i="1">
                                  <a:latin typeface="Cambria Math" panose="02040503050406030204" pitchFamily="18" charset="0"/>
                                </a:rPr>
                              </m:ctrlPr>
                            </m:sSupPr>
                            <m:e>
                              <m:r>
                                <a:rPr lang="en-US" sz="3200" i="1">
                                  <a:latin typeface="Cambria Math" panose="02040503050406030204" pitchFamily="18" charset="0"/>
                                </a:rPr>
                                <m:t>𝑅</m:t>
                              </m:r>
                            </m:e>
                            <m:sup>
                              <m:r>
                                <a:rPr lang="en-US" sz="3200" i="1">
                                  <a:latin typeface="Cambria Math" panose="02040503050406030204" pitchFamily="18" charset="0"/>
                                </a:rPr>
                                <m:t>2</m:t>
                              </m:r>
                            </m:sup>
                          </m:sSup>
                        </m:den>
                      </m:f>
                    </m:oMath>
                  </m:oMathPara>
                </a14:m>
                <a:endParaRPr lang="en-US" sz="3200" dirty="0"/>
              </a:p>
            </p:txBody>
          </p:sp>
        </mc:Choice>
        <mc:Fallback>
          <p:sp>
            <p:nvSpPr>
              <p:cNvPr id="17" name="TextBox 16"/>
              <p:cNvSpPr txBox="1">
                <a:spLocks noRot="1" noChangeAspect="1" noMove="1" noResize="1" noEditPoints="1" noAdjustHandles="1" noChangeArrowheads="1" noChangeShapeType="1" noTextEdit="1"/>
              </p:cNvSpPr>
              <p:nvPr/>
            </p:nvSpPr>
            <p:spPr>
              <a:xfrm>
                <a:off x="7192801" y="5610001"/>
                <a:ext cx="1985012" cy="951992"/>
              </a:xfrm>
              <a:prstGeom prst="rect">
                <a:avLst/>
              </a:prstGeom>
              <a:blipFill>
                <a:blip r:embed="rId7"/>
                <a:stretch>
                  <a:fillRect/>
                </a:stretch>
              </a:blipFill>
            </p:spPr>
            <p:txBody>
              <a:bodyPr/>
              <a:lstStyle/>
              <a:p>
                <a:r>
                  <a:rPr lang="en-GB">
                    <a:noFill/>
                  </a:rPr>
                  <a:t> </a:t>
                </a:r>
              </a:p>
            </p:txBody>
          </p:sp>
        </mc:Fallback>
      </mc:AlternateContent>
      <p:sp>
        <p:nvSpPr>
          <p:cNvPr id="2" name="Date Placeholder 1">
            <a:extLst>
              <a:ext uri="{FF2B5EF4-FFF2-40B4-BE49-F238E27FC236}">
                <a16:creationId xmlns:a16="http://schemas.microsoft.com/office/drawing/2014/main" id="{FBDB5B2A-2BF5-4CDD-A25D-EA980200C4E2}"/>
              </a:ext>
            </a:extLst>
          </p:cNvPr>
          <p:cNvSpPr>
            <a:spLocks noGrp="1"/>
          </p:cNvSpPr>
          <p:nvPr>
            <p:ph type="dt" sz="half" idx="10"/>
          </p:nvPr>
        </p:nvSpPr>
        <p:spPr/>
        <p:txBody>
          <a:bodyPr/>
          <a:lstStyle/>
          <a:p>
            <a:fld id="{1D1BD33F-2934-4251-8FCE-59637D16EF72}" type="datetime1">
              <a:rPr lang="en-US" smtClean="0"/>
              <a:t>7/17/2021</a:t>
            </a:fld>
            <a:endParaRPr lang="en-US"/>
          </a:p>
        </p:txBody>
      </p:sp>
      <p:sp>
        <p:nvSpPr>
          <p:cNvPr id="5" name="Footer Placeholder 4">
            <a:extLst>
              <a:ext uri="{FF2B5EF4-FFF2-40B4-BE49-F238E27FC236}">
                <a16:creationId xmlns:a16="http://schemas.microsoft.com/office/drawing/2014/main" id="{42EBC4D0-51E2-45CE-B55B-B832F63A6F93}"/>
              </a:ext>
            </a:extLst>
          </p:cNvPr>
          <p:cNvSpPr>
            <a:spLocks noGrp="1"/>
          </p:cNvSpPr>
          <p:nvPr>
            <p:ph type="ftr" sz="quarter" idx="11"/>
          </p:nvPr>
        </p:nvSpPr>
        <p:spPr/>
        <p:txBody>
          <a:bodyPr/>
          <a:lstStyle/>
          <a:p>
            <a:r>
              <a:rPr lang="en-US"/>
              <a:t>amin001974@gmail.com</a:t>
            </a:r>
          </a:p>
        </p:txBody>
      </p:sp>
      <p:sp>
        <p:nvSpPr>
          <p:cNvPr id="6" name="Slide Number Placeholder 5">
            <a:extLst>
              <a:ext uri="{FF2B5EF4-FFF2-40B4-BE49-F238E27FC236}">
                <a16:creationId xmlns:a16="http://schemas.microsoft.com/office/drawing/2014/main" id="{94157CA7-F4BC-4E56-AEA5-D1FE2E6546B3}"/>
              </a:ext>
            </a:extLst>
          </p:cNvPr>
          <p:cNvSpPr>
            <a:spLocks noGrp="1"/>
          </p:cNvSpPr>
          <p:nvPr>
            <p:ph type="sldNum" sz="quarter" idx="12"/>
          </p:nvPr>
        </p:nvSpPr>
        <p:spPr/>
        <p:txBody>
          <a:bodyPr/>
          <a:lstStyle/>
          <a:p>
            <a:fld id="{B58C3D73-33FE-4137-8C70-3CDAFF15907F}" type="slidenum">
              <a:rPr lang="en-US" smtClean="0"/>
              <a:t>7</a:t>
            </a:fld>
            <a:endParaRPr lang="en-US"/>
          </a:p>
        </p:txBody>
      </p:sp>
    </p:spTree>
    <p:extLst>
      <p:ext uri="{BB962C8B-B14F-4D97-AF65-F5344CB8AC3E}">
        <p14:creationId xmlns:p14="http://schemas.microsoft.com/office/powerpoint/2010/main" val="10620947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2" grpId="0"/>
      <p:bldP spid="13" grpId="0"/>
      <p:bldP spid="14" grpId="0"/>
      <p:bldP spid="15" grpId="0"/>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alpha val="15000"/>
          </a:srgb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 y="1794383"/>
            <a:ext cx="8839200" cy="3852265"/>
          </a:xfrm>
          <a:prstGeom prst="rect">
            <a:avLst/>
          </a:prstGeom>
        </p:spPr>
      </p:pic>
      <p:sp>
        <p:nvSpPr>
          <p:cNvPr id="3" name="TextBox 2"/>
          <p:cNvSpPr txBox="1"/>
          <p:nvPr/>
        </p:nvSpPr>
        <p:spPr>
          <a:xfrm>
            <a:off x="518160" y="89164"/>
            <a:ext cx="188976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দলীয় কাজ</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4632960" y="5867401"/>
            <a:ext cx="164592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মেরু অঞ্চল</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10195560" y="3562654"/>
            <a:ext cx="199644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বিষুবীয় অঞ্চল</a:t>
            </a:r>
            <a:endParaRPr lang="en-US" sz="3200" dirty="0">
              <a:latin typeface="NikoshBAN" panose="02000000000000000000" pitchFamily="2" charset="0"/>
              <a:cs typeface="NikoshBAN" panose="02000000000000000000" pitchFamily="2" charset="0"/>
            </a:endParaRPr>
          </a:p>
        </p:txBody>
      </p:sp>
      <p:sp>
        <p:nvSpPr>
          <p:cNvPr id="6" name="TextBox 5"/>
          <p:cNvSpPr txBox="1"/>
          <p:nvPr/>
        </p:nvSpPr>
        <p:spPr>
          <a:xfrm>
            <a:off x="9555480" y="136525"/>
            <a:ext cx="2453640" cy="584775"/>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সময়ঃ ৮ মিনিট</a:t>
            </a:r>
            <a:endParaRPr lang="en-US" sz="3200" dirty="0">
              <a:latin typeface="NikoshBAN" panose="02000000000000000000" pitchFamily="2" charset="0"/>
              <a:cs typeface="NikoshBAN" panose="02000000000000000000" pitchFamily="2" charset="0"/>
            </a:endParaRPr>
          </a:p>
        </p:txBody>
      </p:sp>
      <p:grpSp>
        <p:nvGrpSpPr>
          <p:cNvPr id="9" name="Group 8"/>
          <p:cNvGrpSpPr/>
          <p:nvPr/>
        </p:nvGrpSpPr>
        <p:grpSpPr>
          <a:xfrm>
            <a:off x="403860" y="793883"/>
            <a:ext cx="11384280" cy="898729"/>
            <a:chOff x="0" y="1270142"/>
            <a:chExt cx="8869680" cy="898729"/>
          </a:xfrm>
          <a:blipFill>
            <a:blip r:embed="rId4"/>
            <a:tile tx="0" ty="0" sx="100000" sy="100000" flip="none" algn="tl"/>
          </a:blipFill>
        </p:grpSpPr>
        <p:sp>
          <p:nvSpPr>
            <p:cNvPr id="8" name="Rounded Rectangle 7"/>
            <p:cNvSpPr/>
            <p:nvPr/>
          </p:nvSpPr>
          <p:spPr>
            <a:xfrm>
              <a:off x="0" y="1270142"/>
              <a:ext cx="8732520" cy="898729"/>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1441713"/>
              <a:ext cx="8869680" cy="584775"/>
            </a:xfrm>
            <a:prstGeom prst="rect">
              <a:avLst/>
            </a:prstGeom>
            <a:grpFill/>
          </p:spPr>
          <p:txBody>
            <a:bodyPr wrap="square" rtlCol="0">
              <a:spAutoFit/>
            </a:bodyPr>
            <a:lstStyle/>
            <a:p>
              <a:r>
                <a:rPr lang="bn-BD" sz="3200" dirty="0">
                  <a:latin typeface="NikoshBAN" panose="02000000000000000000" pitchFamily="2" charset="0"/>
                  <a:cs typeface="NikoshBAN" panose="02000000000000000000" pitchFamily="2" charset="0"/>
                </a:rPr>
                <a:t>পৃথিবীর কোথায় অভিকর্ষজ ত্বরণের মান বেশি গাণিতিক যুক্তি দাও।</a:t>
              </a:r>
              <a:endParaRPr lang="en-US" sz="3200" dirty="0">
                <a:latin typeface="NikoshBAN" panose="02000000000000000000" pitchFamily="2" charset="0"/>
                <a:cs typeface="NikoshBAN" panose="02000000000000000000" pitchFamily="2" charset="0"/>
              </a:endParaRPr>
            </a:p>
          </p:txBody>
        </p:sp>
      </p:grpSp>
      <p:sp>
        <p:nvSpPr>
          <p:cNvPr id="15" name="Date Placeholder 14">
            <a:extLst>
              <a:ext uri="{FF2B5EF4-FFF2-40B4-BE49-F238E27FC236}">
                <a16:creationId xmlns:a16="http://schemas.microsoft.com/office/drawing/2014/main" id="{3ABDF9F7-2E13-44FC-950F-5CB11437F20C}"/>
              </a:ext>
            </a:extLst>
          </p:cNvPr>
          <p:cNvSpPr>
            <a:spLocks noGrp="1"/>
          </p:cNvSpPr>
          <p:nvPr>
            <p:ph type="dt" sz="half" idx="10"/>
          </p:nvPr>
        </p:nvSpPr>
        <p:spPr/>
        <p:txBody>
          <a:bodyPr/>
          <a:lstStyle/>
          <a:p>
            <a:fld id="{5600CBFF-91C4-4AD8-9D38-265566EC7CAF}" type="datetime1">
              <a:rPr lang="en-US" smtClean="0"/>
              <a:t>7/17/2021</a:t>
            </a:fld>
            <a:endParaRPr lang="en-US"/>
          </a:p>
        </p:txBody>
      </p:sp>
      <p:sp>
        <p:nvSpPr>
          <p:cNvPr id="16" name="Footer Placeholder 15">
            <a:extLst>
              <a:ext uri="{FF2B5EF4-FFF2-40B4-BE49-F238E27FC236}">
                <a16:creationId xmlns:a16="http://schemas.microsoft.com/office/drawing/2014/main" id="{F694080D-DD60-45F6-B34C-8A2977FC1CB2}"/>
              </a:ext>
            </a:extLst>
          </p:cNvPr>
          <p:cNvSpPr>
            <a:spLocks noGrp="1"/>
          </p:cNvSpPr>
          <p:nvPr>
            <p:ph type="ftr" sz="quarter" idx="11"/>
          </p:nvPr>
        </p:nvSpPr>
        <p:spPr/>
        <p:txBody>
          <a:bodyPr/>
          <a:lstStyle/>
          <a:p>
            <a:r>
              <a:rPr lang="en-US"/>
              <a:t>amin001974@gmail.com</a:t>
            </a:r>
          </a:p>
        </p:txBody>
      </p:sp>
      <p:sp>
        <p:nvSpPr>
          <p:cNvPr id="17" name="Slide Number Placeholder 16">
            <a:extLst>
              <a:ext uri="{FF2B5EF4-FFF2-40B4-BE49-F238E27FC236}">
                <a16:creationId xmlns:a16="http://schemas.microsoft.com/office/drawing/2014/main" id="{2DDF32B2-FFE3-4634-B16C-6C9B37636F96}"/>
              </a:ext>
            </a:extLst>
          </p:cNvPr>
          <p:cNvSpPr>
            <a:spLocks noGrp="1"/>
          </p:cNvSpPr>
          <p:nvPr>
            <p:ph type="sldNum" sz="quarter" idx="12"/>
          </p:nvPr>
        </p:nvSpPr>
        <p:spPr/>
        <p:txBody>
          <a:bodyPr/>
          <a:lstStyle/>
          <a:p>
            <a:fld id="{B58C3D73-33FE-4137-8C70-3CDAFF15907F}" type="slidenum">
              <a:rPr lang="en-US" smtClean="0"/>
              <a:t>8</a:t>
            </a:fld>
            <a:endParaRPr lang="en-US"/>
          </a:p>
        </p:txBody>
      </p:sp>
    </p:spTree>
    <p:extLst>
      <p:ext uri="{BB962C8B-B14F-4D97-AF65-F5344CB8AC3E}">
        <p14:creationId xmlns:p14="http://schemas.microsoft.com/office/powerpoint/2010/main" val="336868822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alpha val="16000"/>
          </a:srgbClr>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615" y="137160"/>
            <a:ext cx="4114800" cy="6219190"/>
          </a:xfrm>
          <a:prstGeom prst="rect">
            <a:avLst/>
          </a:prstGeom>
        </p:spPr>
      </p:pic>
      <p:sp>
        <p:nvSpPr>
          <p:cNvPr id="8" name="TextBox 7"/>
          <p:cNvSpPr txBox="1"/>
          <p:nvPr/>
        </p:nvSpPr>
        <p:spPr>
          <a:xfrm>
            <a:off x="6956612" y="1274165"/>
            <a:ext cx="3334870" cy="646331"/>
          </a:xfrm>
          <a:prstGeom prst="rect">
            <a:avLst/>
          </a:prstGeom>
          <a:noFill/>
        </p:spPr>
        <p:txBody>
          <a:bodyPr wrap="square" rtlCol="0">
            <a:spAutoFit/>
          </a:bodyPr>
          <a:lstStyle/>
          <a:p>
            <a:r>
              <a:rPr lang="bn-BD" sz="3600" dirty="0">
                <a:latin typeface="NikoshBAN" panose="02000000000000000000" pitchFamily="2" charset="0"/>
                <a:cs typeface="NikoshBAN" panose="02000000000000000000" pitchFamily="2" charset="0"/>
              </a:rPr>
              <a:t>চিত্রে কী দেখতে পাচ্ছ?</a:t>
            </a:r>
            <a:endParaRPr lang="en-US" dirty="0">
              <a:latin typeface="NikoshBAN" panose="02000000000000000000" pitchFamily="2" charset="0"/>
              <a:cs typeface="NikoshBAN" panose="02000000000000000000" pitchFamily="2" charset="0"/>
            </a:endParaRPr>
          </a:p>
        </p:txBody>
      </p:sp>
      <p:sp>
        <p:nvSpPr>
          <p:cNvPr id="9" name="TextBox 8"/>
          <p:cNvSpPr txBox="1"/>
          <p:nvPr/>
        </p:nvSpPr>
        <p:spPr>
          <a:xfrm>
            <a:off x="6599934" y="2483506"/>
            <a:ext cx="4068067" cy="1754326"/>
          </a:xfrm>
          <a:prstGeom prst="rect">
            <a:avLst/>
          </a:prstGeom>
          <a:noFill/>
        </p:spPr>
        <p:txBody>
          <a:bodyPr wrap="square" rtlCol="0">
            <a:spAutoFit/>
          </a:bodyPr>
          <a:lstStyle/>
          <a:p>
            <a:r>
              <a:rPr lang="bn-BD" sz="3600" dirty="0">
                <a:latin typeface="NikoshBAN" panose="02000000000000000000" pitchFamily="2" charset="0"/>
                <a:cs typeface="NikoshBAN" panose="02000000000000000000" pitchFamily="2" charset="0"/>
              </a:rPr>
              <a:t>কখন ভারী ও হালকা বস্তু একসাথে ভূমিতে পড়তে পারে?</a:t>
            </a:r>
            <a:endParaRPr lang="en-US" dirty="0">
              <a:latin typeface="NikoshBAN" panose="02000000000000000000" pitchFamily="2" charset="0"/>
              <a:cs typeface="NikoshBAN" panose="02000000000000000000" pitchFamily="2" charset="0"/>
            </a:endParaRPr>
          </a:p>
        </p:txBody>
      </p:sp>
      <p:sp>
        <p:nvSpPr>
          <p:cNvPr id="10" name="Date Placeholder 9">
            <a:extLst>
              <a:ext uri="{FF2B5EF4-FFF2-40B4-BE49-F238E27FC236}">
                <a16:creationId xmlns:a16="http://schemas.microsoft.com/office/drawing/2014/main" id="{8E424526-8B11-4C71-9DC2-5B3E2D4B3F57}"/>
              </a:ext>
            </a:extLst>
          </p:cNvPr>
          <p:cNvSpPr>
            <a:spLocks noGrp="1"/>
          </p:cNvSpPr>
          <p:nvPr>
            <p:ph type="dt" sz="half" idx="10"/>
          </p:nvPr>
        </p:nvSpPr>
        <p:spPr/>
        <p:txBody>
          <a:bodyPr/>
          <a:lstStyle/>
          <a:p>
            <a:fld id="{8C845B81-9899-4F83-8FC9-60C0F8D0EDC3}" type="datetime1">
              <a:rPr lang="en-US" smtClean="0"/>
              <a:t>7/17/2021</a:t>
            </a:fld>
            <a:endParaRPr lang="en-US"/>
          </a:p>
        </p:txBody>
      </p:sp>
      <p:sp>
        <p:nvSpPr>
          <p:cNvPr id="11" name="Footer Placeholder 10">
            <a:extLst>
              <a:ext uri="{FF2B5EF4-FFF2-40B4-BE49-F238E27FC236}">
                <a16:creationId xmlns:a16="http://schemas.microsoft.com/office/drawing/2014/main" id="{3EFA4445-E574-4489-B26C-61BA1FDD9974}"/>
              </a:ext>
            </a:extLst>
          </p:cNvPr>
          <p:cNvSpPr>
            <a:spLocks noGrp="1"/>
          </p:cNvSpPr>
          <p:nvPr>
            <p:ph type="ftr" sz="quarter" idx="11"/>
          </p:nvPr>
        </p:nvSpPr>
        <p:spPr/>
        <p:txBody>
          <a:bodyPr/>
          <a:lstStyle/>
          <a:p>
            <a:r>
              <a:rPr lang="en-US"/>
              <a:t>amin001974@gmail.com</a:t>
            </a:r>
          </a:p>
        </p:txBody>
      </p:sp>
      <p:sp>
        <p:nvSpPr>
          <p:cNvPr id="12" name="Slide Number Placeholder 11">
            <a:extLst>
              <a:ext uri="{FF2B5EF4-FFF2-40B4-BE49-F238E27FC236}">
                <a16:creationId xmlns:a16="http://schemas.microsoft.com/office/drawing/2014/main" id="{66675A8E-F909-45A7-8813-4BD416E4150E}"/>
              </a:ext>
            </a:extLst>
          </p:cNvPr>
          <p:cNvSpPr>
            <a:spLocks noGrp="1"/>
          </p:cNvSpPr>
          <p:nvPr>
            <p:ph type="sldNum" sz="quarter" idx="12"/>
          </p:nvPr>
        </p:nvSpPr>
        <p:spPr/>
        <p:txBody>
          <a:bodyPr/>
          <a:lstStyle/>
          <a:p>
            <a:fld id="{B58C3D73-33FE-4137-8C70-3CDAFF15907F}" type="slidenum">
              <a:rPr lang="en-US" smtClean="0"/>
              <a:t>9</a:t>
            </a:fld>
            <a:endParaRPr lang="en-US"/>
          </a:p>
        </p:txBody>
      </p:sp>
    </p:spTree>
    <p:extLst>
      <p:ext uri="{BB962C8B-B14F-4D97-AF65-F5344CB8AC3E}">
        <p14:creationId xmlns:p14="http://schemas.microsoft.com/office/powerpoint/2010/main" val="160838341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1432</TotalTime>
  <Words>653</Words>
  <Application>Microsoft Office PowerPoint</Application>
  <PresentationFormat>Widescreen</PresentationFormat>
  <Paragraphs>130</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 Math</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ANISUR</dc:creator>
  <cp:lastModifiedBy>MD. AMINUL ISLAM</cp:lastModifiedBy>
  <cp:revision>327</cp:revision>
  <dcterms:created xsi:type="dcterms:W3CDTF">2014-09-20T16:42:22Z</dcterms:created>
  <dcterms:modified xsi:type="dcterms:W3CDTF">2021-07-17T14:28:31Z</dcterms:modified>
</cp:coreProperties>
</file>