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2102"/>
            <a:ext cx="86868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574458" y="2514600"/>
            <a:ext cx="3615814" cy="360098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কল্লোল চক্র বর্তী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সিনিয়র শিক্ষক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রামকৃষ্ণপুর কেকে আর কে উচ্চ বিদ্যালয় 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হোমনা-কুমিল্লা।  </a:t>
            </a:r>
          </a:p>
          <a:p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3735" y="2730542"/>
            <a:ext cx="3657600" cy="34778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i="1" dirty="0" smtClean="0"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bn-IN" sz="2800" b="1" i="1" dirty="0" smtClean="0">
                <a:latin typeface="NikoshBAN" pitchFamily="2" charset="0"/>
                <a:cs typeface="NikoshBAN" pitchFamily="2" charset="0"/>
              </a:rPr>
              <a:t>প ত্র </a:t>
            </a:r>
            <a:endParaRPr lang="en-US" sz="28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-: 17/০7/২০2১ইং   </a:t>
            </a:r>
            <a:endParaRPr lang="en-US" sz="2800" b="1" i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i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৫০মিনিট । </a:t>
            </a:r>
            <a:r>
              <a:rPr lang="bn-IN" sz="2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i="1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0"/>
            <a:ext cx="838200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74290" y="609998"/>
            <a:ext cx="6248400" cy="101566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গ ত ম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4" y="2919680"/>
            <a:ext cx="919162" cy="139541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28" y="2685501"/>
            <a:ext cx="874059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669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52400" y="5257800"/>
            <a:ext cx="7124700" cy="40011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2000" dirty="0">
                <a:latin typeface="NikoshBAN" pitchFamily="2" charset="0"/>
                <a:cs typeface="NikoshBAN" pitchFamily="2" charset="0"/>
              </a:rPr>
              <a:t>যে বাক্যে কর্মপদের অর্থই প্রধান এবং ক্রিয়াপদ কর্মের অনুসারী হয় তাকে কর্মবাচ্য বলে।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20px-Alexander_II_1870_by_Sergei_Lvovich_Levitsk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81000"/>
            <a:ext cx="2667000" cy="31242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3505200"/>
            <a:ext cx="3276600" cy="40011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2000" dirty="0">
                <a:latin typeface="NikoshBAN" pitchFamily="2" charset="0"/>
                <a:cs typeface="NikoshBAN" pitchFamily="2" charset="0"/>
              </a:rPr>
              <a:t>শিকারি কর্তৃক ব্যাঘ্র নিহত হয়েছে।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10100" y="3581400"/>
            <a:ext cx="2667000" cy="70788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2000" dirty="0">
                <a:latin typeface="NikoshBAN" pitchFamily="2" charset="0"/>
                <a:cs typeface="NikoshBAN" pitchFamily="2" charset="0"/>
              </a:rPr>
              <a:t>আলেকজান্ডার কর্তৃক তুরস্ক বিজিত হয়েছে।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124200" cy="25908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9" name="Picture 8" descr="D:\Colour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9014" y="152400"/>
            <a:ext cx="914400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5795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8915400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28600" y="4321277"/>
            <a:ext cx="6324600" cy="107721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200" dirty="0">
                <a:latin typeface="NikoshBAN" pitchFamily="2" charset="0"/>
                <a:cs typeface="NikoshBAN" pitchFamily="2" charset="0"/>
              </a:rPr>
              <a:t>যে বাচ্যে কর্ম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থাকে না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এবং বাক্যে ক্রিয়ার অর্থই বিশেষভাবে ব্যক্ত হয় তাকে ভাববাচ্য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hina-train-journey-inline-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57200"/>
            <a:ext cx="2667001" cy="27432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62563" y="3283974"/>
            <a:ext cx="2703872" cy="40011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2000" dirty="0">
                <a:latin typeface="NikoshBAN" pitchFamily="2" charset="0"/>
                <a:cs typeface="NikoshBAN" pitchFamily="2" charset="0"/>
              </a:rPr>
              <a:t>এবার ট্রেনে ওঠা যাক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419600" y="3406877"/>
            <a:ext cx="2819400" cy="40011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bn-BD" sz="2000" dirty="0">
                <a:latin typeface="NikoshBAN" pitchFamily="2" charset="0"/>
                <a:cs typeface="NikoshBAN" pitchFamily="2" charset="0"/>
              </a:rPr>
              <a:t>কোথায় যাওয়া হবে।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96529"/>
            <a:ext cx="2819400" cy="278007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" name="Picture 9" descr="D:\Colour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19014" y="228600"/>
            <a:ext cx="914400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418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Off-page Connector 2"/>
          <p:cNvSpPr/>
          <p:nvPr/>
        </p:nvSpPr>
        <p:spPr>
          <a:xfrm>
            <a:off x="2324100" y="629265"/>
            <a:ext cx="3276600" cy="914400"/>
          </a:xfrm>
          <a:prstGeom prst="flowChartOffpageConnector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 উদাহরণ-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9600" y="2438400"/>
            <a:ext cx="6705600" cy="286226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১। ভালো থাকা হয় যেন।</a:t>
            </a:r>
          </a:p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২। চলেই যদি যাবে তবে আসা হল কেন?</a:t>
            </a:r>
          </a:p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৩। এবার যাওয়া যাক।</a:t>
            </a:r>
          </a:p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৪। খেয়ে নেওয়া হোক।</a:t>
            </a:r>
          </a:p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৫। আমার যাওয়া হল না।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D:\Colou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1975" y="248265"/>
            <a:ext cx="914400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3657600"/>
            <a:ext cx="2743200" cy="46166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বাঁশি </a:t>
            </a:r>
            <a:r>
              <a:rPr lang="bn-BD" sz="2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বাজে</a:t>
            </a:r>
            <a:r>
              <a:rPr lang="bn-BD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ঐ মধুর লগনে।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724399" y="3657600"/>
            <a:ext cx="2895601" cy="46166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2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সুতি কাপড়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অনেকদিন টেকে।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507460" y="4955232"/>
            <a:ext cx="7341140" cy="461665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2400" dirty="0">
                <a:latin typeface="NikoshBAN" pitchFamily="2" charset="0"/>
                <a:cs typeface="NikoshBAN" pitchFamily="2" charset="0"/>
              </a:rPr>
              <a:t>যে বাক্যে কর্মপদই কর্তৃস্থানীয় হয়ে বাক্য গঠন করে তাকে </a:t>
            </a:r>
            <a:r>
              <a:rPr lang="bn-BD" sz="2400" u="sng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কর্মকর্তৃবাচ্য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বলে।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199"/>
            <a:ext cx="2743200" cy="281940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08" y="457200"/>
            <a:ext cx="2460492" cy="29718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" name="Picture 9" descr="D:\Colour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1975" y="152400"/>
            <a:ext cx="914400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8365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007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4690" y="1447800"/>
            <a:ext cx="7150510" cy="341632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১। কর্তৃবাচ্যে কিসের অর্থ প্রাধান্য পায়?</a:t>
            </a:r>
          </a:p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* কর্তার</a:t>
            </a:r>
          </a:p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যে বাচ্যে কর্ম থাকে না এবং বাক্যে ক্রিয়ার অর্থই বিশেষভাবে ব্যক্ত    হয় তাকে ----বলে।</a:t>
            </a:r>
          </a:p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ভাববাচ্য</a:t>
            </a:r>
          </a:p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‘পুলিশ কর্তৃক চোরটা ধৃত হয়েছে’-কোন বাচ্য?</a:t>
            </a:r>
          </a:p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* কর্মবাচ্য</a:t>
            </a:r>
          </a:p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‘বাঁশি বাজে ঐ মধুর লগনে’-কোন বাচ্য?</a:t>
            </a:r>
          </a:p>
          <a:p>
            <a:pPr>
              <a:defRPr/>
            </a:pP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* কর্মকর্তৃ বাচ্য।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Colou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90" y="228600"/>
            <a:ext cx="914400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103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09600" y="1600200"/>
            <a:ext cx="6019800" cy="249299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Font typeface="Arial" charset="0"/>
              <a:buChar char="•"/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কর্তৃবাচ্য থেকে কর্মবাচ্য</a:t>
            </a:r>
          </a:p>
          <a:p>
            <a:pPr algn="ctr">
              <a:buFont typeface="Arial" charset="0"/>
              <a:buChar char="•"/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 কর্মবাচ্য থেকে কর্তৃবাচ্য</a:t>
            </a:r>
          </a:p>
          <a:p>
            <a:pPr algn="ctr">
              <a:buFont typeface="Arial" charset="0"/>
              <a:buChar char="•"/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 কর্তৃবাচ্য থেকে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ভাববাচ্য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Arial" charset="0"/>
              <a:buChar char="•"/>
              <a:defRPr/>
            </a:pP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Colou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5607" y="228600"/>
            <a:ext cx="914400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377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0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371600"/>
            <a:ext cx="3124199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val 5"/>
          <p:cNvSpPr/>
          <p:nvPr/>
        </p:nvSpPr>
        <p:spPr>
          <a:xfrm>
            <a:off x="3733800" y="2171700"/>
            <a:ext cx="1981200" cy="13716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শুভ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কামনা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:\Colour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45806"/>
            <a:ext cx="914400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8077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28800"/>
            <a:ext cx="2619375" cy="22431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6553200" y="457200"/>
            <a:ext cx="2057400" cy="1752600"/>
          </a:xfrm>
          <a:prstGeom prst="wedgeEllipseCallout">
            <a:avLst>
              <a:gd name="adj1" fmla="val -129778"/>
              <a:gd name="adj2" fmla="val 5203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 বই পড়ি।</a:t>
            </a:r>
          </a:p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04800" y="4495800"/>
            <a:ext cx="2743200" cy="1981200"/>
          </a:xfrm>
          <a:prstGeom prst="wedgeEllipseCallout">
            <a:avLst>
              <a:gd name="adj1" fmla="val 46369"/>
              <a:gd name="adj2" fmla="val -94309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 কর্তৃক বই পঠিত হয়।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D:\Black Log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"/>
            <a:ext cx="838200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755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752600" y="1979437"/>
            <a:ext cx="5257800" cy="169277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বাচ্য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0"/>
            <a:ext cx="838200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5882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own Ribbon 2"/>
          <p:cNvSpPr/>
          <p:nvPr/>
        </p:nvSpPr>
        <p:spPr>
          <a:xfrm>
            <a:off x="2057400" y="457200"/>
            <a:ext cx="5334000" cy="1752600"/>
          </a:xfrm>
          <a:prstGeom prst="ribbon">
            <a:avLst>
              <a:gd name="adj1" fmla="val 9616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914400" y="3581400"/>
            <a:ext cx="7010400" cy="2819400"/>
          </a:xfrm>
          <a:prstGeom prst="wedgeRoundRectCallout">
            <a:avLst>
              <a:gd name="adj1" fmla="val -5697"/>
              <a:gd name="adj2" fmla="val -94011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বাচ্য কী তা বলতে পারবে।</a:t>
            </a:r>
          </a:p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বাচ্যের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শ্রেণিবিভাগ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>
              <a:defRPr/>
            </a:pP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বাচ্য পরিবর্তন করতে পারবে।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Black Log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152400"/>
            <a:ext cx="838200" cy="1090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9589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Callout 2"/>
          <p:cNvSpPr/>
          <p:nvPr/>
        </p:nvSpPr>
        <p:spPr bwMode="auto">
          <a:xfrm>
            <a:off x="1143000" y="575187"/>
            <a:ext cx="2286000" cy="1752600"/>
          </a:xfrm>
          <a:prstGeom prst="wedgeEllipseCallout">
            <a:avLst>
              <a:gd name="adj1" fmla="val 65354"/>
              <a:gd name="adj2" fmla="val 49775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 ভাত খাব না।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 rot="18667349">
            <a:off x="6221258" y="3541190"/>
            <a:ext cx="2286000" cy="1752600"/>
          </a:xfrm>
          <a:prstGeom prst="wedgeEllipseCallout">
            <a:avLst>
              <a:gd name="adj1" fmla="val -20942"/>
              <a:gd name="adj2" fmla="val -11941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 কর্তৃক ভাত খাওয়া হবে না।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28600" y="4495800"/>
            <a:ext cx="2286000" cy="1752600"/>
          </a:xfrm>
          <a:prstGeom prst="wedgeEllipseCallout">
            <a:avLst>
              <a:gd name="adj1" fmla="val 111597"/>
              <a:gd name="adj2" fmla="val -113054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  ভাত খাওয়া হল না।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:\Colou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9014" y="265471"/>
            <a:ext cx="914400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00200"/>
            <a:ext cx="2351353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853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11953"/>
            <a:ext cx="2438400" cy="324802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1115191"/>
            <a:ext cx="2209799" cy="309562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685800" y="4681844"/>
            <a:ext cx="3048000" cy="83099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ঠাকুরসোনার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 eaLnBrk="1" hangingPunct="1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লিখেছেন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4694367"/>
            <a:ext cx="3505200" cy="83099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:\Colour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83794" y="158545"/>
            <a:ext cx="914400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6810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077"/>
            <a:ext cx="87630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Oval 2"/>
          <p:cNvSpPr/>
          <p:nvPr/>
        </p:nvSpPr>
        <p:spPr>
          <a:xfrm>
            <a:off x="3478162" y="3810000"/>
            <a:ext cx="1617406" cy="15240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বাচ্য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89255" y="4395019"/>
            <a:ext cx="1487130" cy="15240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কর্মবাচ্য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78161" y="1494552"/>
            <a:ext cx="1617406" cy="12954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কর্তৃবাচ্য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67400" y="4191000"/>
            <a:ext cx="1828800" cy="152400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বাচ্য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82034" y="2789952"/>
            <a:ext cx="484632" cy="978408"/>
          </a:xfrm>
          <a:prstGeom prst="down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4501916">
            <a:off x="2910591" y="4394862"/>
            <a:ext cx="484632" cy="894973"/>
          </a:xfrm>
          <a:prstGeom prst="up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1654031">
            <a:off x="5046115" y="4647927"/>
            <a:ext cx="1087152" cy="484632"/>
          </a:xfrm>
          <a:prstGeom prst="rightArrow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00" y="354411"/>
            <a:ext cx="5029200" cy="46166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বাক্যের বিভিন্ন ধরনের প্রকাশভঙ্গিকে বাচ্য বলে।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:\Colou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9014" y="54077"/>
            <a:ext cx="914400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486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533400"/>
            <a:ext cx="38100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09900" y="3170903"/>
            <a:ext cx="3009900" cy="36933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মেয়েটি গান গাইছে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181" y="4343400"/>
            <a:ext cx="7519219" cy="95410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যে বাক্যে কর্তার অর্থই প্রধান এবং ক্রিয়াপদ কর্তার অনুসারী হয় তাকে কর্তৃবাচ্য বলে।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:\Colour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19014" y="152400"/>
            <a:ext cx="914400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5869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55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Flowchart: Off-page Connector 2"/>
          <p:cNvSpPr/>
          <p:nvPr/>
        </p:nvSpPr>
        <p:spPr>
          <a:xfrm>
            <a:off x="341671" y="2866103"/>
            <a:ext cx="3276600" cy="914400"/>
          </a:xfrm>
          <a:prstGeom prst="flowChartOffpage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আরো উদাহরণ-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7426" y="3763297"/>
            <a:ext cx="8077200" cy="2862263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১। সৃষ্টিকর্তা বিশ্বভুবন সৃষ্টি করেছেন।</a:t>
            </a:r>
          </a:p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২। মাকে সবাই ভালোবাসে।</a:t>
            </a:r>
          </a:p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ডাকাত দল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গৃহটি লুণ্ঠন করেছে।</a:t>
            </a:r>
          </a:p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৪। ছেলেরা ক্রিকেট খেলছে।</a:t>
            </a:r>
          </a:p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৫। তুমি একটি গান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Off-page Connector 4"/>
          <p:cNvSpPr/>
          <p:nvPr/>
        </p:nvSpPr>
        <p:spPr>
          <a:xfrm>
            <a:off x="341671" y="228600"/>
            <a:ext cx="3733800" cy="914400"/>
          </a:xfrm>
          <a:prstGeom prst="flowChartOffpage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বাচ্য পরিবর্তনের নিয়ম-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04800" y="1066800"/>
            <a:ext cx="8153400" cy="1754188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600" dirty="0">
                <a:latin typeface="NikoshBAN" pitchFamily="2" charset="0"/>
                <a:cs typeface="NikoshBAN" pitchFamily="2" charset="0"/>
              </a:rPr>
              <a:t>কর্তৃবাচ্য থেকে কর্মবাচ্য-</a:t>
            </a:r>
          </a:p>
          <a:p>
            <a:pPr eaLnBrk="1" hangingPunct="1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কর্তৃবাচ্যের কর্তৃপদে 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এর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বিভক্তি যুক্ত হয় এবং ক্রিয়াপদের মূল ধাতুতে আ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, ক্ত, ইত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প্রত্যয় যুক্ত হয়।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:\Colou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9014" y="152400"/>
            <a:ext cx="914400" cy="83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2742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384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Kallol</dc:creator>
  <cp:lastModifiedBy>Kallol</cp:lastModifiedBy>
  <cp:revision>56</cp:revision>
  <dcterms:created xsi:type="dcterms:W3CDTF">2006-08-16T00:00:00Z</dcterms:created>
  <dcterms:modified xsi:type="dcterms:W3CDTF">2021-07-17T17:34:28Z</dcterms:modified>
</cp:coreProperties>
</file>