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qRoXv1K3YqZ2rMPgFPaOQ==" hashData="1jjnTIX6VeXlJ8+p1N0m+7+e3CENxVolnU3eqfLOPxPyrFH/OenQsRhUhRHdR9emhK7WXExY6X1b8qTRUj5GA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2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D76DF-AA0C-4490-A212-2E1A852A2235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D3D8-6823-41D5-8062-1398E414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12" Type="http://schemas.openxmlformats.org/officeDocument/2006/relationships/image" Target="../media/image77.jp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11" Type="http://schemas.openxmlformats.org/officeDocument/2006/relationships/image" Target="../media/image76.jpg"/><Relationship Id="rId5" Type="http://schemas.openxmlformats.org/officeDocument/2006/relationships/image" Target="../media/image71.JPG"/><Relationship Id="rId10" Type="http://schemas.openxmlformats.org/officeDocument/2006/relationships/image" Target="../media/image75.JPG"/><Relationship Id="rId4" Type="http://schemas.openxmlformats.org/officeDocument/2006/relationships/image" Target="../media/image70.JPG"/><Relationship Id="rId9" Type="http://schemas.openxmlformats.org/officeDocument/2006/relationships/image" Target="../media/image7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19077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87" y="4176028"/>
            <a:ext cx="682581" cy="114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6077" y="2768751"/>
            <a:ext cx="4945487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2344"/>
              </a:avLst>
            </a:prstTxWarp>
            <a:spAutoFit/>
          </a:bodyPr>
          <a:lstStyle/>
          <a:p>
            <a:r>
              <a:rPr lang="en-US" sz="6000" u="sng" dirty="0" smtClean="0">
                <a:blipFill>
                  <a:blip r:embed="rId3"/>
                  <a:tile tx="0" ty="0" sx="100000" sy="100000" flip="none" algn="tl"/>
                </a:blipFill>
                <a:latin typeface="Elephant" panose="02020904090505020303" pitchFamily="18" charset="0"/>
              </a:rPr>
              <a:t>W</a:t>
            </a:r>
            <a:r>
              <a:rPr lang="en-US" sz="6000" u="sng" dirty="0" smtClean="0">
                <a:blipFill>
                  <a:blip r:embed="rId4"/>
                  <a:tile tx="0" ty="0" sx="100000" sy="100000" flip="none" algn="tl"/>
                </a:blipFill>
                <a:latin typeface="Elephant" panose="02020904090505020303" pitchFamily="18" charset="0"/>
              </a:rPr>
              <a:t>e</a:t>
            </a:r>
            <a:r>
              <a:rPr lang="en-US" sz="6000" u="sng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l</a:t>
            </a:r>
            <a:r>
              <a:rPr lang="en-US" sz="6000" u="sng" dirty="0" smtClean="0">
                <a:blipFill>
                  <a:blip r:embed="rId5"/>
                  <a:tile tx="0" ty="0" sx="100000" sy="100000" flip="none" algn="tl"/>
                </a:blipFill>
                <a:latin typeface="Elephant" panose="02020904090505020303" pitchFamily="18" charset="0"/>
              </a:rPr>
              <a:t>c</a:t>
            </a:r>
            <a:r>
              <a:rPr lang="en-US" sz="6000" u="sng" dirty="0" smtClean="0">
                <a:solidFill>
                  <a:srgbClr val="00B050"/>
                </a:solidFill>
                <a:latin typeface="Elephant" panose="02020904090505020303" pitchFamily="18" charset="0"/>
              </a:rPr>
              <a:t>o</a:t>
            </a:r>
            <a:r>
              <a:rPr lang="en-US" sz="6000" u="sng" dirty="0" smtClean="0">
                <a:solidFill>
                  <a:schemeClr val="accent4">
                    <a:lumMod val="50000"/>
                  </a:schemeClr>
                </a:solidFill>
                <a:latin typeface="Elephant" panose="02020904090505020303" pitchFamily="18" charset="0"/>
              </a:rPr>
              <a:t>m</a:t>
            </a:r>
            <a:r>
              <a:rPr lang="en-US" sz="6000" u="sng" dirty="0" smtClean="0">
                <a:solidFill>
                  <a:schemeClr val="accent1">
                    <a:lumMod val="50000"/>
                  </a:schemeClr>
                </a:solidFill>
                <a:latin typeface="Elephant" panose="02020904090505020303" pitchFamily="18" charset="0"/>
              </a:rPr>
              <a:t>e</a:t>
            </a:r>
            <a:endParaRPr lang="en-US" sz="6000" u="sng" dirty="0">
              <a:solidFill>
                <a:schemeClr val="accent1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25" y="2108967"/>
            <a:ext cx="562911" cy="562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19" y="4381593"/>
            <a:ext cx="932834" cy="93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44" y="4378815"/>
            <a:ext cx="932834" cy="932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0" y="2169560"/>
            <a:ext cx="576767" cy="57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37" y="4167952"/>
            <a:ext cx="682581" cy="1143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75" y="4167952"/>
            <a:ext cx="682581" cy="1143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08" y="4167952"/>
            <a:ext cx="682581" cy="1143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88" y="4167951"/>
            <a:ext cx="682581" cy="1143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73" y="4167951"/>
            <a:ext cx="682581" cy="1143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47" y="4106334"/>
            <a:ext cx="682581" cy="1143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01" y="4083354"/>
            <a:ext cx="682581" cy="1143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8" y="4106334"/>
            <a:ext cx="682581" cy="11436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14660" y="2108967"/>
            <a:ext cx="578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My dear students, you are-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875477" y="1441115"/>
            <a:ext cx="4679874" cy="888641"/>
          </a:xfrm>
          <a:prstGeom prst="rightArrow">
            <a:avLst>
              <a:gd name="adj1" fmla="val 93478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They move freely in the field.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75477" y="2897668"/>
            <a:ext cx="4679874" cy="888641"/>
          </a:xfrm>
          <a:prstGeom prst="rightArrow">
            <a:avLst>
              <a:gd name="adj1" fmla="val 93478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Take a bath and swim in the pond or in the river.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75478" y="4367100"/>
            <a:ext cx="4679874" cy="888641"/>
          </a:xfrm>
          <a:prstGeom prst="rightArrow">
            <a:avLst>
              <a:gd name="adj1" fmla="val 93478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Children in the villages play freely in the open air.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"/>
          <a:stretch/>
        </p:blipFill>
        <p:spPr>
          <a:xfrm>
            <a:off x="7213046" y="2558442"/>
            <a:ext cx="2657038" cy="1662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47" y="670166"/>
            <a:ext cx="2657036" cy="17681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76" y="4372101"/>
            <a:ext cx="2674284" cy="18590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Down Arrow Callout 8"/>
          <p:cNvSpPr/>
          <p:nvPr/>
        </p:nvSpPr>
        <p:spPr>
          <a:xfrm>
            <a:off x="2820471" y="1334689"/>
            <a:ext cx="6709893" cy="88864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They enjoy different occasions and festival.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47" y="2110694"/>
            <a:ext cx="4058810" cy="2700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48" y="2110694"/>
            <a:ext cx="4163202" cy="2700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0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151028" y="926620"/>
            <a:ext cx="6533885" cy="1661375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village people can enjoy the different beauties of different seasons.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29" y="2587995"/>
            <a:ext cx="6533884" cy="32669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0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48752" y="1143469"/>
            <a:ext cx="6533885" cy="1275667"/>
          </a:xfrm>
          <a:prstGeom prst="downArrowCallou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village people can enjoy.. 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8570" y="2413250"/>
            <a:ext cx="2705100" cy="3019486"/>
            <a:chOff x="2858570" y="2413250"/>
            <a:chExt cx="2705100" cy="30194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570" y="2813361"/>
              <a:ext cx="2705100" cy="2619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065172" y="2413250"/>
              <a:ext cx="1841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ookman Old Style" panose="02050604050505020204" pitchFamily="18" charset="0"/>
                </a:rPr>
                <a:t>The sun rise</a:t>
              </a:r>
              <a:endParaRPr lang="en-US" sz="20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61218" y="2387492"/>
            <a:ext cx="2821419" cy="3019485"/>
            <a:chOff x="6361218" y="2413250"/>
            <a:chExt cx="2821419" cy="3019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218" y="2813360"/>
              <a:ext cx="2821419" cy="2619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147302" y="2413250"/>
              <a:ext cx="1841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ookman Old Style" panose="02050604050505020204" pitchFamily="18" charset="0"/>
                </a:rPr>
                <a:t>The sun set</a:t>
              </a:r>
              <a:endParaRPr lang="en-US" sz="20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48752" y="2439007"/>
            <a:ext cx="6669113" cy="3150423"/>
            <a:chOff x="2648752" y="2534761"/>
            <a:chExt cx="6669113" cy="29937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52" y="2534761"/>
              <a:ext cx="6644568" cy="2993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76186" y="2858989"/>
              <a:ext cx="184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Moonlit night</a:t>
              </a:r>
              <a:endParaRPr lang="en-US" sz="2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5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56733" y="589364"/>
            <a:ext cx="6533885" cy="1275667"/>
          </a:xfrm>
          <a:prstGeom prst="downArrowCallou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village people can also enjoy.. 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1586545" y="4638957"/>
            <a:ext cx="2760374" cy="847913"/>
          </a:xfrm>
          <a:prstGeom prst="stripedRightArrow">
            <a:avLst>
              <a:gd name="adj1" fmla="val 9240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Zaree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gan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07528" y="2237570"/>
            <a:ext cx="5332056" cy="1752600"/>
            <a:chOff x="4855337" y="2585365"/>
            <a:chExt cx="5332056" cy="1752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337" y="2585365"/>
              <a:ext cx="2619375" cy="17430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43" y="2585365"/>
              <a:ext cx="2609850" cy="1752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7" name="Striped Right Arrow 6"/>
          <p:cNvSpPr/>
          <p:nvPr/>
        </p:nvSpPr>
        <p:spPr>
          <a:xfrm>
            <a:off x="1805486" y="2608989"/>
            <a:ext cx="2760374" cy="847913"/>
          </a:xfrm>
          <a:prstGeom prst="stripedRightArrow">
            <a:avLst>
              <a:gd name="adj1" fmla="val 9240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Village fair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1661" y="4191377"/>
            <a:ext cx="5386560" cy="1743075"/>
            <a:chOff x="4855336" y="4384560"/>
            <a:chExt cx="5386560" cy="17430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336" y="4386077"/>
              <a:ext cx="2619375" cy="17415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44" y="4384560"/>
              <a:ext cx="2664352" cy="17430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7766444" y="2066238"/>
            <a:ext cx="3338882" cy="3257626"/>
            <a:chOff x="7766444" y="2066238"/>
            <a:chExt cx="3338882" cy="3257626"/>
          </a:xfrm>
        </p:grpSpPr>
        <p:sp>
          <p:nvSpPr>
            <p:cNvPr id="13" name="Down Arrow 12"/>
            <p:cNvSpPr/>
            <p:nvPr/>
          </p:nvSpPr>
          <p:spPr>
            <a:xfrm>
              <a:off x="8177071" y="2066238"/>
              <a:ext cx="1854075" cy="847913"/>
            </a:xfrm>
            <a:prstGeom prst="downArrow">
              <a:avLst>
                <a:gd name="adj1" fmla="val 9800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bhawaia</a:t>
              </a:r>
              <a:r>
                <a:rPr lang="en-US" sz="20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songs</a:t>
              </a:r>
              <a:endParaRPr lang="en-US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444" y="3009542"/>
              <a:ext cx="3338882" cy="23143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4457894" y="2025321"/>
            <a:ext cx="3216459" cy="3359903"/>
            <a:chOff x="4457894" y="2025321"/>
            <a:chExt cx="3216459" cy="3359903"/>
          </a:xfrm>
        </p:grpSpPr>
        <p:sp>
          <p:nvSpPr>
            <p:cNvPr id="12" name="Down Arrow 11"/>
            <p:cNvSpPr/>
            <p:nvPr/>
          </p:nvSpPr>
          <p:spPr>
            <a:xfrm>
              <a:off x="5022290" y="2025321"/>
              <a:ext cx="1854075" cy="847913"/>
            </a:xfrm>
            <a:prstGeom prst="downArrow">
              <a:avLst>
                <a:gd name="adj1" fmla="val 9800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Baul</a:t>
              </a:r>
              <a:r>
                <a:rPr lang="en-US" sz="20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songs</a:t>
              </a:r>
              <a:endParaRPr lang="en-US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894" y="2988247"/>
              <a:ext cx="3216459" cy="239697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1020414" y="1982109"/>
            <a:ext cx="3327754" cy="3305508"/>
            <a:chOff x="1020414" y="1982109"/>
            <a:chExt cx="3327754" cy="3305508"/>
          </a:xfrm>
        </p:grpSpPr>
        <p:sp>
          <p:nvSpPr>
            <p:cNvPr id="11" name="Down Arrow 10"/>
            <p:cNvSpPr/>
            <p:nvPr/>
          </p:nvSpPr>
          <p:spPr>
            <a:xfrm>
              <a:off x="1797048" y="1982109"/>
              <a:ext cx="1854075" cy="847913"/>
            </a:xfrm>
            <a:prstGeom prst="downArrow">
              <a:avLst>
                <a:gd name="adj1" fmla="val 9800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Sharee</a:t>
              </a:r>
              <a:r>
                <a:rPr lang="en-US" sz="20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gan</a:t>
              </a:r>
              <a:endParaRPr lang="en-US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14" y="2973295"/>
              <a:ext cx="3327754" cy="23143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44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2904103"/>
            <a:ext cx="2816182" cy="1969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23" y="2886415"/>
            <a:ext cx="2652332" cy="1986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904103"/>
            <a:ext cx="2816182" cy="1874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30826" y="1725770"/>
            <a:ext cx="580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They do not feel life to be so hard and complicated as the city people feel.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616" y="1300768"/>
            <a:ext cx="5379078" cy="1461611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Most of the villagers are underdeveloped.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2120" y="2809700"/>
            <a:ext cx="9172107" cy="3095682"/>
            <a:chOff x="1622067" y="2848327"/>
            <a:chExt cx="9172107" cy="3095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067" y="2882491"/>
              <a:ext cx="4496068" cy="30615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14" y="2848327"/>
              <a:ext cx="4510960" cy="30956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159616" y="1300768"/>
            <a:ext cx="5379078" cy="1461611"/>
          </a:xfrm>
          <a:prstGeom prst="downArrowCallout">
            <a:avLst/>
          </a:prstGeom>
          <a:solidFill>
            <a:schemeClr val="accent6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They cannot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enjpy</a:t>
            </a:r>
            <a:r>
              <a:rPr lang="en-US" sz="2800" b="1" dirty="0" smtClean="0">
                <a:latin typeface="Bookman Old Style" panose="02050604050505020204" pitchFamily="18" charset="0"/>
              </a:rPr>
              <a:t> modern facilities.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0" y="2906164"/>
            <a:ext cx="2764968" cy="1857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31" y="2906163"/>
            <a:ext cx="2857500" cy="1857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6" y="2906163"/>
            <a:ext cx="3467100" cy="18573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50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893617"/>
            <a:ext cx="12298016" cy="38578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33770" y="2608193"/>
            <a:ext cx="8846411" cy="2613164"/>
            <a:chOff x="1833770" y="2608193"/>
            <a:chExt cx="8846411" cy="26131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0"/>
            <a:stretch/>
          </p:blipFill>
          <p:spPr>
            <a:xfrm>
              <a:off x="5102087" y="2608193"/>
              <a:ext cx="2385391" cy="26131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819" y="2608193"/>
              <a:ext cx="3072362" cy="26131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770" y="2608193"/>
              <a:ext cx="3147976" cy="256015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808928" y="1596158"/>
            <a:ext cx="4566445" cy="61347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The villagers live simple. 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261734" y="1188298"/>
            <a:ext cx="1378226" cy="940904"/>
          </a:xfrm>
          <a:prstGeom prst="donut">
            <a:avLst>
              <a:gd name="adj" fmla="val 1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Yet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8928" y="1619044"/>
            <a:ext cx="4566445" cy="61347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The villagers live peace.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558" y="1596157"/>
            <a:ext cx="4846446" cy="61347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The villagers live happiness.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33770" y="2608195"/>
            <a:ext cx="8804934" cy="2613162"/>
            <a:chOff x="1833770" y="2608193"/>
            <a:chExt cx="8804934" cy="26131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304" y="2608193"/>
              <a:ext cx="4211400" cy="261316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770" y="2624670"/>
              <a:ext cx="4063448" cy="255087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218" y="2608193"/>
              <a:ext cx="530086" cy="256735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833770" y="2529670"/>
            <a:ext cx="8789371" cy="2689202"/>
            <a:chOff x="1833770" y="2529670"/>
            <a:chExt cx="8789371" cy="26892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770" y="2608192"/>
              <a:ext cx="2397815" cy="2560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459" y="2529670"/>
              <a:ext cx="1824682" cy="26657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11" y="2631079"/>
              <a:ext cx="2406739" cy="25877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516" y="2608192"/>
              <a:ext cx="1958009" cy="2610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9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4" y="1416676"/>
            <a:ext cx="377350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3600" b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*</a:t>
            </a:r>
            <a:r>
              <a:rPr lang="en-US" sz="3600" b="1" u="sng" dirty="0" smtClean="0">
                <a:latin typeface="Bookman Old Style" panose="02050604050505020204" pitchFamily="18" charset="0"/>
              </a:rPr>
              <a:t>Evaluation</a:t>
            </a:r>
            <a:r>
              <a:rPr lang="en-US" sz="3600" b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*</a:t>
            </a:r>
            <a:endParaRPr lang="en-US" sz="3600" b="1" u="sng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197" y="2331076"/>
            <a:ext cx="57568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Answer a following questions: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latin typeface="Bookman Old Style" panose="02050604050505020204" pitchFamily="18" charset="0"/>
              </a:rPr>
              <a:t>How is village life ?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b. How do the village people live ?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c. How is the life of the villagers ?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d. How do the village people enjoy themselves ?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655" y="1468191"/>
            <a:ext cx="3773509" cy="6463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3600" b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*</a:t>
            </a:r>
            <a:r>
              <a:rPr lang="en-US" sz="3600" b="1" u="sng" dirty="0" smtClean="0">
                <a:latin typeface="Bookman Old Style" panose="02050604050505020204" pitchFamily="18" charset="0"/>
              </a:rPr>
              <a:t>Home work</a:t>
            </a:r>
            <a:r>
              <a:rPr lang="en-US" sz="3600" b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*</a:t>
            </a:r>
            <a:endParaRPr lang="en-US" sz="3600" b="1" u="sng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6225" y="3271234"/>
            <a:ext cx="708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Write a paragraph about ‘Village life’ with your own word.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477296" y="3837904"/>
            <a:ext cx="270456" cy="1159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15163" y="1229928"/>
            <a:ext cx="9118245" cy="4269348"/>
            <a:chOff x="1751527" y="1423115"/>
            <a:chExt cx="9324302" cy="4552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27" y="1423115"/>
              <a:ext cx="8693239" cy="455268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41831" y="1423115"/>
              <a:ext cx="8933998" cy="82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Bookman Old Style" panose="02050604050505020204" pitchFamily="18" charset="0"/>
                </a:rPr>
                <a:t>Thank you</a:t>
              </a:r>
              <a:r>
                <a:rPr lang="en-US" sz="28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Bookman Old Style" panose="02050604050505020204" pitchFamily="18" charset="0"/>
                </a:rPr>
                <a:t>              </a:t>
              </a:r>
              <a:r>
                <a:rPr lang="en-US" sz="44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Bookman Old Style" panose="02050604050505020204" pitchFamily="18" charset="0"/>
                </a:rPr>
                <a:t>very much.</a:t>
              </a:r>
              <a:endPara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08394" y="5525037"/>
              <a:ext cx="1236372" cy="450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4254" y="2286375"/>
            <a:ext cx="8925059" cy="3509118"/>
            <a:chOff x="1674254" y="2286375"/>
            <a:chExt cx="8925059" cy="35091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55" y="2286375"/>
              <a:ext cx="1143410" cy="107901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674254" y="3531373"/>
              <a:ext cx="8925059" cy="226412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Md.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Monirul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 Islam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Assistant Teacher (English)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Azimnagor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Com.K.School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 &amp; college.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hlinkClick r:id="rId3"/>
                </a:rPr>
                <a:t>monir19077@gmail.com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doni MT" panose="020706030806060202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</a:rPr>
                <a:t>01761714820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7135" y="3457330"/>
              <a:ext cx="336217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prstClr val="black"/>
                </a:solidFill>
                <a:latin typeface="Bodoni MT" panose="02070603080606020203" pitchFamily="18" charset="0"/>
              </a:endParaRPr>
            </a:p>
            <a:p>
              <a:r>
                <a:rPr lang="en-US" sz="28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English For Today</a:t>
              </a:r>
            </a:p>
            <a:p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Class –Nine</a:t>
              </a:r>
            </a:p>
            <a:p>
              <a:endParaRPr lang="en-US" sz="2400" b="1" i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  <a:p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        Time   -    45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mins</a:t>
              </a:r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.</a:t>
              </a:r>
              <a:endParaRPr lang="en-US" sz="2400" b="1" i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2853" y="1128135"/>
            <a:ext cx="9307860" cy="1904894"/>
            <a:chOff x="1482853" y="947829"/>
            <a:chExt cx="9307860" cy="1904894"/>
          </a:xfrm>
        </p:grpSpPr>
        <p:sp>
          <p:nvSpPr>
            <p:cNvPr id="2" name="Striped Right Arrow 1"/>
            <p:cNvSpPr/>
            <p:nvPr/>
          </p:nvSpPr>
          <p:spPr>
            <a:xfrm rot="5400000">
              <a:off x="5184336" y="-2753654"/>
              <a:ext cx="1904894" cy="9307860"/>
            </a:xfrm>
            <a:prstGeom prst="stripedRightArrow">
              <a:avLst>
                <a:gd name="adj1" fmla="val 100000"/>
                <a:gd name="adj2" fmla="val 108768"/>
              </a:avLst>
            </a:prstGeom>
            <a:gradFill>
              <a:gsLst>
                <a:gs pos="99000">
                  <a:srgbClr val="99FF99"/>
                </a:gs>
                <a:gs pos="74000">
                  <a:srgbClr val="4472C4">
                    <a:lumMod val="0"/>
                    <a:lumOff val="100000"/>
                  </a:srgbClr>
                </a:gs>
                <a:gs pos="92000">
                  <a:srgbClr val="19997A"/>
                </a:gs>
                <a:gs pos="35000">
                  <a:srgbClr val="288B94"/>
                </a:gs>
                <a:gs pos="93000">
                  <a:srgbClr val="4472C4">
                    <a:lumMod val="100000"/>
                  </a:srgbClr>
                </a:gs>
              </a:gsLst>
              <a:path path="circle">
                <a:fillToRect l="50000" t="-80000" r="50000" b="180000"/>
              </a:path>
            </a:gradFill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5315" y="1336628"/>
              <a:ext cx="4142935" cy="769441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en-US" sz="4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Introduction.</a:t>
              </a:r>
              <a:endParaRPr lang="en-US" sz="4400" b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4121240"/>
            <a:ext cx="811369" cy="163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98" y="3531373"/>
            <a:ext cx="811369" cy="22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60" y="2052161"/>
            <a:ext cx="3067050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70" y="2115370"/>
            <a:ext cx="2755540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98501" y="1326525"/>
            <a:ext cx="775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Take a good look at the pictures.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30" y="2052160"/>
            <a:ext cx="2831229" cy="1897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12" y="2052161"/>
            <a:ext cx="2882639" cy="1897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2021809"/>
            <a:ext cx="2907167" cy="17595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26" y="2080009"/>
            <a:ext cx="3067050" cy="1897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98501" y="1326524"/>
            <a:ext cx="77530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What do you see in the pictures?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3000" y="1287842"/>
            <a:ext cx="6734010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Let’s see some more pictures.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000" y="1287842"/>
            <a:ext cx="6734010" cy="52322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Are these pictures urban or rural ?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4268063"/>
            <a:ext cx="3134213" cy="198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94" y="1977462"/>
            <a:ext cx="3173498" cy="21817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60" y="1943062"/>
            <a:ext cx="3323990" cy="2196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37" y="4317345"/>
            <a:ext cx="3173498" cy="1884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09" y="1977462"/>
            <a:ext cx="2462324" cy="2142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6"/>
          <a:stretch/>
        </p:blipFill>
        <p:spPr>
          <a:xfrm>
            <a:off x="7984387" y="4233355"/>
            <a:ext cx="2747367" cy="19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04167E-6 1.85185E-6 L -0.25352 0.00162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2618 0.27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136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6042 0.267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85185E-6 L 0.24206 -0.00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85 L 0.25937 0.27222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28576" y="1070958"/>
            <a:ext cx="7339624" cy="4605903"/>
            <a:chOff x="2728576" y="1070958"/>
            <a:chExt cx="7339624" cy="46059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244" y="1070958"/>
              <a:ext cx="1559123" cy="13622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500" y="4405846"/>
              <a:ext cx="1810637" cy="12682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6"/>
            <a:stretch/>
          </p:blipFill>
          <p:spPr>
            <a:xfrm>
              <a:off x="6933139" y="4532253"/>
              <a:ext cx="1681369" cy="11446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792" y="3768321"/>
              <a:ext cx="1590408" cy="11961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3"/>
            <a:stretch/>
          </p:blipFill>
          <p:spPr>
            <a:xfrm>
              <a:off x="2728576" y="2436237"/>
              <a:ext cx="1273178" cy="13977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01"/>
            <a:stretch/>
          </p:blipFill>
          <p:spPr>
            <a:xfrm>
              <a:off x="8456558" y="2345964"/>
              <a:ext cx="1611642" cy="12015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91" r="7577"/>
            <a:stretch/>
          </p:blipFill>
          <p:spPr>
            <a:xfrm>
              <a:off x="7062839" y="1527091"/>
              <a:ext cx="1568341" cy="10980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58" y="1580101"/>
              <a:ext cx="1499529" cy="9463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13276" b="6219"/>
            <a:stretch/>
          </p:blipFill>
          <p:spPr>
            <a:xfrm>
              <a:off x="3211009" y="3833966"/>
              <a:ext cx="1581490" cy="11437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5343440" y="3004325"/>
            <a:ext cx="2540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man Old Style" panose="02050604050505020204" pitchFamily="18" charset="0"/>
              </a:rPr>
              <a:t>Village</a:t>
            </a:r>
            <a:endParaRPr lang="en-US" sz="4400" b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1009" y="1391857"/>
            <a:ext cx="563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Dear students, let’s enjoy a video about village life.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8939"/>
              </p:ext>
            </p:extLst>
          </p:nvPr>
        </p:nvGraphicFramePr>
        <p:xfrm>
          <a:off x="4750032" y="2621488"/>
          <a:ext cx="3134352" cy="160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ackager Shell Object" showAsIcon="1" r:id="rId12" imgW="914400" imgH="771480" progId="Package">
                  <p:embed/>
                </p:oleObj>
              </mc:Choice>
              <mc:Fallback>
                <p:oleObj name="Packager Shell Object" showAsIcon="1" r:id="rId1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50032" y="2621488"/>
                        <a:ext cx="3134352" cy="1603880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512" y="1398570"/>
            <a:ext cx="6026239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itchFamily="18" charset="0"/>
              </a:rPr>
              <a:t>So, today we’ll read  about-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7" y="3156539"/>
            <a:ext cx="4649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Paragraph / Composition 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writing.</a:t>
            </a:r>
            <a:endParaRPr lang="en-US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4563" y="1983345"/>
            <a:ext cx="4349686" cy="3260404"/>
            <a:chOff x="3181081" y="1983345"/>
            <a:chExt cx="4349686" cy="32604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5" t="19066" r="747" b="13123"/>
            <a:stretch/>
          </p:blipFill>
          <p:spPr>
            <a:xfrm>
              <a:off x="3181081" y="1983345"/>
              <a:ext cx="4108361" cy="28719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8292118">
              <a:off x="6438121" y="4151103"/>
              <a:ext cx="1302986" cy="882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5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583" y="2873071"/>
            <a:ext cx="6096000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At </a:t>
            </a: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the end of the lesson, students will be able to </a:t>
            </a:r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</a:t>
            </a:r>
          </a:p>
          <a:p>
            <a:pPr lvl="0"/>
            <a:endParaRPr lang="en-US" sz="2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define about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Village life ;</a:t>
            </a:r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write a story about Village life ;</a:t>
            </a:r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ask and answer question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350" y="1578875"/>
            <a:ext cx="6861548" cy="908864"/>
          </a:xfrm>
          <a:prstGeom prst="flowChartTerminator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dirty="0" smtClean="0">
                <a:effectLst/>
                <a:latin typeface="Bookman Old Style" panose="02050604050505020204" pitchFamily="18" charset="0"/>
              </a:rPr>
              <a:t>     Learning outcomes .</a:t>
            </a:r>
            <a:endParaRPr lang="en-US" sz="3600" b="1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468191" y="1526142"/>
            <a:ext cx="4481847" cy="1281451"/>
          </a:xfrm>
          <a:prstGeom prst="downArrow">
            <a:avLst>
              <a:gd name="adj1" fmla="val 99999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Village life is quite natural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68979" y="1526143"/>
            <a:ext cx="4584879" cy="1281451"/>
          </a:xfrm>
          <a:prstGeom prst="downArrow">
            <a:avLst>
              <a:gd name="adj1" fmla="val 99999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Villagers lead very simple and easy life.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64" y="2905191"/>
            <a:ext cx="4131974" cy="27496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01" y="2905191"/>
            <a:ext cx="4170682" cy="27496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lc-record-2021-07-13-07h39m39s-monir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89679" y="2030032"/>
            <a:ext cx="4093969" cy="3319049"/>
            <a:chOff x="7289679" y="2030032"/>
            <a:chExt cx="4093969" cy="33190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679" y="2218698"/>
              <a:ext cx="2476500" cy="2724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938" y="3277089"/>
              <a:ext cx="2610710" cy="20719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565" y="2030032"/>
              <a:ext cx="1627982" cy="122098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61" y="2030032"/>
            <a:ext cx="5992018" cy="35674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8200" y="931080"/>
            <a:ext cx="7498667" cy="888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villagers wake from bed in the morning hearing the melodious song of bird.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2898" y="1056516"/>
            <a:ext cx="7498667" cy="888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 the villages, people live in a pollution free environment.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0" y="2086822"/>
            <a:ext cx="6618626" cy="3760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2820470" y="591770"/>
            <a:ext cx="5357611" cy="166137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They eat fresh..</a:t>
            </a:r>
            <a:endParaRPr lang="en-US" sz="4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60" y="3233198"/>
            <a:ext cx="2937168" cy="1905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4" y="3258336"/>
            <a:ext cx="2835916" cy="18803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7" y="3258336"/>
            <a:ext cx="3357746" cy="18803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5150997" y="2383707"/>
            <a:ext cx="1782865" cy="798939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Food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414569" y="2396073"/>
            <a:ext cx="1715712" cy="740761"/>
          </a:xfrm>
          <a:prstGeom prst="downArrow">
            <a:avLst>
              <a:gd name="adj1" fmla="val 100000"/>
              <a:gd name="adj2" fmla="val 41940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Vegetable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63176" y="2370801"/>
            <a:ext cx="1695204" cy="798939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Winter cake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367</Words>
  <Application>Microsoft Office PowerPoint</Application>
  <PresentationFormat>Widescreen</PresentationFormat>
  <Paragraphs>73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Bodoni MT</vt:lpstr>
      <vt:lpstr>Bookman Old Style</vt:lpstr>
      <vt:lpstr>Calibri</vt:lpstr>
      <vt:lpstr>Calibri Light</vt:lpstr>
      <vt:lpstr>Elephant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103</cp:revision>
  <dcterms:created xsi:type="dcterms:W3CDTF">2021-07-12T10:03:27Z</dcterms:created>
  <dcterms:modified xsi:type="dcterms:W3CDTF">2021-07-17T00:37:05Z</dcterms:modified>
</cp:coreProperties>
</file>