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sldIdLst>
    <p:sldId id="289" r:id="rId2"/>
    <p:sldId id="256" r:id="rId3"/>
    <p:sldId id="257" r:id="rId4"/>
    <p:sldId id="258" r:id="rId5"/>
    <p:sldId id="259" r:id="rId6"/>
    <p:sldId id="260" r:id="rId7"/>
    <p:sldId id="263" r:id="rId8"/>
    <p:sldId id="287" r:id="rId9"/>
    <p:sldId id="262" r:id="rId10"/>
    <p:sldId id="268" r:id="rId11"/>
    <p:sldId id="270" r:id="rId12"/>
    <p:sldId id="292" r:id="rId13"/>
    <p:sldId id="284" r:id="rId14"/>
    <p:sldId id="298" r:id="rId15"/>
    <p:sldId id="295" r:id="rId16"/>
    <p:sldId id="296" r:id="rId17"/>
    <p:sldId id="288" r:id="rId18"/>
    <p:sldId id="299" r:id="rId19"/>
    <p:sldId id="297" r:id="rId20"/>
    <p:sldId id="300" r:id="rId21"/>
    <p:sldId id="301" r:id="rId22"/>
    <p:sldId id="302" r:id="rId23"/>
    <p:sldId id="308" r:id="rId24"/>
    <p:sldId id="303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0066"/>
    <a:srgbClr val="660066"/>
    <a:srgbClr val="660033"/>
    <a:srgbClr val="336600"/>
    <a:srgbClr val="003300"/>
    <a:srgbClr val="0099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9" autoAdjust="0"/>
    <p:restoredTop sz="94660"/>
  </p:normalViewPr>
  <p:slideViewPr>
    <p:cSldViewPr>
      <p:cViewPr>
        <p:scale>
          <a:sx n="69" d="100"/>
          <a:sy n="69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5C683-D3C7-4E86-9DA9-599CCEB5686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8C941F-EC86-4146-A5FA-46E51E3FE40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মিযান</a:t>
          </a:r>
          <a:endParaRPr lang="en-US" sz="3600" b="1" dirty="0"/>
        </a:p>
      </dgm:t>
    </dgm:pt>
    <dgm:pt modelId="{41AC298B-E9F2-425D-B6F7-262926CB65CC}" type="parTrans" cxnId="{61CCB782-31AE-4F88-A2EA-9805C2C83718}">
      <dgm:prSet/>
      <dgm:spPr/>
      <dgm:t>
        <a:bodyPr/>
        <a:lstStyle/>
        <a:p>
          <a:endParaRPr lang="en-US" sz="3600"/>
        </a:p>
      </dgm:t>
    </dgm:pt>
    <dgm:pt modelId="{B9F799ED-A454-4B66-80B5-3CD1AC5B88F8}" type="sibTrans" cxnId="{61CCB782-31AE-4F88-A2EA-9805C2C83718}">
      <dgm:prSet/>
      <dgm:spPr/>
      <dgm:t>
        <a:bodyPr/>
        <a:lstStyle/>
        <a:p>
          <a:endParaRPr lang="en-US" sz="3600"/>
        </a:p>
      </dgm:t>
    </dgm:pt>
    <dgm:pt modelId="{75B99EEC-6D49-47A6-B519-0C76C23D9EEC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দাড়িপাল্লা</a:t>
          </a:r>
          <a:endParaRPr lang="en-US" sz="3600" b="1" dirty="0"/>
        </a:p>
      </dgm:t>
    </dgm:pt>
    <dgm:pt modelId="{E69291EF-C5D7-4F92-8EA4-E20485417A84}" type="parTrans" cxnId="{83B7C9E8-52DF-4E5A-AB61-8DF797748E08}">
      <dgm:prSet custT="1"/>
      <dgm:spPr/>
      <dgm:t>
        <a:bodyPr/>
        <a:lstStyle/>
        <a:p>
          <a:endParaRPr lang="en-US" sz="3600"/>
        </a:p>
      </dgm:t>
    </dgm:pt>
    <dgm:pt modelId="{B7847D2D-136F-4535-9BCC-25C313F4BF51}" type="sibTrans" cxnId="{83B7C9E8-52DF-4E5A-AB61-8DF797748E08}">
      <dgm:prSet/>
      <dgm:spPr/>
      <dgm:t>
        <a:bodyPr/>
        <a:lstStyle/>
        <a:p>
          <a:endParaRPr lang="en-US" sz="3600"/>
        </a:p>
      </dgm:t>
    </dgm:pt>
    <dgm:pt modelId="{CA1FA5DB-7DA9-4775-BC55-0FAB93EA914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তুলাদন্ড</a:t>
          </a:r>
          <a:endParaRPr lang="en-US" sz="3600" b="1" dirty="0"/>
        </a:p>
      </dgm:t>
    </dgm:pt>
    <dgm:pt modelId="{679CA336-E48B-452E-89B2-9C642BCCFFDA}" type="parTrans" cxnId="{4966C806-A6D7-4432-AADD-BAB40C3466B2}">
      <dgm:prSet custT="1"/>
      <dgm:spPr/>
      <dgm:t>
        <a:bodyPr/>
        <a:lstStyle/>
        <a:p>
          <a:endParaRPr lang="en-US" sz="3600"/>
        </a:p>
      </dgm:t>
    </dgm:pt>
    <dgm:pt modelId="{321C1FE1-85F4-48F8-BA8F-7EF363437C22}" type="sibTrans" cxnId="{4966C806-A6D7-4432-AADD-BAB40C3466B2}">
      <dgm:prSet/>
      <dgm:spPr/>
      <dgm:t>
        <a:bodyPr/>
        <a:lstStyle/>
        <a:p>
          <a:endParaRPr lang="en-US" sz="3600"/>
        </a:p>
      </dgm:t>
    </dgm:pt>
    <dgm:pt modelId="{980B8350-1CFF-49F6-9E05-625DABA9F89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পরিমাপ</a:t>
          </a:r>
          <a:r>
            <a:rPr lang="en-US" sz="3600" b="1" dirty="0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করার</a:t>
          </a:r>
          <a:r>
            <a:rPr lang="en-US" sz="3600" b="1" dirty="0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যন্ত্র</a:t>
          </a:r>
          <a:r>
            <a:rPr lang="en-US" sz="3600" b="1" dirty="0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rPr>
            <a:t> </a:t>
          </a:r>
          <a:endParaRPr lang="en-US" sz="3600" b="1" dirty="0"/>
        </a:p>
      </dgm:t>
    </dgm:pt>
    <dgm:pt modelId="{5425E686-AE78-4E81-911E-6BECF14A127D}" type="parTrans" cxnId="{C14D6D9B-7899-426A-A163-DEDE86FF24C3}">
      <dgm:prSet custT="1"/>
      <dgm:spPr/>
      <dgm:t>
        <a:bodyPr/>
        <a:lstStyle/>
        <a:p>
          <a:endParaRPr lang="en-US" sz="3600"/>
        </a:p>
      </dgm:t>
    </dgm:pt>
    <dgm:pt modelId="{455F96E2-7B8E-47E8-97A2-137E142766CF}" type="sibTrans" cxnId="{C14D6D9B-7899-426A-A163-DEDE86FF24C3}">
      <dgm:prSet/>
      <dgm:spPr/>
      <dgm:t>
        <a:bodyPr/>
        <a:lstStyle/>
        <a:p>
          <a:endParaRPr lang="en-US" sz="3600"/>
        </a:p>
      </dgm:t>
    </dgm:pt>
    <dgm:pt modelId="{0FC19D55-1543-4390-A40F-BC5058060015}">
      <dgm:prSet custT="1"/>
      <dgm:spPr>
        <a:solidFill>
          <a:srgbClr val="7030A0"/>
        </a:solidFill>
      </dgm:spPr>
      <dgm:t>
        <a:bodyPr/>
        <a:lstStyle/>
        <a:p>
          <a:r>
            <a:rPr lang="en-US" sz="4400" b="1" dirty="0" err="1">
              <a:latin typeface="NikoshBAN" pitchFamily="2" charset="0"/>
              <a:cs typeface="NikoshBAN" pitchFamily="2" charset="0"/>
            </a:rPr>
            <a:t>মানদন্ড</a:t>
          </a:r>
          <a:endParaRPr lang="en-US" sz="4400" b="1" dirty="0">
            <a:latin typeface="NikoshBAN" pitchFamily="2" charset="0"/>
            <a:cs typeface="NikoshBAN" pitchFamily="2" charset="0"/>
          </a:endParaRPr>
        </a:p>
      </dgm:t>
    </dgm:pt>
    <dgm:pt modelId="{80B006CA-E203-45F6-9547-091861E28322}" type="parTrans" cxnId="{A743993B-9104-4D68-BDEE-00DBF3DE5D31}">
      <dgm:prSet/>
      <dgm:spPr/>
      <dgm:t>
        <a:bodyPr/>
        <a:lstStyle/>
        <a:p>
          <a:endParaRPr lang="en-US"/>
        </a:p>
      </dgm:t>
    </dgm:pt>
    <dgm:pt modelId="{89F0613A-40E5-4C1B-9A43-1DDE1F32A0F0}" type="sibTrans" cxnId="{A743993B-9104-4D68-BDEE-00DBF3DE5D31}">
      <dgm:prSet/>
      <dgm:spPr/>
      <dgm:t>
        <a:bodyPr/>
        <a:lstStyle/>
        <a:p>
          <a:endParaRPr lang="en-US"/>
        </a:p>
      </dgm:t>
    </dgm:pt>
    <dgm:pt modelId="{A2E3A008-0A90-4EDD-92CA-64B92143BEB7}" type="pres">
      <dgm:prSet presAssocID="{EB85C683-D3C7-4E86-9DA9-599CCEB568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3114EE-FB20-4CCC-9DF7-BF65ABE4234E}" type="pres">
      <dgm:prSet presAssocID="{308C941F-EC86-4146-A5FA-46E51E3FE406}" presName="centerShape" presStyleLbl="node0" presStyleIdx="0" presStyleCnt="1" custScaleX="133628" custScaleY="113708"/>
      <dgm:spPr/>
      <dgm:t>
        <a:bodyPr/>
        <a:lstStyle/>
        <a:p>
          <a:endParaRPr lang="en-US"/>
        </a:p>
      </dgm:t>
    </dgm:pt>
    <dgm:pt modelId="{E1B8976F-38E7-4714-96B3-0C2E5B8F9E7A}" type="pres">
      <dgm:prSet presAssocID="{E69291EF-C5D7-4F92-8EA4-E20485417A8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1D4A86B-596E-4768-ABFA-5D8839700D96}" type="pres">
      <dgm:prSet presAssocID="{E69291EF-C5D7-4F92-8EA4-E20485417A8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C07E414-70BE-49F5-82C4-3DD3D18107CD}" type="pres">
      <dgm:prSet presAssocID="{75B99EEC-6D49-47A6-B519-0C76C23D9EEC}" presName="node" presStyleLbl="node1" presStyleIdx="0" presStyleCnt="4" custScaleX="241651" custScaleY="80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DA31F-9277-4D95-B7D2-09B461785B65}" type="pres">
      <dgm:prSet presAssocID="{80B006CA-E203-45F6-9547-091861E2832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801EC52-3D08-44AD-BB85-48B462446D8C}" type="pres">
      <dgm:prSet presAssocID="{80B006CA-E203-45F6-9547-091861E2832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15041FA-919D-43F3-9AF4-44F4FF28B25F}" type="pres">
      <dgm:prSet presAssocID="{0FC19D55-1543-4390-A40F-BC5058060015}" presName="node" presStyleLbl="node1" presStyleIdx="1" presStyleCnt="4" custScaleX="212608" custScaleY="123968" custRadScaleRad="136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99351-A1E3-415F-97E9-251AC8977E06}" type="pres">
      <dgm:prSet presAssocID="{679CA336-E48B-452E-89B2-9C642BCCFFDA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18C4085-DE8F-4FBF-89A7-AF155347C1B0}" type="pres">
      <dgm:prSet presAssocID="{679CA336-E48B-452E-89B2-9C642BCCFFD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B9C3E32-C5D9-49F1-B09C-B311D7A2D6F3}" type="pres">
      <dgm:prSet presAssocID="{CA1FA5DB-7DA9-4775-BC55-0FAB93EA9148}" presName="node" presStyleLbl="node1" presStyleIdx="2" presStyleCnt="4" custScaleX="220904" custScaleY="89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A19A1-F0B8-4273-A07A-2AB040D60A54}" type="pres">
      <dgm:prSet presAssocID="{5425E686-AE78-4E81-911E-6BECF14A127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9C85CEA-9241-4F7C-BE67-E6B10CE40A8D}" type="pres">
      <dgm:prSet presAssocID="{5425E686-AE78-4E81-911E-6BECF14A127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AD82091-75D9-4DE7-98AE-E745EE3B2E40}" type="pres">
      <dgm:prSet presAssocID="{980B8350-1CFF-49F6-9E05-625DABA9F891}" presName="node" presStyleLbl="node1" presStyleIdx="3" presStyleCnt="4" custScaleX="181759" custScaleY="138945" custRadScaleRad="125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A2E81-F1F8-4CF0-ACFC-CEDBE8C0DADD}" type="presOf" srcId="{75B99EEC-6D49-47A6-B519-0C76C23D9EEC}" destId="{9C07E414-70BE-49F5-82C4-3DD3D18107CD}" srcOrd="0" destOrd="0" presId="urn:microsoft.com/office/officeart/2005/8/layout/radial5"/>
    <dgm:cxn modelId="{83B7C9E8-52DF-4E5A-AB61-8DF797748E08}" srcId="{308C941F-EC86-4146-A5FA-46E51E3FE406}" destId="{75B99EEC-6D49-47A6-B519-0C76C23D9EEC}" srcOrd="0" destOrd="0" parTransId="{E69291EF-C5D7-4F92-8EA4-E20485417A84}" sibTransId="{B7847D2D-136F-4535-9BCC-25C313F4BF51}"/>
    <dgm:cxn modelId="{A5E37E10-D9F2-460F-AAFE-3962F63DB205}" type="presOf" srcId="{679CA336-E48B-452E-89B2-9C642BCCFFDA}" destId="{118C4085-DE8F-4FBF-89A7-AF155347C1B0}" srcOrd="1" destOrd="0" presId="urn:microsoft.com/office/officeart/2005/8/layout/radial5"/>
    <dgm:cxn modelId="{526CCD20-78B0-496F-862B-ACA12A675563}" type="presOf" srcId="{679CA336-E48B-452E-89B2-9C642BCCFFDA}" destId="{39799351-A1E3-415F-97E9-251AC8977E06}" srcOrd="0" destOrd="0" presId="urn:microsoft.com/office/officeart/2005/8/layout/radial5"/>
    <dgm:cxn modelId="{4966C806-A6D7-4432-AADD-BAB40C3466B2}" srcId="{308C941F-EC86-4146-A5FA-46E51E3FE406}" destId="{CA1FA5DB-7DA9-4775-BC55-0FAB93EA9148}" srcOrd="2" destOrd="0" parTransId="{679CA336-E48B-452E-89B2-9C642BCCFFDA}" sibTransId="{321C1FE1-85F4-48F8-BA8F-7EF363437C22}"/>
    <dgm:cxn modelId="{61CCB782-31AE-4F88-A2EA-9805C2C83718}" srcId="{EB85C683-D3C7-4E86-9DA9-599CCEB5686E}" destId="{308C941F-EC86-4146-A5FA-46E51E3FE406}" srcOrd="0" destOrd="0" parTransId="{41AC298B-E9F2-425D-B6F7-262926CB65CC}" sibTransId="{B9F799ED-A454-4B66-80B5-3CD1AC5B88F8}"/>
    <dgm:cxn modelId="{28F20013-824B-4ACF-AC98-68B75C210A4C}" type="presOf" srcId="{EB85C683-D3C7-4E86-9DA9-599CCEB5686E}" destId="{A2E3A008-0A90-4EDD-92CA-64B92143BEB7}" srcOrd="0" destOrd="0" presId="urn:microsoft.com/office/officeart/2005/8/layout/radial5"/>
    <dgm:cxn modelId="{A743993B-9104-4D68-BDEE-00DBF3DE5D31}" srcId="{308C941F-EC86-4146-A5FA-46E51E3FE406}" destId="{0FC19D55-1543-4390-A40F-BC5058060015}" srcOrd="1" destOrd="0" parTransId="{80B006CA-E203-45F6-9547-091861E28322}" sibTransId="{89F0613A-40E5-4C1B-9A43-1DDE1F32A0F0}"/>
    <dgm:cxn modelId="{A5C48350-A46E-4B03-A7A9-99A101AF30DB}" type="presOf" srcId="{80B006CA-E203-45F6-9547-091861E28322}" destId="{2801EC52-3D08-44AD-BB85-48B462446D8C}" srcOrd="1" destOrd="0" presId="urn:microsoft.com/office/officeart/2005/8/layout/radial5"/>
    <dgm:cxn modelId="{88011A16-9CAC-4290-B008-4F83121F4C0E}" type="presOf" srcId="{80B006CA-E203-45F6-9547-091861E28322}" destId="{28ADA31F-9277-4D95-B7D2-09B461785B65}" srcOrd="0" destOrd="0" presId="urn:microsoft.com/office/officeart/2005/8/layout/radial5"/>
    <dgm:cxn modelId="{0EFB03A8-B574-4B19-A8FB-164EA49406FA}" type="presOf" srcId="{E69291EF-C5D7-4F92-8EA4-E20485417A84}" destId="{E1B8976F-38E7-4714-96B3-0C2E5B8F9E7A}" srcOrd="0" destOrd="0" presId="urn:microsoft.com/office/officeart/2005/8/layout/radial5"/>
    <dgm:cxn modelId="{C14D6D9B-7899-426A-A163-DEDE86FF24C3}" srcId="{308C941F-EC86-4146-A5FA-46E51E3FE406}" destId="{980B8350-1CFF-49F6-9E05-625DABA9F891}" srcOrd="3" destOrd="0" parTransId="{5425E686-AE78-4E81-911E-6BECF14A127D}" sibTransId="{455F96E2-7B8E-47E8-97A2-137E142766CF}"/>
    <dgm:cxn modelId="{5F7B9F6E-CB69-4574-BE43-502A79BF78D8}" type="presOf" srcId="{0FC19D55-1543-4390-A40F-BC5058060015}" destId="{D15041FA-919D-43F3-9AF4-44F4FF28B25F}" srcOrd="0" destOrd="0" presId="urn:microsoft.com/office/officeart/2005/8/layout/radial5"/>
    <dgm:cxn modelId="{0633E61F-81AB-4982-A7BC-7D257E0E4714}" type="presOf" srcId="{980B8350-1CFF-49F6-9E05-625DABA9F891}" destId="{FAD82091-75D9-4DE7-98AE-E745EE3B2E40}" srcOrd="0" destOrd="0" presId="urn:microsoft.com/office/officeart/2005/8/layout/radial5"/>
    <dgm:cxn modelId="{D26DF45E-865C-4FBF-90CE-56B565DE2FE0}" type="presOf" srcId="{CA1FA5DB-7DA9-4775-BC55-0FAB93EA9148}" destId="{5B9C3E32-C5D9-49F1-B09C-B311D7A2D6F3}" srcOrd="0" destOrd="0" presId="urn:microsoft.com/office/officeart/2005/8/layout/radial5"/>
    <dgm:cxn modelId="{39ACF416-6A2B-44B0-AAA9-194948F498B2}" type="presOf" srcId="{308C941F-EC86-4146-A5FA-46E51E3FE406}" destId="{0F3114EE-FB20-4CCC-9DF7-BF65ABE4234E}" srcOrd="0" destOrd="0" presId="urn:microsoft.com/office/officeart/2005/8/layout/radial5"/>
    <dgm:cxn modelId="{248236E6-A973-484F-A642-B6668E17D9A9}" type="presOf" srcId="{5425E686-AE78-4E81-911E-6BECF14A127D}" destId="{D41A19A1-F0B8-4273-A07A-2AB040D60A54}" srcOrd="0" destOrd="0" presId="urn:microsoft.com/office/officeart/2005/8/layout/radial5"/>
    <dgm:cxn modelId="{190AE006-97C3-46C8-A423-6EC4C9DCB73E}" type="presOf" srcId="{E69291EF-C5D7-4F92-8EA4-E20485417A84}" destId="{A1D4A86B-596E-4768-ABFA-5D8839700D96}" srcOrd="1" destOrd="0" presId="urn:microsoft.com/office/officeart/2005/8/layout/radial5"/>
    <dgm:cxn modelId="{F88057EB-321F-46D6-B559-612DB98271A2}" type="presOf" srcId="{5425E686-AE78-4E81-911E-6BECF14A127D}" destId="{F9C85CEA-9241-4F7C-BE67-E6B10CE40A8D}" srcOrd="1" destOrd="0" presId="urn:microsoft.com/office/officeart/2005/8/layout/radial5"/>
    <dgm:cxn modelId="{5EDB68A7-8E6C-4381-BD95-1A735459441C}" type="presParOf" srcId="{A2E3A008-0A90-4EDD-92CA-64B92143BEB7}" destId="{0F3114EE-FB20-4CCC-9DF7-BF65ABE4234E}" srcOrd="0" destOrd="0" presId="urn:microsoft.com/office/officeart/2005/8/layout/radial5"/>
    <dgm:cxn modelId="{1B49A2F8-DFC4-485D-BC62-A22F09852D5E}" type="presParOf" srcId="{A2E3A008-0A90-4EDD-92CA-64B92143BEB7}" destId="{E1B8976F-38E7-4714-96B3-0C2E5B8F9E7A}" srcOrd="1" destOrd="0" presId="urn:microsoft.com/office/officeart/2005/8/layout/radial5"/>
    <dgm:cxn modelId="{6FEB51DA-1908-4399-A6CB-66672E81608C}" type="presParOf" srcId="{E1B8976F-38E7-4714-96B3-0C2E5B8F9E7A}" destId="{A1D4A86B-596E-4768-ABFA-5D8839700D96}" srcOrd="0" destOrd="0" presId="urn:microsoft.com/office/officeart/2005/8/layout/radial5"/>
    <dgm:cxn modelId="{3983EA28-4B0F-4C1B-A6B7-165F06248C7A}" type="presParOf" srcId="{A2E3A008-0A90-4EDD-92CA-64B92143BEB7}" destId="{9C07E414-70BE-49F5-82C4-3DD3D18107CD}" srcOrd="2" destOrd="0" presId="urn:microsoft.com/office/officeart/2005/8/layout/radial5"/>
    <dgm:cxn modelId="{75EC542B-C0A3-4EB6-B37A-1F28BDBD46C5}" type="presParOf" srcId="{A2E3A008-0A90-4EDD-92CA-64B92143BEB7}" destId="{28ADA31F-9277-4D95-B7D2-09B461785B65}" srcOrd="3" destOrd="0" presId="urn:microsoft.com/office/officeart/2005/8/layout/radial5"/>
    <dgm:cxn modelId="{6E478DF9-E799-45B5-934B-3378423CCE83}" type="presParOf" srcId="{28ADA31F-9277-4D95-B7D2-09B461785B65}" destId="{2801EC52-3D08-44AD-BB85-48B462446D8C}" srcOrd="0" destOrd="0" presId="urn:microsoft.com/office/officeart/2005/8/layout/radial5"/>
    <dgm:cxn modelId="{C327024C-156D-47E0-9AEE-B715D15C864E}" type="presParOf" srcId="{A2E3A008-0A90-4EDD-92CA-64B92143BEB7}" destId="{D15041FA-919D-43F3-9AF4-44F4FF28B25F}" srcOrd="4" destOrd="0" presId="urn:microsoft.com/office/officeart/2005/8/layout/radial5"/>
    <dgm:cxn modelId="{346B8C21-7768-4A75-B8FD-C547744C8457}" type="presParOf" srcId="{A2E3A008-0A90-4EDD-92CA-64B92143BEB7}" destId="{39799351-A1E3-415F-97E9-251AC8977E06}" srcOrd="5" destOrd="0" presId="urn:microsoft.com/office/officeart/2005/8/layout/radial5"/>
    <dgm:cxn modelId="{C6E6DF10-7B0A-44D7-95D6-3E0F19C7B685}" type="presParOf" srcId="{39799351-A1E3-415F-97E9-251AC8977E06}" destId="{118C4085-DE8F-4FBF-89A7-AF155347C1B0}" srcOrd="0" destOrd="0" presId="urn:microsoft.com/office/officeart/2005/8/layout/radial5"/>
    <dgm:cxn modelId="{0737F185-34BA-4B3F-B020-C9B716ED5451}" type="presParOf" srcId="{A2E3A008-0A90-4EDD-92CA-64B92143BEB7}" destId="{5B9C3E32-C5D9-49F1-B09C-B311D7A2D6F3}" srcOrd="6" destOrd="0" presId="urn:microsoft.com/office/officeart/2005/8/layout/radial5"/>
    <dgm:cxn modelId="{CD4815EA-A16F-4C3D-A144-5A32B3493021}" type="presParOf" srcId="{A2E3A008-0A90-4EDD-92CA-64B92143BEB7}" destId="{D41A19A1-F0B8-4273-A07A-2AB040D60A54}" srcOrd="7" destOrd="0" presId="urn:microsoft.com/office/officeart/2005/8/layout/radial5"/>
    <dgm:cxn modelId="{1AE4915A-D3A8-48BB-BA27-689AFD550932}" type="presParOf" srcId="{D41A19A1-F0B8-4273-A07A-2AB040D60A54}" destId="{F9C85CEA-9241-4F7C-BE67-E6B10CE40A8D}" srcOrd="0" destOrd="0" presId="urn:microsoft.com/office/officeart/2005/8/layout/radial5"/>
    <dgm:cxn modelId="{A2B750EC-A2AF-4B8A-8DAA-A8FB2ADC7343}" type="presParOf" srcId="{A2E3A008-0A90-4EDD-92CA-64B92143BEB7}" destId="{FAD82091-75D9-4DE7-98AE-E745EE3B2E40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8BB9-9590-44D2-8907-FD3D9F8C4CFD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E11F6-94A5-48BE-A12E-CC896A6DF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BB8-6C72-48E7-BCC8-26EC1CF43E47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9D1-D22F-405C-8281-18C49B78D363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0E49-23ED-4048-BE2F-1321D3E8C654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88-52A5-4876-A2BA-0A1C3CEE838A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8E39-75C0-4694-94FD-CCF1C476120A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B5AB-4E44-44FC-8F02-739705814DC8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64E-DCC6-450C-80AE-42E3C88CACDB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8F32-E7F7-4ED8-8E7A-78B36DCBFB23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1F86-E4E6-4915-A8CF-94C099DCE098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9C7D-C2AF-49B6-8EF6-89051B5D1458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FB58-3B61-44B2-894C-5A1F39557294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CA0D88-1E5D-434F-91D2-19DBE36ABEC7}" type="datetime2">
              <a:rPr lang="en-US" smtClean="0"/>
              <a:pPr/>
              <a:t>Friday, July 9, 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611528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8240" y="6492875"/>
            <a:ext cx="36576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Assalamualaik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71800" y="0"/>
            <a:ext cx="2514600" cy="1828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/>
              </a:rPr>
              <a:t>একক</a:t>
            </a:r>
            <a:r>
              <a:rPr lang="en-US" sz="40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/>
              </a:rPr>
              <a:t>কাজঃ</a:t>
            </a:r>
            <a:endParaRPr lang="en-US" sz="4000" b="1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8" r="4557" b="39687"/>
          <a:stretch/>
        </p:blipFill>
        <p:spPr>
          <a:xfrm>
            <a:off x="5486400" y="304800"/>
            <a:ext cx="2667000" cy="3048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175">
            <a:noFill/>
            <a:prstDash val="sysDot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34290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‘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আখিরাত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’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শব্দের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অর্থ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5720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সংক্ষেপে</a:t>
            </a: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আখিরাতের</a:t>
            </a: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পরিচয়</a:t>
            </a: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বল</a:t>
            </a: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।  </a:t>
            </a:r>
            <a:endParaRPr lang="en-US" sz="4400" b="1" dirty="0">
              <a:solidFill>
                <a:srgbClr val="3333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8600" y="5181600"/>
            <a:ext cx="28956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/>
                <a:cs typeface="NikoshBAN" pitchFamily="2" charset="0"/>
              </a:rPr>
              <a:t>শাফায়াত </a:t>
            </a:r>
            <a:endParaRPr lang="en-US" sz="3200" b="1" dirty="0">
              <a:latin typeface="NikoshBAN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3276600"/>
            <a:ext cx="25908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হাশর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  <p:pic>
        <p:nvPicPr>
          <p:cNvPr id="13" name="Picture 12" descr="as.jpg"/>
          <p:cNvPicPr>
            <a:picLocks noChangeAspect="1"/>
          </p:cNvPicPr>
          <p:nvPr/>
        </p:nvPicPr>
        <p:blipFill>
          <a:blip r:embed="rId2"/>
          <a:srcRect l="8065" t="-14815" r="43548" b="14815"/>
          <a:stretch>
            <a:fillRect/>
          </a:stretch>
        </p:blipFill>
        <p:spPr>
          <a:xfrm rot="5400000">
            <a:off x="690769" y="843169"/>
            <a:ext cx="1590261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 descr="ba0e51c69702a742065f0abe1a8d1bf1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927896"/>
            <a:ext cx="2209800" cy="1424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tabletop_250x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094382"/>
            <a:ext cx="2057400" cy="13252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201209251817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04918"/>
            <a:ext cx="2438400" cy="1414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6952628374_70faf7efa9_z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5181600"/>
            <a:ext cx="2819400" cy="1431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625" y="5134388"/>
            <a:ext cx="2466975" cy="1285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 descr="hd 1 (5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867188"/>
            <a:ext cx="2466975" cy="1285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Oval 24"/>
          <p:cNvSpPr/>
          <p:nvPr/>
        </p:nvSpPr>
        <p:spPr>
          <a:xfrm>
            <a:off x="381000" y="1023730"/>
            <a:ext cx="2133600" cy="16432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/>
                <a:cs typeface="NikoshBAN" pitchFamily="2" charset="0"/>
              </a:rPr>
              <a:t>মৃত্যু</a:t>
            </a:r>
            <a:r>
              <a:rPr lang="en-US" sz="3200" b="1" dirty="0" smtClean="0">
                <a:latin typeface="NikoshBAN"/>
                <a:cs typeface="NikoshBAN" pitchFamily="2" charset="0"/>
              </a:rPr>
              <a:t> </a:t>
            </a:r>
            <a:endParaRPr lang="en-US" sz="3200" b="1" dirty="0">
              <a:latin typeface="NikoshBAN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24200" y="838200"/>
            <a:ext cx="23622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কবর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19800" y="831574"/>
            <a:ext cx="2590800" cy="13782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কিয়ামত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200400" y="3041374"/>
            <a:ext cx="2362200" cy="13782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মীযান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096000" y="2895600"/>
            <a:ext cx="24384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/>
                <a:cs typeface="NikoshBAN" pitchFamily="2" charset="0"/>
              </a:rPr>
              <a:t>সিরাত</a:t>
            </a:r>
            <a:endParaRPr lang="en-US" sz="3200" b="1" dirty="0">
              <a:latin typeface="NikoshBAN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52800" y="5145156"/>
            <a:ext cx="2819400" cy="14842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জান্নাত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324600" y="5029200"/>
            <a:ext cx="2667000" cy="1447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/>
              </a:rPr>
              <a:t>জাহান্নাম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52600" y="0"/>
            <a:ext cx="6096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  <a:prstDash val="solid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আখিরাতের পর্যায় সমূহ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5" grpId="0" animBg="1"/>
      <p:bldP spid="28" grpId="0" animBg="1"/>
      <p:bldP spid="31" grpId="0" animBg="1"/>
      <p:bldP spid="34" grpId="0" animBg="1"/>
      <p:bldP spid="36" grpId="0" animBg="1"/>
      <p:bldP spid="38" grpId="0" animBg="1"/>
      <p:bldP spid="41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57150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দাড়িপাল্লা</a:t>
            </a:r>
            <a:endParaRPr lang="en-US" sz="3600" b="1" dirty="0"/>
          </a:p>
        </p:txBody>
      </p:sp>
      <p:pic>
        <p:nvPicPr>
          <p:cNvPr id="14" name="Picture 13" descr="vcvcvc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7848600" cy="46482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438400" y="152400"/>
            <a:ext cx="45720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মিজান অর্থ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tabletop_250x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200" cy="5943600"/>
          </a:xfrm>
          <a:prstGeom prst="rect">
            <a:avLst/>
          </a:prstGeom>
        </p:spPr>
      </p:pic>
      <p:pic>
        <p:nvPicPr>
          <p:cNvPr id="17" name="Picture 16" descr="single-phase-electricity-meter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0"/>
            <a:ext cx="5003800" cy="5969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0" y="5943600"/>
            <a:ext cx="4648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5943600"/>
            <a:ext cx="41148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2133600" cy="36576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8240" y="6492875"/>
            <a:ext cx="36576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0" y="6858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F3114EE-FB20-4CCC-9DF7-BF65ABE42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graphicEl>
                                              <a:dgm id="{0F3114EE-FB20-4CCC-9DF7-BF65ABE42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graphicEl>
                                              <a:dgm id="{0F3114EE-FB20-4CCC-9DF7-BF65ABE42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graphicEl>
                                              <a:dgm id="{0F3114EE-FB20-4CCC-9DF7-BF65ABE42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1B8976F-38E7-4714-96B3-0C2E5B8F9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graphicEl>
                                              <a:dgm id="{E1B8976F-38E7-4714-96B3-0C2E5B8F9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graphicEl>
                                              <a:dgm id="{E1B8976F-38E7-4714-96B3-0C2E5B8F9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graphicEl>
                                              <a:dgm id="{E1B8976F-38E7-4714-96B3-0C2E5B8F9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C07E414-70BE-49F5-82C4-3DD3D1810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>
                                            <p:graphicEl>
                                              <a:dgm id="{9C07E414-70BE-49F5-82C4-3DD3D1810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graphicEl>
                                              <a:dgm id="{9C07E414-70BE-49F5-82C4-3DD3D1810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graphicEl>
                                              <a:dgm id="{9C07E414-70BE-49F5-82C4-3DD3D1810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8ADA31F-9277-4D95-B7D2-09B461785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graphicEl>
                                              <a:dgm id="{28ADA31F-9277-4D95-B7D2-09B461785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graphicEl>
                                              <a:dgm id="{28ADA31F-9277-4D95-B7D2-09B461785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graphicEl>
                                              <a:dgm id="{28ADA31F-9277-4D95-B7D2-09B461785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15041FA-919D-43F3-9AF4-44F4FF28B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graphicEl>
                                              <a:dgm id="{D15041FA-919D-43F3-9AF4-44F4FF28B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graphicEl>
                                              <a:dgm id="{D15041FA-919D-43F3-9AF4-44F4FF28B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graphicEl>
                                              <a:dgm id="{D15041FA-919D-43F3-9AF4-44F4FF28B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9799351-A1E3-415F-97E9-251AC8977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>
                                            <p:graphicEl>
                                              <a:dgm id="{39799351-A1E3-415F-97E9-251AC8977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graphicEl>
                                              <a:dgm id="{39799351-A1E3-415F-97E9-251AC8977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graphicEl>
                                              <a:dgm id="{39799351-A1E3-415F-97E9-251AC8977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B9C3E32-C5D9-49F1-B09C-B311D7A2D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>
                                            <p:graphicEl>
                                              <a:dgm id="{5B9C3E32-C5D9-49F1-B09C-B311D7A2D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>
                                            <p:graphicEl>
                                              <a:dgm id="{5B9C3E32-C5D9-49F1-B09C-B311D7A2D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graphicEl>
                                              <a:dgm id="{5B9C3E32-C5D9-49F1-B09C-B311D7A2D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41A19A1-F0B8-4273-A07A-2AB040D60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>
                                            <p:graphicEl>
                                              <a:dgm id="{D41A19A1-F0B8-4273-A07A-2AB040D60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>
                                            <p:graphicEl>
                                              <a:dgm id="{D41A19A1-F0B8-4273-A07A-2AB040D60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>
                                            <p:graphicEl>
                                              <a:dgm id="{D41A19A1-F0B8-4273-A07A-2AB040D60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D82091-75D9-4DE7-98AE-E745EE3B2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>
                                            <p:graphicEl>
                                              <a:dgm id="{FAD82091-75D9-4DE7-98AE-E745EE3B2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>
                                            <p:graphicEl>
                                              <a:dgm id="{FAD82091-75D9-4DE7-98AE-E745EE3B2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>
                                            <p:graphicEl>
                                              <a:dgm id="{FAD82091-75D9-4DE7-98AE-E745EE3B2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14</a:t>
            </a:fld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পরিমাপক যন্ত্রের দ্বারা কিয়ামতের দিন মানুষের পাপ-পূণ্যকে ওজন করা হবে,তাকে মিযান বলা হয়।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1025" y="76200"/>
            <a:ext cx="442697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পরিভাষায়--</a:t>
            </a:r>
            <a:endParaRPr lang="en-US" sz="54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abletop_250x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038600"/>
            <a:ext cx="2324100" cy="2603499"/>
          </a:xfrm>
          <a:prstGeom prst="rect">
            <a:avLst/>
          </a:prstGeom>
        </p:spPr>
      </p:pic>
      <p:pic>
        <p:nvPicPr>
          <p:cNvPr id="9" name="Picture 8" descr="single-phase-electricity-mete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886200"/>
            <a:ext cx="1875502" cy="2743200"/>
          </a:xfrm>
          <a:prstGeom prst="rect">
            <a:avLst/>
          </a:prstGeom>
        </p:spPr>
      </p:pic>
      <p:pic>
        <p:nvPicPr>
          <p:cNvPr id="10" name="Picture 9" descr="power_met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038600"/>
            <a:ext cx="2057400" cy="2603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2209800" cy="2679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648200" cy="365125"/>
          </a:xfrm>
        </p:spPr>
        <p:txBody>
          <a:bodyPr/>
          <a:lstStyle/>
          <a:p>
            <a:r>
              <a:rPr lang="en-US" b="1" smtClean="0"/>
              <a:t>Md. Kawcher Hossen, Assis't Teacher, Karim Ullah High School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15</a:t>
            </a:fld>
            <a:endParaRPr lang="en-US" b="1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1371600"/>
          </a:xfrm>
          <a:prstGeom prst="roundRect">
            <a:avLst>
              <a:gd name="adj" fmla="val 247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মহান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আল্লাহ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পবিত্র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কুরআনে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বলেন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------- </a:t>
            </a:r>
            <a:endParaRPr lang="en-US" sz="36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10" name="Picture 9" descr="20210331_105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381502" y="-2857501"/>
            <a:ext cx="838199" cy="8077201"/>
          </a:xfrm>
          <a:prstGeom prst="roundRect">
            <a:avLst>
              <a:gd name="adj" fmla="val 3834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0" y="1600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66"/>
                </a:solidFill>
                <a:latin typeface="NikoshBAN"/>
              </a:rPr>
              <a:t>“</a:t>
            </a:r>
            <a:r>
              <a:rPr lang="en-US" sz="3200" dirty="0" err="1" smtClean="0">
                <a:solidFill>
                  <a:srgbClr val="000066"/>
                </a:solidFill>
                <a:latin typeface="NikoshBAN"/>
              </a:rPr>
              <a:t>আর</a:t>
            </a:r>
            <a:r>
              <a:rPr lang="en-US" sz="3200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/>
              </a:rPr>
              <a:t>আমি</a:t>
            </a:r>
            <a:r>
              <a:rPr lang="en-US" sz="3200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/>
              </a:rPr>
              <a:t>কিয়ামতের</a:t>
            </a:r>
            <a:r>
              <a:rPr lang="en-US" sz="3200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/>
              </a:rPr>
              <a:t>দিন</a:t>
            </a:r>
            <a:r>
              <a:rPr lang="en-US" sz="3200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/>
              </a:rPr>
              <a:t>ন্যায়বিচারের</a:t>
            </a:r>
            <a:r>
              <a:rPr lang="en-US" sz="3200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/>
              </a:rPr>
              <a:t>মানদণ্ড</a:t>
            </a:r>
            <a:r>
              <a:rPr lang="en-US" sz="3200" dirty="0" smtClean="0">
                <a:solidFill>
                  <a:srgbClr val="000066"/>
                </a:solidFill>
                <a:latin typeface="NikoshBAN"/>
              </a:rPr>
              <a:t>  </a:t>
            </a:r>
            <a:r>
              <a:rPr lang="en-US" sz="3200" dirty="0" err="1" smtClean="0">
                <a:solidFill>
                  <a:srgbClr val="000066"/>
                </a:solidFill>
                <a:latin typeface="NikoshBAN"/>
              </a:rPr>
              <a:t>স্থাপন</a:t>
            </a:r>
            <a:r>
              <a:rPr lang="en-US" sz="3200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/>
              </a:rPr>
              <a:t>করব</a:t>
            </a:r>
            <a:r>
              <a:rPr lang="en-US" sz="3200" dirty="0" smtClean="0">
                <a:solidFill>
                  <a:srgbClr val="000066"/>
                </a:solidFill>
                <a:latin typeface="NikoshBAN"/>
              </a:rPr>
              <a:t>।” </a:t>
            </a:r>
            <a:r>
              <a:rPr lang="en-US" sz="2400" dirty="0" smtClean="0">
                <a:solidFill>
                  <a:srgbClr val="000066"/>
                </a:solidFill>
                <a:latin typeface="NikoshBAN"/>
              </a:rPr>
              <a:t>(</a:t>
            </a:r>
            <a:r>
              <a:rPr lang="en-US" sz="2400" dirty="0" err="1" smtClean="0">
                <a:solidFill>
                  <a:srgbClr val="000066"/>
                </a:solidFill>
                <a:latin typeface="NikoshBAN"/>
              </a:rPr>
              <a:t>সূরা</a:t>
            </a:r>
            <a:r>
              <a:rPr lang="en-US" sz="2400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NikoshBAN"/>
              </a:rPr>
              <a:t>আল-আম্বিয়া</a:t>
            </a:r>
            <a:r>
              <a:rPr lang="en-US" sz="2400" dirty="0" smtClean="0">
                <a:solidFill>
                  <a:srgbClr val="000066"/>
                </a:solidFill>
                <a:latin typeface="NikoshBAN"/>
              </a:rPr>
              <a:t>, আয়াত-৪৭) </a:t>
            </a:r>
            <a:endParaRPr lang="en-US" sz="2400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7196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“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এবং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যাদের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পাল্লা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(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পুণ্যের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)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ভারী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হবে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তারাই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সফলকাম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।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আর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যাদের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পাল্লা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হালকা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হবে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তারাই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নিজেদের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ক্ষতি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করেছে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তারা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জাহান্নামে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চিরস্থায়ী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NikoshBAN"/>
              </a:rPr>
              <a:t>হবে</a:t>
            </a:r>
            <a:r>
              <a:rPr lang="en-US" sz="3200" dirty="0" smtClean="0">
                <a:solidFill>
                  <a:srgbClr val="660033"/>
                </a:solidFill>
                <a:latin typeface="NikoshBAN"/>
              </a:rPr>
              <a:t>।” </a:t>
            </a:r>
            <a:r>
              <a:rPr lang="en-US" sz="2400" dirty="0" smtClean="0">
                <a:solidFill>
                  <a:srgbClr val="660033"/>
                </a:solidFill>
                <a:latin typeface="NikoshBAN"/>
              </a:rPr>
              <a:t>(</a:t>
            </a:r>
            <a:r>
              <a:rPr lang="en-US" sz="2400" dirty="0" err="1" smtClean="0">
                <a:solidFill>
                  <a:srgbClr val="660033"/>
                </a:solidFill>
                <a:latin typeface="NikoshBAN"/>
              </a:rPr>
              <a:t>সূরা</a:t>
            </a:r>
            <a:r>
              <a:rPr lang="en-US" sz="24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660033"/>
                </a:solidFill>
                <a:latin typeface="NikoshBAN"/>
              </a:rPr>
              <a:t>আল-মুমিনুন</a:t>
            </a:r>
            <a:r>
              <a:rPr lang="en-US" sz="2400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2400" dirty="0" err="1" smtClean="0">
                <a:solidFill>
                  <a:srgbClr val="660033"/>
                </a:solidFill>
                <a:latin typeface="NikoshBAN"/>
              </a:rPr>
              <a:t>আয়াত</a:t>
            </a:r>
            <a:r>
              <a:rPr lang="en-US" sz="2400" dirty="0" smtClean="0">
                <a:solidFill>
                  <a:srgbClr val="660033"/>
                </a:solidFill>
                <a:latin typeface="NikoshBAN"/>
              </a:rPr>
              <a:t> ১০২-১০৩) </a:t>
            </a:r>
            <a:endParaRPr lang="en-US" sz="2400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9182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আল্লাহ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আরো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বলেন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---- </a:t>
            </a:r>
            <a:endParaRPr lang="en-US" sz="3600" b="1" dirty="0">
              <a:solidFill>
                <a:srgbClr val="0033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572000" cy="365125"/>
          </a:xfrm>
        </p:spPr>
        <p:txBody>
          <a:bodyPr/>
          <a:lstStyle/>
          <a:p>
            <a:r>
              <a:rPr lang="en-US" b="1" smtClean="0"/>
              <a:t>Md. Kawcher Hossen, Assis't Teacher, Karim Ullah High School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16</a:t>
            </a:fld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5041" y="1092890"/>
            <a:ext cx="4302759" cy="88831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419600"/>
            <a:ext cx="4953000" cy="98356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0" y="76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নেকির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পাল্লা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ভারি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করার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জন্য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রাসুল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(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সঃ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)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আমাদের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বহু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আমল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শিক্ষা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দিয়েছেন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।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তিনি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বলেন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----- </a:t>
            </a:r>
            <a:endParaRPr lang="en-US" sz="28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09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‘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আলহামদুলিল্লাহ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’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বলা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মিযানের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নেকির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পাল্লা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পূর্ন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করে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দেয়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। (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সহিহ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মুসলিম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) </a:t>
            </a:r>
            <a:endParaRPr lang="en-US" sz="2800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1108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অন্য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হাদিসে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রাসুল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(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সঃ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)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বলেন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এমন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দুইটি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বাক্য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আছে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যেগুলো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মিযানের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পাল্লা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ভারি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করে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দেয়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।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বাক্য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দুইটি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NikoshBAN"/>
              </a:rPr>
              <a:t>হলো</a:t>
            </a:r>
            <a:r>
              <a:rPr lang="en-US" sz="2800" b="1" dirty="0" smtClean="0">
                <a:solidFill>
                  <a:srgbClr val="000066"/>
                </a:solidFill>
                <a:latin typeface="NikoshBAN"/>
              </a:rPr>
              <a:t>---- </a:t>
            </a:r>
            <a:endParaRPr lang="en-US" sz="28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599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00"/>
                </a:solidFill>
                <a:latin typeface="NikoshBAN"/>
              </a:rPr>
              <a:t>‘</a:t>
            </a:r>
            <a:r>
              <a:rPr lang="en-US" sz="2800" dirty="0" err="1" smtClean="0">
                <a:solidFill>
                  <a:srgbClr val="003300"/>
                </a:solidFill>
                <a:latin typeface="NikoshBAN"/>
              </a:rPr>
              <a:t>পবিত্রতা</a:t>
            </a:r>
            <a:r>
              <a:rPr lang="en-US" sz="2800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2800" dirty="0" err="1" smtClean="0">
                <a:solidFill>
                  <a:srgbClr val="003300"/>
                </a:solidFill>
                <a:latin typeface="NikoshBAN"/>
              </a:rPr>
              <a:t>প্রশংসা</a:t>
            </a:r>
            <a:r>
              <a:rPr lang="en-US" sz="2800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/>
              </a:rPr>
              <a:t>আল্লাহর</a:t>
            </a:r>
            <a:r>
              <a:rPr lang="en-US" sz="2800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/>
              </a:rPr>
              <a:t>জন্য</a:t>
            </a:r>
            <a:r>
              <a:rPr lang="en-US" sz="2800" dirty="0" smtClean="0">
                <a:solidFill>
                  <a:srgbClr val="003300"/>
                </a:solidFill>
                <a:latin typeface="NikoshBAN"/>
              </a:rPr>
              <a:t>’ </a:t>
            </a:r>
            <a:r>
              <a:rPr lang="en-US" sz="2800" dirty="0" err="1" smtClean="0">
                <a:solidFill>
                  <a:srgbClr val="003300"/>
                </a:solidFill>
                <a:latin typeface="NikoshBAN"/>
              </a:rPr>
              <a:t>তিনি</a:t>
            </a:r>
            <a:r>
              <a:rPr lang="en-US" sz="2800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/>
              </a:rPr>
              <a:t>মহান</a:t>
            </a:r>
            <a:r>
              <a:rPr lang="en-US" sz="2800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2800" dirty="0" err="1" smtClean="0">
                <a:solidFill>
                  <a:srgbClr val="003300"/>
                </a:solidFill>
                <a:latin typeface="NikoshBAN"/>
              </a:rPr>
              <a:t>অতিশয়</a:t>
            </a:r>
            <a:r>
              <a:rPr lang="en-US" sz="2800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NikoshBAN"/>
              </a:rPr>
              <a:t>পবিত্র</a:t>
            </a:r>
            <a:r>
              <a:rPr lang="en-US" sz="2800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2800" dirty="0">
              <a:solidFill>
                <a:srgbClr val="0033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3952"/>
            <a:ext cx="2011680" cy="384048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240"/>
            <a:ext cx="4724400" cy="36576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7596" y="228600"/>
            <a:ext cx="1761204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সিরাত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অর্থ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0"/>
            <a:ext cx="2057400" cy="1752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 descr="ivv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2590800" cy="1789471"/>
          </a:xfrm>
          <a:prstGeom prst="rect">
            <a:avLst/>
          </a:prstGeom>
        </p:spPr>
      </p:pic>
      <p:pic>
        <p:nvPicPr>
          <p:cNvPr id="16" name="Picture 2" descr="C:\Users\Computer City\Pictures\village-Charity-curved-pat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94"/>
          <a:stretch/>
        </p:blipFill>
        <p:spPr bwMode="auto">
          <a:xfrm>
            <a:off x="1905000" y="0"/>
            <a:ext cx="26202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804693" y="1238250"/>
            <a:ext cx="1177798" cy="4191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পথ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34896" y="1233334"/>
            <a:ext cx="1570704" cy="4191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56518" y="1233334"/>
            <a:ext cx="1066800" cy="457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পুল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image_1337_1656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1" y="1789471"/>
            <a:ext cx="8975602" cy="48739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54881" y="1821426"/>
            <a:ext cx="306951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পরিভাষায়--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819400"/>
            <a:ext cx="9144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জান্নাতে যাওয়ার পথে জাহান্নামের উপরে স্থাপিত একটি পুল বা পথ ।</a:t>
            </a:r>
          </a:p>
          <a:p>
            <a:pPr algn="ctr"/>
            <a:r>
              <a:rPr lang="bn-BD" sz="4000" b="1" dirty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 তা ত্রিশ হাজার বছরের পথ ।</a:t>
            </a:r>
            <a:endParaRPr lang="en-US" sz="4000" b="1" dirty="0">
              <a:ln w="11430">
                <a:solidFill>
                  <a:srgbClr val="7030A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Manual Operation 22"/>
          <p:cNvSpPr/>
          <p:nvPr/>
        </p:nvSpPr>
        <p:spPr>
          <a:xfrm rot="10800000">
            <a:off x="2362197" y="5257799"/>
            <a:ext cx="4495803" cy="1447800"/>
          </a:xfrm>
          <a:prstGeom prst="flowChartManualOperati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24" name="Picture 23" descr="fdfdfdfdfd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476" y="5410198"/>
            <a:ext cx="2908747" cy="11430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8142482">
            <a:off x="1491553" y="5492449"/>
            <a:ext cx="187823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০০০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3523327">
            <a:off x="5918883" y="5492449"/>
            <a:ext cx="187823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০০০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82259" y="4724400"/>
            <a:ext cx="192794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০০০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  <p:bldP spid="19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18</a:t>
            </a:fld>
            <a:endParaRPr lang="en-US" b="1" dirty="0"/>
          </a:p>
        </p:txBody>
      </p:sp>
      <p:pic>
        <p:nvPicPr>
          <p:cNvPr id="5" name="Picture 4" descr="fdfdfdfdf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1"/>
            <a:ext cx="8153400" cy="5105399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4267200" y="3429000"/>
            <a:ext cx="1219200" cy="2895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304800"/>
            <a:ext cx="8610600" cy="83820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জাহান্নামের উপর সিরাতের দৃশ্য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434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19</a:t>
            </a:fld>
            <a:endParaRPr lang="en-US" b="1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606" y="914400"/>
            <a:ext cx="7543800" cy="8382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1752600" y="152400"/>
            <a:ext cx="5715000" cy="68580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তায়ালার বানী--</a:t>
            </a:r>
            <a:endParaRPr lang="en-US" sz="40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750874"/>
            <a:ext cx="914399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‘এবং তোমাদের প্রত্যেকেই তা অতিক্রম করবে, এটা তোমার প্রতিপালকের অনিবার্য সিদ্ধান্ত’।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সূরা মারিয়াম-৭১)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305961"/>
            <a:ext cx="9144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‘জাহান্নামের উপর সিরাত স্থাপিত হবে’।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মুসনাদে আহমাদ)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505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এ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সম্পর্কে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রাসুল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(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সঃ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বলেন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-----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13" name="Picture 12" descr="20210331_171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337565" y="1444236"/>
            <a:ext cx="983473" cy="6629399"/>
          </a:xfrm>
          <a:prstGeom prst="roundRect">
            <a:avLst>
              <a:gd name="adj" fmla="val 4240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012C325C-6CB2-4E37-858A-FDE0DDF3D96D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096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dirty="0" err="1" smtClean="0">
                <a:solidFill>
                  <a:srgbClr val="FFFF00"/>
                </a:solidFill>
                <a:latin typeface="NikoshBAN"/>
              </a:rPr>
              <a:t>স্বাগতম</a:t>
            </a:r>
            <a:endParaRPr lang="en-US" sz="18000" b="1" dirty="0">
              <a:solidFill>
                <a:srgbClr val="FFFF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495800" cy="365125"/>
          </a:xfrm>
        </p:spPr>
        <p:txBody>
          <a:bodyPr/>
          <a:lstStyle/>
          <a:p>
            <a:r>
              <a:rPr lang="en-US" b="1" smtClean="0"/>
              <a:t>Md. Kawcher Hossen, Assis't Teacher, Karim Ullah High School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20</a:t>
            </a:fld>
            <a:endParaRPr lang="en-US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838200"/>
            <a:ext cx="3429000" cy="1066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00600" y="990600"/>
            <a:ext cx="3733800" cy="76200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চোখের দৃষ্টির গতি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057400"/>
            <a:ext cx="3180735" cy="13318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800601" y="2209800"/>
            <a:ext cx="3124200" cy="60960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বিদ্যুৎ গতি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28600"/>
            <a:ext cx="53340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পুলসিরাত পার হওয়ার গতি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76800" y="3962400"/>
            <a:ext cx="3162300" cy="45720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ঝড়ের গতি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7" t="17714" b="17696"/>
          <a:stretch/>
        </p:blipFill>
        <p:spPr>
          <a:xfrm>
            <a:off x="1143001" y="5181600"/>
            <a:ext cx="3429000" cy="144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5105401" y="5388076"/>
            <a:ext cx="2933700" cy="53340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বিমানের গতি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:\Documents and Settings\Admin\Desktop\235px-1991_Bangladesh_Cyclone_29_apr_1991_0623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581400"/>
            <a:ext cx="35052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21</a:t>
            </a:fld>
            <a:endParaRPr lang="en-US" b="1"/>
          </a:p>
        </p:txBody>
      </p:sp>
      <p:sp>
        <p:nvSpPr>
          <p:cNvPr id="5" name="Rounded Rectangle 4"/>
          <p:cNvSpPr/>
          <p:nvPr/>
        </p:nvSpPr>
        <p:spPr>
          <a:xfrm>
            <a:off x="5181600" y="2484290"/>
            <a:ext cx="3066907" cy="563709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ঘোড়ার গতি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acing_at_Arlington_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2895600" cy="1343727"/>
          </a:xfrm>
          <a:prstGeom prst="rect">
            <a:avLst/>
          </a:prstGeom>
        </p:spPr>
      </p:pic>
      <p:pic>
        <p:nvPicPr>
          <p:cNvPr id="8" name="Picture 2" descr="D:\coin\VEHICAL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41" t="24467"/>
          <a:stretch/>
        </p:blipFill>
        <p:spPr bwMode="auto">
          <a:xfrm>
            <a:off x="1371600" y="837956"/>
            <a:ext cx="2895600" cy="1332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5257801" y="1236528"/>
            <a:ext cx="2794246" cy="59227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গাড়ীর গতি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228600"/>
            <a:ext cx="53340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পুলসিরাত পার হওয়ার গতি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woman-running-track-main.jpg"/>
          <p:cNvPicPr>
            <a:picLocks noChangeAspect="1"/>
          </p:cNvPicPr>
          <p:nvPr/>
        </p:nvPicPr>
        <p:blipFill rotWithShape="1">
          <a:blip r:embed="rId4" cstate="print"/>
          <a:srcRect l="28745" t="15110" r="22437" b="24368"/>
          <a:stretch/>
        </p:blipFill>
        <p:spPr>
          <a:xfrm>
            <a:off x="1371600" y="3505200"/>
            <a:ext cx="2895600" cy="146324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029200" y="3929562"/>
            <a:ext cx="3219307" cy="566237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দৌড়ের গতি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00600" y="5466121"/>
            <a:ext cx="3278485" cy="629879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হাঁটার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গতি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Computer City\Pictures\123424_3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01" r="15432"/>
          <a:stretch/>
        </p:blipFill>
        <p:spPr bwMode="auto">
          <a:xfrm>
            <a:off x="1752600" y="4953000"/>
            <a:ext cx="1371887" cy="173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22</a:t>
            </a:fld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2895600" y="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শাফায়াত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     </a:t>
            </a:r>
            <a:endParaRPr lang="en-US" sz="6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শাফায়াত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শব্দের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অর্থ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সুপারিশ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করা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অনুরোধ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করা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ইত্যাদি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।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ইসলামি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শরিয়তের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পরিভাষায়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কল্যাণ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ও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ক্ষমার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জন্য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আল্লাহ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তায়ালার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নিকট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নবি-রাসুল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ও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নেক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বান্দাগনের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সুপারিশ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করাকে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শাফায়াত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বলে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। </a:t>
            </a:r>
            <a:endParaRPr lang="en-US" sz="32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/>
              </a:rPr>
              <a:t>কিয়ামতের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দিন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নবি-রাসুল</a:t>
            </a:r>
            <a:r>
              <a:rPr lang="en-US" sz="3200" b="1" dirty="0" smtClean="0">
                <a:latin typeface="NikoshBAN"/>
              </a:rPr>
              <a:t> ও </a:t>
            </a:r>
            <a:r>
              <a:rPr lang="en-US" sz="3200" b="1" dirty="0" err="1" smtClean="0">
                <a:latin typeface="NikoshBAN"/>
              </a:rPr>
              <a:t>নেক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বান্দাগন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আল্লাহর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নিকট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সুপারিশ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করবেন</a:t>
            </a:r>
            <a:r>
              <a:rPr lang="en-US" sz="3200" b="1" dirty="0" smtClean="0">
                <a:latin typeface="NikoshBAN"/>
              </a:rPr>
              <a:t>। </a:t>
            </a:r>
            <a:r>
              <a:rPr lang="en-US" sz="3200" b="1" dirty="0" err="1" smtClean="0">
                <a:latin typeface="NikoshBAN"/>
              </a:rPr>
              <a:t>আল্লাহ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তায়ালা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এসব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শাফায়াত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কবুল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করবেন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এবং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বহু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মানুষকে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জান্নাত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দান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করবেন</a:t>
            </a:r>
            <a:r>
              <a:rPr lang="en-US" sz="3200" b="1" dirty="0" smtClean="0">
                <a:latin typeface="NikoshBAN"/>
              </a:rPr>
              <a:t>। </a:t>
            </a:r>
          </a:p>
          <a:p>
            <a:r>
              <a:rPr lang="en-US" sz="3200" b="1" dirty="0" err="1" smtClean="0">
                <a:latin typeface="NikoshBAN"/>
              </a:rPr>
              <a:t>রাসুল</a:t>
            </a:r>
            <a:r>
              <a:rPr lang="en-US" sz="3200" b="1" dirty="0" smtClean="0">
                <a:latin typeface="NikoshBAN"/>
              </a:rPr>
              <a:t> (</a:t>
            </a:r>
            <a:r>
              <a:rPr lang="en-US" sz="3200" b="1" dirty="0" err="1" smtClean="0">
                <a:latin typeface="NikoshBAN"/>
              </a:rPr>
              <a:t>সঃ</a:t>
            </a:r>
            <a:r>
              <a:rPr lang="en-US" sz="3200" b="1" dirty="0" smtClean="0">
                <a:latin typeface="NikoshBAN"/>
              </a:rPr>
              <a:t>) </a:t>
            </a:r>
            <a:r>
              <a:rPr lang="en-US" sz="3200" b="1" dirty="0" err="1" smtClean="0">
                <a:latin typeface="NikoshBAN"/>
              </a:rPr>
              <a:t>বলেছেন</a:t>
            </a:r>
            <a:r>
              <a:rPr lang="en-US" sz="3200" b="1" dirty="0" smtClean="0">
                <a:latin typeface="NikoshBAN"/>
              </a:rPr>
              <a:t>, “</a:t>
            </a:r>
            <a:r>
              <a:rPr lang="en-US" sz="3200" b="1" dirty="0" err="1" smtClean="0">
                <a:latin typeface="NikoshBAN"/>
              </a:rPr>
              <a:t>আমাকে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শাফায়াত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করার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অধিকার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দেওয়া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হয়েছে</a:t>
            </a:r>
            <a:r>
              <a:rPr lang="en-US" sz="3200" b="1" dirty="0" smtClean="0">
                <a:latin typeface="NikoshBAN"/>
              </a:rPr>
              <a:t>।”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সহিহ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বুখারি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ও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সহিহ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মুসলিম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)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annat-bg201812141525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23</a:t>
            </a:fld>
            <a:endParaRPr lang="en-US" b="1"/>
          </a:p>
        </p:txBody>
      </p:sp>
      <p:sp>
        <p:nvSpPr>
          <p:cNvPr id="10" name="Oval 9"/>
          <p:cNvSpPr/>
          <p:nvPr/>
        </p:nvSpPr>
        <p:spPr>
          <a:xfrm>
            <a:off x="3124200" y="0"/>
            <a:ext cx="27432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336600"/>
                </a:solidFill>
                <a:latin typeface="NikoshBAN"/>
              </a:rPr>
              <a:t>জান্নাত</a:t>
            </a:r>
            <a:r>
              <a:rPr lang="en-US" sz="4000" b="1" dirty="0" smtClean="0">
                <a:solidFill>
                  <a:srgbClr val="336600"/>
                </a:solidFill>
                <a:latin typeface="NikoshBAN"/>
              </a:rPr>
              <a:t>  </a:t>
            </a:r>
            <a:endParaRPr lang="en-US" sz="4000" b="1" dirty="0">
              <a:solidFill>
                <a:srgbClr val="336600"/>
              </a:solidFill>
              <a:latin typeface="NikoshB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990600"/>
            <a:ext cx="9144000" cy="2057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জান্নাত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অর্থ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উদ্যান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বাগান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।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পরিভাষায়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পরকালীন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জীবনে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পুণ্যবানগণের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জন্য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পুরস্কার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স্বরূপ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যে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আরামদায়ক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স্থান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তৈরি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করে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রাখা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হয়েছে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তাকে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জান্নাত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/>
              </a:rPr>
              <a:t>বলে</a:t>
            </a:r>
            <a:r>
              <a:rPr lang="en-US" sz="3200" b="1" dirty="0" smtClean="0">
                <a:solidFill>
                  <a:srgbClr val="000066"/>
                </a:solidFill>
                <a:latin typeface="NikoshBAN"/>
              </a:rPr>
              <a:t>। </a:t>
            </a:r>
            <a:endParaRPr lang="en-US" sz="32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200400"/>
            <a:ext cx="9144000" cy="3657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জান্নাতের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সুখ-শান্তি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নিয়ামত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অফুরান্ত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।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হাদিসে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কুদসিতে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আল্লাহ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তায়ালা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বলেন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, “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আমি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আমার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নেক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বান্দাদের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জন্য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(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জান্নাতে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)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এমন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সব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নিয়ামত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প্রস্তুত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রেখেছি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যা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কোনো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চোখ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দেখেনি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কোনো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কান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কোনোদিন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তা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শুনেনি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এবং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কোনো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মানব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হৃদয়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কখনো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কল্পনা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করতে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পারেনি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।” (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সহিহ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বুখারি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)</a:t>
            </a:r>
          </a:p>
          <a:p>
            <a:pPr algn="ctr"/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দুনিয়াতে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যারা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ইসলামকে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পরিপূর্ণভাবে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অনুসরন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করে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চলবে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তারা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পরকালে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জান্নাত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লাভ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করবে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।   </a:t>
            </a:r>
            <a:endParaRPr lang="en-US" sz="28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0"/>
            <a:ext cx="8991600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/>
              </a:rPr>
              <a:t>এ </a:t>
            </a:r>
            <a:r>
              <a:rPr lang="en-US" sz="3600" b="1" dirty="0" err="1" smtClean="0">
                <a:solidFill>
                  <a:srgbClr val="FFFF00"/>
                </a:solidFill>
                <a:latin typeface="NikoshBAN"/>
              </a:rPr>
              <a:t>প্রসঙ্গে</a:t>
            </a:r>
            <a:r>
              <a:rPr lang="en-US" sz="36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/>
              </a:rPr>
              <a:t>মহান</a:t>
            </a:r>
            <a:r>
              <a:rPr lang="en-US" sz="36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/>
              </a:rPr>
              <a:t>আল্লাহ</a:t>
            </a:r>
            <a:r>
              <a:rPr lang="en-US" sz="36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/>
              </a:rPr>
              <a:t>বলেন</a:t>
            </a:r>
            <a:r>
              <a:rPr lang="en-US" sz="3600" b="1" dirty="0" smtClean="0">
                <a:solidFill>
                  <a:srgbClr val="FFFF00"/>
                </a:solidFill>
                <a:latin typeface="NikoshBAN"/>
              </a:rPr>
              <a:t> -------- </a:t>
            </a:r>
            <a:endParaRPr lang="en-US" sz="3600" b="1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7" name="Picture 6" descr="20210331_171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000501" y="-3086100"/>
            <a:ext cx="1142999" cy="9143999"/>
          </a:xfrm>
          <a:prstGeom prst="roundRect">
            <a:avLst>
              <a:gd name="adj" fmla="val 316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0" y="2057400"/>
            <a:ext cx="91440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“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আর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যে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ব্যক্তি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স্বীয়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প্রতিপালকের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সম্মুখে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উপস্থিত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হওয়ার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ভয়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রাখে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এবং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কুপ্রবৃত্তি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থেকে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নিজকে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বিরত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রাখে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জান্নাতই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হবে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তার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/>
              </a:rPr>
              <a:t>আবাস</a:t>
            </a:r>
            <a:r>
              <a:rPr lang="en-US" sz="3200" b="1" dirty="0" smtClean="0">
                <a:solidFill>
                  <a:srgbClr val="333300"/>
                </a:solidFill>
                <a:latin typeface="NikoshBAN"/>
              </a:rPr>
              <a:t>।” </a:t>
            </a:r>
          </a:p>
          <a:p>
            <a:pPr algn="ctr"/>
            <a:r>
              <a:rPr lang="en-US" sz="2400" b="1" dirty="0" smtClean="0">
                <a:solidFill>
                  <a:srgbClr val="333300"/>
                </a:solidFill>
                <a:latin typeface="NikoshBAN"/>
              </a:rPr>
              <a:t>(</a:t>
            </a:r>
            <a:r>
              <a:rPr lang="en-US" sz="2400" b="1" dirty="0" err="1" smtClean="0">
                <a:solidFill>
                  <a:srgbClr val="333300"/>
                </a:solidFill>
                <a:latin typeface="NikoshBAN"/>
              </a:rPr>
              <a:t>সূরা</a:t>
            </a:r>
            <a:r>
              <a:rPr lang="en-US" sz="24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333300"/>
                </a:solidFill>
                <a:latin typeface="NikoshBAN"/>
              </a:rPr>
              <a:t>আন-নাযিয়াত</a:t>
            </a:r>
            <a:r>
              <a:rPr lang="en-US" sz="2400" b="1" dirty="0" smtClean="0">
                <a:solidFill>
                  <a:srgbClr val="333300"/>
                </a:solidFill>
                <a:latin typeface="NikoshBAN"/>
              </a:rPr>
              <a:t>, </a:t>
            </a:r>
            <a:r>
              <a:rPr lang="en-US" sz="2400" b="1" dirty="0" err="1" smtClean="0">
                <a:solidFill>
                  <a:srgbClr val="333300"/>
                </a:solidFill>
                <a:latin typeface="NikoshBAN"/>
              </a:rPr>
              <a:t>আয়াত</a:t>
            </a:r>
            <a:r>
              <a:rPr lang="en-US" sz="2400" b="1" dirty="0" smtClean="0">
                <a:solidFill>
                  <a:srgbClr val="333300"/>
                </a:solidFill>
                <a:latin typeface="NikoshBAN"/>
              </a:rPr>
              <a:t> ৪০-৪১) </a:t>
            </a:r>
            <a:endParaRPr lang="en-US" sz="24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4572000"/>
            <a:ext cx="9144000" cy="2133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আল্লাহ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মুমিনদের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জন্য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৮টি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জান্নাত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তৈরি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করেছেন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এগুলো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হলো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- ১)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জান্নাতুল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ফেরদাউস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২)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দারুল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মাকাম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৩)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দারুল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কারার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৪)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দারুসসালাম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 ৫)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জান্নাতুল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মাওয়া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৬)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জান্নাতুল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আদন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৭)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দারুন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নাঈম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8)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দারুল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latin typeface="NikoshBAN"/>
              </a:rPr>
              <a:t>খুলুদ</a:t>
            </a:r>
            <a:r>
              <a:rPr lang="en-US" sz="2800" b="1" dirty="0" smtClean="0">
                <a:solidFill>
                  <a:srgbClr val="660033"/>
                </a:solidFill>
                <a:latin typeface="NikoshBAN"/>
              </a:rPr>
              <a:t> । </a:t>
            </a:r>
            <a:endParaRPr lang="en-US" sz="2800" b="1" dirty="0">
              <a:solidFill>
                <a:srgbClr val="660033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ann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24</a:t>
            </a:fld>
            <a:endParaRPr lang="en-US" b="1"/>
          </a:p>
        </p:txBody>
      </p:sp>
      <p:pic>
        <p:nvPicPr>
          <p:cNvPr id="6" name="Picture 5" descr="20210331_171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48101" y="1714499"/>
            <a:ext cx="1447800" cy="868680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Oval 9"/>
          <p:cNvSpPr/>
          <p:nvPr/>
        </p:nvSpPr>
        <p:spPr>
          <a:xfrm>
            <a:off x="2895600" y="0"/>
            <a:ext cx="33528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জাহান্নাম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066800"/>
            <a:ext cx="9144000" cy="1828800"/>
          </a:xfrm>
          <a:prstGeom prst="roundRect">
            <a:avLst>
              <a:gd name="adj" fmla="val 2878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জাহান্নাম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হলো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শাস্তির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স্থান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পরকালে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পাপিদের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রয়েছে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শাস্তির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ব্যবস্থা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আর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জাহান্নামই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হলো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সে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শাস্তির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/>
              </a:rPr>
              <a:t>জায়গা</a:t>
            </a:r>
            <a:r>
              <a:rPr lang="en-US" sz="3600" b="1" dirty="0" smtClean="0">
                <a:solidFill>
                  <a:srgbClr val="002060"/>
                </a:solidFill>
                <a:latin typeface="NikoshBAN"/>
              </a:rPr>
              <a:t>। 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2971800"/>
            <a:ext cx="9144000" cy="2286000"/>
          </a:xfrm>
          <a:prstGeom prst="roundRect">
            <a:avLst>
              <a:gd name="adj" fmla="val 40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/>
              </a:rPr>
              <a:t>জাহান্নাম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চির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শাস্তির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স্থান</a:t>
            </a:r>
            <a:r>
              <a:rPr lang="en-US" sz="3600" b="1" dirty="0" smtClean="0">
                <a:latin typeface="NikoshBAN"/>
              </a:rPr>
              <a:t>। </a:t>
            </a:r>
            <a:r>
              <a:rPr lang="en-US" sz="3600" b="1" dirty="0" err="1" smtClean="0">
                <a:latin typeface="NikoshBAN"/>
              </a:rPr>
              <a:t>এর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শাস্তি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অত্যান্ত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ভয়াবহ</a:t>
            </a:r>
            <a:r>
              <a:rPr lang="en-US" sz="3600" b="1" dirty="0" smtClean="0">
                <a:latin typeface="NikoshBAN"/>
              </a:rPr>
              <a:t>। </a:t>
            </a:r>
            <a:r>
              <a:rPr lang="en-US" sz="3600" b="1" dirty="0" err="1" smtClean="0">
                <a:latin typeface="NikoshBAN"/>
              </a:rPr>
              <a:t>জাহান্নামের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আগুন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অত্যান্ত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উত্তপ্ত</a:t>
            </a:r>
            <a:r>
              <a:rPr lang="en-US" sz="3600" b="1" dirty="0" smtClean="0">
                <a:latin typeface="NikoshBAN"/>
              </a:rPr>
              <a:t>। </a:t>
            </a:r>
            <a:r>
              <a:rPr lang="en-US" sz="3600" b="1" dirty="0" err="1" smtClean="0">
                <a:latin typeface="NikoshBAN"/>
              </a:rPr>
              <a:t>রাসুলুল্লাহ</a:t>
            </a:r>
            <a:r>
              <a:rPr lang="en-US" sz="3600" b="1" dirty="0" smtClean="0">
                <a:latin typeface="NikoshBAN"/>
              </a:rPr>
              <a:t> (</a:t>
            </a:r>
            <a:r>
              <a:rPr lang="en-US" sz="3600" b="1" dirty="0" err="1" smtClean="0">
                <a:latin typeface="NikoshBAN"/>
              </a:rPr>
              <a:t>সঃ</a:t>
            </a:r>
            <a:r>
              <a:rPr lang="en-US" sz="3600" b="1" dirty="0" smtClean="0">
                <a:latin typeface="NikoshBAN"/>
              </a:rPr>
              <a:t>) </a:t>
            </a:r>
          </a:p>
          <a:p>
            <a:r>
              <a:rPr lang="en-US" sz="3600" b="1" dirty="0" err="1" smtClean="0">
                <a:latin typeface="NikoshBAN"/>
              </a:rPr>
              <a:t>বলেছেন</a:t>
            </a:r>
            <a:r>
              <a:rPr lang="en-US" sz="3600" b="1" dirty="0" smtClean="0">
                <a:latin typeface="NikoshBAN"/>
              </a:rPr>
              <a:t>----- </a:t>
            </a:r>
            <a:endParaRPr lang="en-US" sz="3600" b="1" dirty="0">
              <a:latin typeface="NikoshBAN"/>
            </a:endParaRPr>
          </a:p>
        </p:txBody>
      </p:sp>
      <p:pic>
        <p:nvPicPr>
          <p:cNvPr id="7" name="Picture 6" descr="20210331_1718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038601" y="-1066800"/>
            <a:ext cx="1066798" cy="9144000"/>
          </a:xfrm>
          <a:prstGeom prst="roundRect">
            <a:avLst>
              <a:gd name="adj" fmla="val 464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ounded Rectangle 12"/>
          <p:cNvSpPr/>
          <p:nvPr/>
        </p:nvSpPr>
        <p:spPr>
          <a:xfrm>
            <a:off x="0" y="0"/>
            <a:ext cx="9144000" cy="1447800"/>
          </a:xfrm>
          <a:prstGeom prst="roundRect">
            <a:avLst>
              <a:gd name="adj" fmla="val 34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/>
              </a:rPr>
              <a:t>“</a:t>
            </a:r>
            <a:r>
              <a:rPr lang="en-US" sz="3200" b="1" dirty="0" err="1" smtClean="0">
                <a:latin typeface="NikoshBAN"/>
              </a:rPr>
              <a:t>তোমাদের</a:t>
            </a:r>
            <a:r>
              <a:rPr lang="en-US" sz="3200" b="1" dirty="0" smtClean="0">
                <a:latin typeface="NikoshBAN"/>
              </a:rPr>
              <a:t> এ </a:t>
            </a:r>
            <a:r>
              <a:rPr lang="en-US" sz="3200" b="1" dirty="0" err="1" smtClean="0">
                <a:latin typeface="NikoshBAN"/>
              </a:rPr>
              <a:t>পৃথিবীর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আগুন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জাহান্নামের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আগুনের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সত্তর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ভাগের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এক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ভাগ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মাত্র</a:t>
            </a:r>
            <a:r>
              <a:rPr lang="en-US" sz="3200" b="1" dirty="0" smtClean="0">
                <a:latin typeface="NikoshBAN"/>
              </a:rPr>
              <a:t>।”</a:t>
            </a:r>
          </a:p>
          <a:p>
            <a:pPr algn="ctr"/>
            <a:r>
              <a:rPr lang="en-US" sz="2400" b="1" dirty="0" smtClean="0">
                <a:latin typeface="NikoshBAN"/>
              </a:rPr>
              <a:t>(</a:t>
            </a:r>
            <a:r>
              <a:rPr lang="en-US" sz="2400" b="1" dirty="0" err="1" smtClean="0">
                <a:latin typeface="NikoshBAN"/>
              </a:rPr>
              <a:t>সহিহ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বুখারি</a:t>
            </a:r>
            <a:r>
              <a:rPr lang="en-US" sz="2400" b="1" dirty="0" smtClean="0">
                <a:latin typeface="NikoshBAN"/>
              </a:rPr>
              <a:t>) </a:t>
            </a:r>
            <a:endParaRPr lang="en-US" sz="2400" b="1" dirty="0">
              <a:latin typeface="NikoshB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1447800"/>
            <a:ext cx="9144000" cy="1524000"/>
          </a:xfrm>
          <a:prstGeom prst="roundRect">
            <a:avLst>
              <a:gd name="adj" fmla="val 41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জাহান্নাম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হলো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ভীষণ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শাস্তির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স্থান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কাফির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মুশরিক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মুনাফিকরা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এতে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চিরকাল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থাকবে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আল্লাহ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তায়ালা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বলেন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--------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0" y="4038600"/>
            <a:ext cx="9144000" cy="1447800"/>
          </a:xfrm>
          <a:prstGeom prst="roundRect">
            <a:avLst>
              <a:gd name="adj" fmla="val 40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“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অনন্তর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যে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সীমালংন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দুনিয়ার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জীবনকে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প্রাধান্য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দেয়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জাহান্নামই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হবে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তাদের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/>
              </a:rPr>
              <a:t>আবাস</a:t>
            </a:r>
            <a:r>
              <a:rPr lang="en-US" sz="3200" dirty="0" smtClean="0">
                <a:solidFill>
                  <a:srgbClr val="FFFF00"/>
                </a:solidFill>
                <a:latin typeface="NikoshBAN"/>
              </a:rPr>
              <a:t>।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সূরা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আন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নাযিয়াত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আয়াত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৩৭-৩৯) </a:t>
            </a:r>
            <a:endParaRPr lang="en-US" sz="2400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5486400"/>
            <a:ext cx="9144000" cy="1371600"/>
          </a:xfrm>
          <a:prstGeom prst="roundRect">
            <a:avLst>
              <a:gd name="adj" fmla="val 38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/>
              </a:rPr>
              <a:t>জাহান্নাম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</a:rPr>
              <a:t> ৭টি,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</a:rPr>
              <a:t>এগুলো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</a:rPr>
              <a:t>হলো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</a:rPr>
              <a:t>- ১)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</a:rPr>
              <a:t>জাহান্নাম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</a:rPr>
              <a:t> ২)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</a:rPr>
              <a:t>হাবিয়া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</a:rPr>
              <a:t> ৩)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</a:rPr>
              <a:t>জাহিম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</a:rPr>
              <a:t> ৪)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</a:rPr>
              <a:t>সাকার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</a:rPr>
              <a:t> ৫)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</a:rPr>
              <a:t>সাইর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</a:rPr>
              <a:t> ৬)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</a:rPr>
              <a:t>হুতামাহ</a:t>
            </a:r>
            <a:r>
              <a:rPr lang="en-US" sz="2800" b="1" dirty="0" smtClean="0">
                <a:solidFill>
                  <a:schemeClr val="bg1"/>
                </a:solidFill>
                <a:latin typeface="NikoshBAN"/>
              </a:rPr>
              <a:t> ও ৭) </a:t>
            </a:r>
            <a:r>
              <a:rPr lang="en-US" sz="2800" b="1" dirty="0" err="1" smtClean="0">
                <a:solidFill>
                  <a:schemeClr val="bg1"/>
                </a:solidFill>
                <a:latin typeface="NikoshBAN"/>
              </a:rPr>
              <a:t>লাযা</a:t>
            </a:r>
            <a:endParaRPr lang="en-US" sz="2800" b="1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14400"/>
            <a:ext cx="2439194" cy="22859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743200" y="0"/>
            <a:ext cx="3276600" cy="8382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দলীয়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কাজঃ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3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778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b="1" dirty="0" smtClean="0">
                <a:solidFill>
                  <a:srgbClr val="009900"/>
                </a:solidFill>
                <a:latin typeface="NikoshBAN"/>
              </a:rPr>
              <a:t> </a:t>
            </a:r>
            <a:r>
              <a:rPr lang="bn-BD" sz="48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 পার হওয়ার গতি গুলো লিখ</a:t>
            </a:r>
            <a:r>
              <a:rPr lang="en-US" sz="4800" b="1" dirty="0" smtClean="0">
                <a:solidFill>
                  <a:srgbClr val="009900"/>
                </a:solidFill>
                <a:latin typeface="NikoshBAN"/>
              </a:rPr>
              <a:t>। </a:t>
            </a:r>
            <a:endParaRPr lang="en-US" sz="4800" b="1" dirty="0">
              <a:solidFill>
                <a:srgbClr val="0099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30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আখিরা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তের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স্তর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হিসেবে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মিযানের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গুরুত্ব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। </a:t>
            </a:r>
            <a:endParaRPr lang="en-US" sz="4400" b="1" dirty="0">
              <a:solidFill>
                <a:srgbClr val="660033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own Ribbon 4"/>
          <p:cNvSpPr/>
          <p:nvPr/>
        </p:nvSpPr>
        <p:spPr>
          <a:xfrm>
            <a:off x="2209800" y="76200"/>
            <a:ext cx="4419600" cy="990600"/>
          </a:xfrm>
          <a:prstGeom prst="ribbon">
            <a:avLst>
              <a:gd name="adj1" fmla="val 10955"/>
              <a:gd name="adj2" fmla="val 53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মূল্যায়ন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6" name="Picture 5" descr="ide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6" y="76200"/>
            <a:ext cx="2295524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95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‘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সিরাত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’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অর্থ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কি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?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দাঁড়িপাল্লা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      খ)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রাস্তা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</a:t>
            </a:r>
          </a:p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মহাপ্রলয়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       ঘ)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সবগুলো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</a:t>
            </a:r>
            <a:endParaRPr lang="en-US" sz="28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9" name="Picture 8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057400"/>
            <a:ext cx="685800" cy="5947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-76200" y="32766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২) “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তোমাদের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এ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পৃথিবীর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আগুন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জাহান্নামের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আগুনের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সত্তর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ভাগের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এক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ভাগ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মাত্র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”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হাদিসটি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হাদিসের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কোন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গ্রন্থ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থেকে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নেওয়া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হয়েছে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? </a:t>
            </a:r>
            <a:endParaRPr lang="en-US" sz="3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46003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বুখারী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   খ)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মুসলিম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</a:p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তিরমিযি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ঘ)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আবু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দাউদ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</a:t>
            </a:r>
            <a:endParaRPr lang="en-US" sz="24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12" name="Picture 11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5486400"/>
            <a:ext cx="685800" cy="5947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Friday, July 9, 2021</a:t>
            </a:fld>
            <a:endParaRPr lang="en-US" b="1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4343400" cy="3651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Kawcher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Hossen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Assis't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Teacher,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Karim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Ullah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High School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27</a:t>
            </a:fld>
            <a:endParaRPr lang="en-US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৩) “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আর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আমি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কিয়ামতের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দিন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ন্যায়বিচারের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মানদণ্ড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স্থাপন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করব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”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উক্তিটি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কার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? 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476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রাসূল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(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সঃ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এর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খ)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নবীর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</a:p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</a:p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শিক্ষকের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         ঘ)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আল্লাহর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</a:t>
            </a:r>
            <a:endParaRPr lang="en-US" sz="24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7" name="Picture 6" descr="tik ci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438400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0" y="3124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৪)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পুণ্যবানগণের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জন্য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পুরুস্কার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স্বরুপ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যে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আরামদায়ক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স্থান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তৈরি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হয়েছে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তাকে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বলা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হয়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-------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242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ক) </a:t>
            </a:r>
            <a:r>
              <a:rPr lang="en-US" sz="2400" dirty="0" err="1" smtClean="0">
                <a:latin typeface="NikoshBAN"/>
              </a:rPr>
              <a:t>বারযাখ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smtClean="0">
                <a:latin typeface="NikoshBAN"/>
              </a:rPr>
              <a:t>                                    </a:t>
            </a:r>
            <a:r>
              <a:rPr lang="en-US" sz="2400" dirty="0" smtClean="0">
                <a:latin typeface="NikoshBAN"/>
              </a:rPr>
              <a:t>খ) </a:t>
            </a:r>
            <a:r>
              <a:rPr lang="en-US" sz="2400" dirty="0" err="1" smtClean="0">
                <a:latin typeface="NikoshBAN"/>
              </a:rPr>
              <a:t>মিযান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 smtClean="0">
              <a:latin typeface="NikoshBAN"/>
            </a:endParaRPr>
          </a:p>
          <a:p>
            <a:r>
              <a:rPr lang="en-US" sz="2400" dirty="0" smtClean="0">
                <a:latin typeface="NikoshBAN"/>
              </a:rPr>
              <a:t>  </a:t>
            </a:r>
          </a:p>
          <a:p>
            <a:r>
              <a:rPr lang="en-US" sz="2400" dirty="0" smtClean="0">
                <a:latin typeface="NikoshBAN"/>
              </a:rPr>
              <a:t>গ) </a:t>
            </a:r>
            <a:r>
              <a:rPr lang="en-US" sz="2400" dirty="0" err="1" smtClean="0">
                <a:latin typeface="NikoshBAN"/>
              </a:rPr>
              <a:t>জান্নাত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smtClean="0">
                <a:latin typeface="NikoshBAN"/>
              </a:rPr>
              <a:t>                                     ঘ</a:t>
            </a:r>
            <a:r>
              <a:rPr lang="en-US" sz="2400" dirty="0" smtClean="0">
                <a:latin typeface="NikoshBAN"/>
              </a:rPr>
              <a:t>) </a:t>
            </a:r>
            <a:r>
              <a:rPr lang="en-US" sz="2400" dirty="0" err="1" smtClean="0">
                <a:latin typeface="NikoshBAN"/>
              </a:rPr>
              <a:t>জাহান্নাম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smtClean="0">
                <a:latin typeface="NikoshBAN"/>
              </a:rPr>
              <a:t>  </a:t>
            </a:r>
            <a:endParaRPr lang="en-US" sz="2400" dirty="0">
              <a:latin typeface="NikoshBAN"/>
            </a:endParaRPr>
          </a:p>
        </p:txBody>
      </p:sp>
      <p:pic>
        <p:nvPicPr>
          <p:cNvPr id="10" name="Picture 9" descr="tik ci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5791200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4343400" cy="3651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Kawcher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Hossen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Assis't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Teacher,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Karim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Ullah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High School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990600" y="0"/>
            <a:ext cx="7315200" cy="1295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333300"/>
                </a:solidFill>
                <a:latin typeface="NikoshBAN"/>
              </a:rPr>
              <a:t>বাড়ীর</a:t>
            </a:r>
            <a:r>
              <a:rPr lang="en-US" sz="6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333300"/>
                </a:solidFill>
                <a:latin typeface="NikoshBAN"/>
              </a:rPr>
              <a:t>কাজঃ</a:t>
            </a:r>
            <a:endParaRPr lang="en-US" sz="60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244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জান্নাতের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পুরুস্কার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জাহান্নামের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8" name="Picture 7" descr="jj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7391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9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dirty="0" err="1" smtClean="0">
                <a:solidFill>
                  <a:srgbClr val="000066"/>
                </a:solidFill>
                <a:latin typeface="NikoshBAN"/>
              </a:rPr>
              <a:t>ধন্যবাদ</a:t>
            </a:r>
            <a:r>
              <a:rPr lang="en-US" sz="18000" b="1" dirty="0" smtClean="0">
                <a:solidFill>
                  <a:srgbClr val="000066"/>
                </a:solidFill>
                <a:latin typeface="NikoshBAN"/>
              </a:rPr>
              <a:t> </a:t>
            </a:r>
            <a:endParaRPr lang="en-US" sz="180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bg1"/>
                </a:solidFill>
                <a:latin typeface="NikoshBAN"/>
              </a:rPr>
              <a:t>আল্লাহ</a:t>
            </a:r>
            <a:r>
              <a:rPr lang="en-US" sz="96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  <a:latin typeface="NikoshBAN"/>
              </a:rPr>
              <a:t>হাফেজ</a:t>
            </a:r>
            <a:r>
              <a:rPr lang="en-US" sz="9600" b="1" dirty="0" smtClean="0">
                <a:solidFill>
                  <a:schemeClr val="bg1"/>
                </a:solidFill>
                <a:latin typeface="NikoshBAN"/>
              </a:rPr>
              <a:t> </a:t>
            </a:r>
            <a:endParaRPr lang="en-US" sz="9600" b="1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8100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200400"/>
            <a:ext cx="5029199" cy="3061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28" tIns="52663" rIns="105328" bIns="52663">
            <a:spAutoFit/>
          </a:bodyPr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মোঃ</a:t>
            </a:r>
            <a:r>
              <a:rPr lang="en-US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কাউছার</a:t>
            </a:r>
            <a:r>
              <a:rPr lang="en-US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হোসেন</a:t>
            </a:r>
            <a:endParaRPr lang="en-US" sz="3600" b="1" dirty="0">
              <a:ln w="1905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সহকারী</a:t>
            </a:r>
            <a:r>
              <a:rPr lang="en-US" sz="28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শিক্ষক</a:t>
            </a:r>
            <a:endParaRPr lang="en-US" sz="2800" b="1" dirty="0">
              <a:ln w="1905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করিম</a:t>
            </a:r>
            <a:r>
              <a:rPr lang="en-US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উল্যাহ</a:t>
            </a:r>
            <a:r>
              <a:rPr lang="en-US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</a:t>
            </a:r>
            <a:endParaRPr lang="bn-BD" sz="3600" b="1" dirty="0">
              <a:ln w="1905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মাতুভুঞা</a:t>
            </a:r>
            <a:r>
              <a:rPr lang="en-US" sz="28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দাগনভুঞা</a:t>
            </a:r>
            <a:r>
              <a:rPr lang="en-US" sz="28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ফেনী</a:t>
            </a:r>
            <a:r>
              <a:rPr lang="en-US" sz="28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 </a:t>
            </a:r>
            <a:endParaRPr lang="en-US" sz="2800" b="1" dirty="0">
              <a:ln w="1905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kawcherhossen@gmail.com</a:t>
            </a:r>
            <a:endParaRPr lang="en-US" sz="2800" b="1" dirty="0">
              <a:ln w="1905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44959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পরিচিতি</a:t>
            </a:r>
            <a:endParaRPr lang="en-US" sz="4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276600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নৈতিক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৯ম-১০ম  </a:t>
            </a:r>
            <a:endParaRPr lang="bn-BD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অ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ধ</a:t>
            </a:r>
            <a:r>
              <a:rPr lang="as-IN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্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য</a:t>
            </a:r>
            <a:r>
              <a:rPr lang="as-IN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য়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b="1" dirty="0" smtClean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পাঠ-১৩-১৪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429794" y="4952206"/>
            <a:ext cx="304720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33006" y="4953000"/>
            <a:ext cx="30487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580606" y="4953000"/>
            <a:ext cx="3048794" cy="79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Picture 6">
            <a:extLst>
              <a:ext uri="{FF2B5EF4-FFF2-40B4-BE49-F238E27FC236}">
                <a16:creationId xmlns="" xmlns:a16="http://schemas.microsoft.com/office/drawing/2014/main" id="{C8D8F876-EA5C-9E41-972D-FF53668D1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77" y="228600"/>
            <a:ext cx="2123523" cy="2667000"/>
          </a:xfrm>
          <a:prstGeom prst="roundRect">
            <a:avLst>
              <a:gd name="adj" fmla="val 1838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20210321_084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2146663" cy="2590800"/>
          </a:xfrm>
          <a:prstGeom prst="roundRect">
            <a:avLst>
              <a:gd name="adj" fmla="val 182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solidFill>
                  <a:srgbClr val="003300"/>
                </a:solidFill>
              </a:rPr>
              <a:pPr/>
              <a:t>Friday, July 9, 2021</a:t>
            </a:fld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নিচের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ছবিগুলো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ভালো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করে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লক্ষ্য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কর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।  </a:t>
            </a:r>
            <a:endParaRPr lang="en-US" sz="48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5715000"/>
            <a:ext cx="4343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ওজন করার যন্ত্র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600" y="5715000"/>
            <a:ext cx="4191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কবর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4196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99670325-565x376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47800"/>
            <a:ext cx="4419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77000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5690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000066"/>
                </a:solidFill>
                <a:latin typeface="NikoshBAN"/>
              </a:rPr>
              <a:t>নিচের</a:t>
            </a:r>
            <a:r>
              <a:rPr lang="en-US" sz="5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0066"/>
                </a:solidFill>
                <a:latin typeface="NikoshBAN"/>
              </a:rPr>
              <a:t>দৃশ্যগুলো</a:t>
            </a:r>
            <a:r>
              <a:rPr lang="en-US" sz="5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0066"/>
                </a:solidFill>
                <a:latin typeface="NikoshBAN"/>
              </a:rPr>
              <a:t>কোন</a:t>
            </a:r>
            <a:r>
              <a:rPr lang="en-US" sz="5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0066"/>
                </a:solidFill>
                <a:latin typeface="NikoshBAN"/>
              </a:rPr>
              <a:t>সময়কে</a:t>
            </a:r>
            <a:r>
              <a:rPr lang="en-US" sz="5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0066"/>
                </a:solidFill>
                <a:latin typeface="NikoshBAN"/>
              </a:rPr>
              <a:t>ইঙ্গিত</a:t>
            </a:r>
            <a:r>
              <a:rPr lang="en-US" sz="5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000066"/>
                </a:solidFill>
                <a:latin typeface="NikoshBAN"/>
              </a:rPr>
              <a:t>করে</a:t>
            </a:r>
            <a:r>
              <a:rPr lang="en-US" sz="5000" b="1" dirty="0" smtClean="0">
                <a:solidFill>
                  <a:srgbClr val="000066"/>
                </a:solidFill>
                <a:latin typeface="NikoshBAN"/>
              </a:rPr>
              <a:t> ?</a:t>
            </a:r>
            <a:endParaRPr lang="en-US" sz="50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15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আখিরাত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বা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পরকালকে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।  </a:t>
            </a:r>
            <a:endParaRPr lang="en-US" sz="60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200"/>
            <a:ext cx="4495800" cy="4114800"/>
          </a:xfrm>
          <a:prstGeom prst="rect">
            <a:avLst/>
          </a:prstGeom>
        </p:spPr>
      </p:pic>
      <p:pic>
        <p:nvPicPr>
          <p:cNvPr id="17" name="Picture 16" descr="Jannat-Top20161115152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0200"/>
            <a:ext cx="4572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m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209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486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660066"/>
                </a:solidFill>
                <a:latin typeface="NikoshBAN"/>
              </a:rPr>
              <a:t>আজকের</a:t>
            </a:r>
            <a:r>
              <a:rPr lang="en-US" sz="10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10000" b="1" dirty="0" err="1" smtClean="0">
                <a:solidFill>
                  <a:srgbClr val="660066"/>
                </a:solidFill>
                <a:latin typeface="NikoshBAN"/>
              </a:rPr>
              <a:t>পাঠ</a:t>
            </a:r>
            <a:r>
              <a:rPr lang="en-US" sz="10000" b="1" dirty="0" smtClean="0">
                <a:solidFill>
                  <a:srgbClr val="660066"/>
                </a:solidFill>
                <a:latin typeface="NikoshBAN"/>
              </a:rPr>
              <a:t> </a:t>
            </a:r>
            <a:endParaRPr lang="en-US" sz="10000" b="1" dirty="0">
              <a:solidFill>
                <a:srgbClr val="660066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687901"/>
            <a:ext cx="914400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b="1" dirty="0" err="1" smtClean="0">
                <a:solidFill>
                  <a:srgbClr val="003300"/>
                </a:solidFill>
                <a:latin typeface="NikoshBAN"/>
              </a:rPr>
              <a:t>আখিরাত</a:t>
            </a:r>
            <a:r>
              <a:rPr lang="en-US" sz="10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10000" b="1" dirty="0" err="1" smtClean="0">
                <a:solidFill>
                  <a:srgbClr val="003300"/>
                </a:solidFill>
                <a:latin typeface="NikoshBAN"/>
              </a:rPr>
              <a:t>বা</a:t>
            </a:r>
            <a:r>
              <a:rPr lang="en-US" sz="10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10000" b="1" dirty="0" err="1" smtClean="0">
                <a:solidFill>
                  <a:srgbClr val="003300"/>
                </a:solidFill>
                <a:latin typeface="NikoshBAN"/>
              </a:rPr>
              <a:t>পরকাল</a:t>
            </a:r>
            <a:r>
              <a:rPr lang="en-US" sz="10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(২য় </a:t>
            </a:r>
            <a:r>
              <a:rPr lang="en-US" sz="6000" b="1" dirty="0" err="1" smtClean="0">
                <a:solidFill>
                  <a:srgbClr val="003300"/>
                </a:solidFill>
                <a:latin typeface="NikoshBAN"/>
              </a:rPr>
              <a:t>অংশ</a:t>
            </a:r>
            <a:r>
              <a:rPr lang="en-US" sz="6000" b="1" dirty="0" smtClean="0">
                <a:solidFill>
                  <a:srgbClr val="003300"/>
                </a:solidFill>
                <a:latin typeface="NikoshBAN"/>
              </a:rPr>
              <a:t>) </a:t>
            </a:r>
            <a:endParaRPr lang="en-US" sz="6000" b="1" dirty="0">
              <a:solidFill>
                <a:srgbClr val="0033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Friday, July 9, 2021</a:t>
            </a:fld>
            <a:endParaRPr lang="en-US" b="1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7</a:t>
            </a:fld>
            <a:endParaRPr lang="en-US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0909" y="0"/>
            <a:ext cx="425849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শিখনফল </a:t>
            </a:r>
            <a:endParaRPr lang="en-US" sz="6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21027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1430"/>
                <a:solidFill>
                  <a:srgbClr val="002060"/>
                </a:solidFill>
                <a:latin typeface="NikoshBAN"/>
                <a:cs typeface="NikoshBAN" pitchFamily="2" charset="0"/>
              </a:rPr>
              <a:t>এ পাঠ শেষে শিক্ষার্থীরা</a:t>
            </a:r>
            <a:r>
              <a:rPr lang="en-US" sz="5400" b="1" dirty="0" smtClean="0">
                <a:ln w="11430"/>
                <a:solidFill>
                  <a:srgbClr val="002060"/>
                </a:solidFill>
                <a:latin typeface="NikoshBAN"/>
                <a:cs typeface="NikoshBAN" pitchFamily="2" charset="0"/>
              </a:rPr>
              <a:t>----- </a:t>
            </a:r>
            <a:endParaRPr lang="bn-BD" sz="5400" b="1" dirty="0" smtClean="0">
              <a:ln w="11430"/>
              <a:solidFill>
                <a:srgbClr val="00206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303427"/>
            <a:ext cx="9143999" cy="4164881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আখিরাত 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আখিরাত এর </a:t>
            </a:r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সম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IN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 চিহ্নিত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>
                <a:solidFill>
                  <a:srgbClr val="000066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জান্নাতের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পুরুস্কার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জাহান্নামের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শাস্তি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  <a:cs typeface="NikoshBAN" pitchFamily="2" charset="0"/>
              </a:rPr>
              <a:t>। </a:t>
            </a:r>
            <a:endParaRPr lang="en-US" sz="4400" b="1" dirty="0" smtClean="0">
              <a:solidFill>
                <a:srgbClr val="000066"/>
              </a:solidFill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3952"/>
            <a:ext cx="2057400" cy="384048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492240"/>
            <a:ext cx="4953000" cy="36576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5715000"/>
            <a:ext cx="609600" cy="52120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030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800000"/>
                </a:solidFill>
                <a:latin typeface="NikoshBAN"/>
              </a:rPr>
              <a:t>‘</a:t>
            </a:r>
            <a:r>
              <a:rPr lang="en-US" sz="5400" b="1" dirty="0" err="1" smtClean="0">
                <a:solidFill>
                  <a:srgbClr val="800000"/>
                </a:solidFill>
                <a:latin typeface="NikoshBAN"/>
              </a:rPr>
              <a:t>আখিরাত</a:t>
            </a:r>
            <a:r>
              <a:rPr lang="en-US" sz="5400" b="1" dirty="0" smtClean="0">
                <a:solidFill>
                  <a:srgbClr val="800000"/>
                </a:solidFill>
                <a:latin typeface="NikoshBAN"/>
              </a:rPr>
              <a:t>’ </a:t>
            </a:r>
            <a:r>
              <a:rPr lang="en-US" sz="5400" b="1" dirty="0" err="1" smtClean="0">
                <a:solidFill>
                  <a:srgbClr val="800000"/>
                </a:solidFill>
                <a:latin typeface="NikoshBAN"/>
              </a:rPr>
              <a:t>আরবি</a:t>
            </a:r>
            <a:r>
              <a:rPr lang="en-US" sz="5400" b="1" dirty="0" smtClean="0">
                <a:solidFill>
                  <a:srgbClr val="8000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800000"/>
                </a:solidFill>
                <a:latin typeface="NikoshBAN"/>
              </a:rPr>
              <a:t>শব্দ</a:t>
            </a:r>
            <a:r>
              <a:rPr lang="en-US" sz="5400" b="1" dirty="0" smtClean="0">
                <a:solidFill>
                  <a:srgbClr val="800000"/>
                </a:solidFill>
                <a:latin typeface="NikoshBAN"/>
              </a:rPr>
              <a:t>। </a:t>
            </a:r>
            <a:r>
              <a:rPr lang="en-US" sz="5400" b="1" dirty="0" err="1" smtClean="0">
                <a:solidFill>
                  <a:srgbClr val="800000"/>
                </a:solidFill>
                <a:latin typeface="NikoshBAN"/>
              </a:rPr>
              <a:t>এর</a:t>
            </a:r>
            <a:r>
              <a:rPr lang="en-US" sz="5400" b="1" dirty="0" smtClean="0">
                <a:solidFill>
                  <a:srgbClr val="8000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800000"/>
                </a:solidFill>
                <a:latin typeface="NikoshBAN"/>
              </a:rPr>
              <a:t>অর্থ</a:t>
            </a:r>
            <a:r>
              <a:rPr lang="en-US" sz="5400" b="1" dirty="0" smtClean="0">
                <a:solidFill>
                  <a:srgbClr val="8000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800000"/>
                </a:solidFill>
                <a:latin typeface="NikoshBAN"/>
              </a:rPr>
              <a:t>পরকাল</a:t>
            </a:r>
            <a:r>
              <a:rPr lang="en-US" sz="5400" b="1" dirty="0" smtClean="0">
                <a:solidFill>
                  <a:srgbClr val="800000"/>
                </a:solidFill>
                <a:latin typeface="NikoshBAN"/>
              </a:rPr>
              <a:t> </a:t>
            </a:r>
            <a:endParaRPr lang="en-US" sz="5400" b="1" dirty="0">
              <a:solidFill>
                <a:srgbClr val="800000"/>
              </a:solidFill>
              <a:latin typeface="NikoshB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025908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মানুষের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মৃত্যুর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পরের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জীবনকে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আখিরাত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বলা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মানবজীবনের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পর্যায়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দুইটি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ইহকাল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পরকাল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ইহকাল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হলো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দুনিয়ার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জীবন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মৃত্যুর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পরে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মানুষের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যে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নতুন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জীবন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তার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নাম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পরকাল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আখিরাত</a:t>
            </a:r>
            <a:r>
              <a:rPr lang="en-US" sz="4400" b="1" dirty="0" smtClean="0">
                <a:solidFill>
                  <a:srgbClr val="33660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  </a:t>
            </a:r>
            <a:endParaRPr lang="en-US" sz="4400" b="1" dirty="0" smtClean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90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77000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838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7543800" cy="10668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152400" y="762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আখিরাত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অনন্তকালের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জীবন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, এ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জীবনের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শুরু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আছে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শেষ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নাই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।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এটি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মানুষের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চিরস্থায়ী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আবাস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। </a:t>
            </a:r>
            <a:endParaRPr lang="en-US" sz="40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202936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এ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প্রসঙ্গে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পবিত্র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কুরআনে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মহান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আল্লাহ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NikoshBAN"/>
              </a:rPr>
              <a:t>বলেন</a:t>
            </a:r>
            <a:r>
              <a:rPr lang="en-US" sz="4000" b="1" dirty="0" smtClean="0">
                <a:solidFill>
                  <a:srgbClr val="000066"/>
                </a:solidFill>
                <a:latin typeface="NikoshBAN"/>
              </a:rPr>
              <a:t> , , , , , , , </a:t>
            </a:r>
            <a:endParaRPr lang="en-US" sz="4000" b="1" dirty="0">
              <a:solidFill>
                <a:srgbClr val="000066"/>
              </a:solidFill>
              <a:latin typeface="NikoshBAN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04801" y="4648200"/>
            <a:ext cx="8381999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3200" b="1" i="0" u="none" strike="noStrike" normalizeH="0" baseline="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‘এ দুনিয়ার জীবন</a:t>
            </a:r>
            <a:r>
              <a:rPr kumimoji="0" lang="bn-BD" sz="3200" b="1" i="0" u="none" strike="noStrike" normalizeH="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তো অস্থায়ী উপভোগের বস্তুমাত্র ,আর নিঃসন্দেহে আখিরাতই হলো চিরস্থায়ী আবাস’। </a:t>
            </a:r>
            <a:r>
              <a:rPr kumimoji="0" lang="bn-BD" sz="2800" b="1" i="0" u="none" strike="noStrike" normalizeH="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(সূরা মূমিনুন -৩৯)</a:t>
            </a:r>
            <a:endParaRPr kumimoji="0" lang="en-US" sz="2800" b="1" i="0" u="none" strike="noStrike" normalizeH="0" baseline="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4284</TotalTime>
  <Words>1429</Words>
  <Application>Microsoft Office PowerPoint</Application>
  <PresentationFormat>On-screen Show (4:3)</PresentationFormat>
  <Paragraphs>220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Kawcher Hossen</dc:creator>
  <cp:lastModifiedBy>user</cp:lastModifiedBy>
  <cp:revision>447</cp:revision>
  <dcterms:created xsi:type="dcterms:W3CDTF">2006-08-16T00:00:00Z</dcterms:created>
  <dcterms:modified xsi:type="dcterms:W3CDTF">2021-07-09T14:32:46Z</dcterms:modified>
</cp:coreProperties>
</file>