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0" r:id="rId3"/>
    <p:sldId id="295" r:id="rId4"/>
    <p:sldId id="262" r:id="rId5"/>
    <p:sldId id="265" r:id="rId6"/>
    <p:sldId id="260" r:id="rId7"/>
    <p:sldId id="264" r:id="rId8"/>
    <p:sldId id="267" r:id="rId9"/>
    <p:sldId id="286" r:id="rId10"/>
    <p:sldId id="268" r:id="rId11"/>
    <p:sldId id="290" r:id="rId12"/>
    <p:sldId id="270" r:id="rId13"/>
    <p:sldId id="271" r:id="rId14"/>
    <p:sldId id="275" r:id="rId15"/>
    <p:sldId id="291" r:id="rId16"/>
    <p:sldId id="285" r:id="rId17"/>
    <p:sldId id="274" r:id="rId18"/>
    <p:sldId id="292" r:id="rId19"/>
    <p:sldId id="293" r:id="rId20"/>
    <p:sldId id="294" r:id="rId21"/>
    <p:sldId id="277" r:id="rId22"/>
    <p:sldId id="28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dfZofEWuR7QpiIfB826/Q==" hashData="G0nhrC7qn/X21a47Dqb84MwoLeVfJe5bsq4GEufh7zySlfF6FxBZBbLu8ClbkRPL7oxdgpYl+XcUaLBCAIBO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F8A968"/>
    <a:srgbClr val="CBA9E5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E0530-59FE-445D-B456-105B265FD73A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40C8C-6E0F-4F2E-8ABC-DE6D6C9CB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40C8C-6E0F-4F2E-8ABC-DE6D6C9CB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2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33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4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13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80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87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625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43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7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7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M_7828.JPG"/>
          <p:cNvPicPr>
            <a:picLocks noChangeAspect="1"/>
          </p:cNvPicPr>
          <p:nvPr userDrawn="1"/>
        </p:nvPicPr>
        <p:blipFill>
          <a:blip r:embed="rId23" cstate="print">
            <a:lum contrast="30000"/>
          </a:blip>
          <a:stretch>
            <a:fillRect/>
          </a:stretch>
        </p:blipFill>
        <p:spPr>
          <a:xfrm>
            <a:off x="10397707" y="134560"/>
            <a:ext cx="1659615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330288"/>
            <a:ext cx="11785600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32011" y="1061113"/>
            <a:ext cx="11738592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981" y="1117977"/>
            <a:ext cx="11738592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646827" y="228600"/>
            <a:ext cx="6096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643797" y="503832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643797" y="781336"/>
            <a:ext cx="6096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9695979" y="228600"/>
            <a:ext cx="6096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9692949" y="503832"/>
            <a:ext cx="6096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9692949" y="781336"/>
            <a:ext cx="6096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ame 3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gradFill>
            <a:gsLst>
              <a:gs pos="0">
                <a:srgbClr val="CBA9E5"/>
              </a:gs>
              <a:gs pos="45000">
                <a:srgbClr val="00B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9F9F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32011" y="1061113"/>
            <a:ext cx="11738592" cy="16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228981" y="1117977"/>
            <a:ext cx="11738592" cy="16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5" y="181853"/>
            <a:ext cx="916341" cy="867199"/>
          </a:xfrm>
          <a:prstGeom prst="rect">
            <a:avLst/>
          </a:prstGeom>
        </p:spPr>
      </p:pic>
      <p:sp>
        <p:nvSpPr>
          <p:cNvPr id="58" name="TextBox 57"/>
          <p:cNvSpPr txBox="1"/>
          <p:nvPr userDrawn="1"/>
        </p:nvSpPr>
        <p:spPr>
          <a:xfrm>
            <a:off x="545206" y="6313895"/>
            <a:ext cx="920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b="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2000" b="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Date Placeholder 1"/>
          <p:cNvSpPr txBox="1">
            <a:spLocks/>
          </p:cNvSpPr>
          <p:nvPr userDrawn="1"/>
        </p:nvSpPr>
        <p:spPr>
          <a:xfrm>
            <a:off x="9601200" y="6330288"/>
            <a:ext cx="259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C85CB9-4FDD-4C64-B1AC-B2BD1C5EEBCC}" type="datetime9">
              <a:rPr lang="en-US" smtClean="0"/>
              <a:pPr/>
              <a:t>08-Jul-21 3:43:09 PM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utiful-rose-23717--rose-wallpape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3886200" y="2748067"/>
            <a:ext cx="4693350" cy="3565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86200" y="1143000"/>
            <a:ext cx="4191000" cy="15240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2621"/>
              </a:avLst>
            </a:prstTxWarp>
            <a:spAutoFit/>
          </a:bodyPr>
          <a:lstStyle/>
          <a:p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5" y="3213830"/>
            <a:ext cx="2459935" cy="3110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213830"/>
            <a:ext cx="2459935" cy="311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0" b="446"/>
          <a:stretch/>
        </p:blipFill>
        <p:spPr>
          <a:xfrm>
            <a:off x="1" y="0"/>
            <a:ext cx="62484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0" b="446"/>
          <a:stretch/>
        </p:blipFill>
        <p:spPr>
          <a:xfrm>
            <a:off x="6248401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514600" y="5345668"/>
            <a:ext cx="7239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957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4663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075509" y="5155565"/>
            <a:ext cx="38179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235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807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6093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379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18508" y="5155565"/>
            <a:ext cx="38179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6675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2103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63097" y="5154771"/>
            <a:ext cx="38179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9817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7523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523706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6505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3533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467997" y="5116671"/>
            <a:ext cx="45799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1247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8961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8105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81153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84201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87249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8914209" y="5117465"/>
            <a:ext cx="458788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915400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30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43800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4600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81600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600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2895203" y="5117465"/>
            <a:ext cx="457994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95600" y="5345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3238500" y="5231368"/>
            <a:ext cx="229394" cy="79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320635" y="1367135"/>
            <a:ext cx="116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14,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76399" y="1367135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12,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654423" y="1402138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29,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71800" y="1380531"/>
            <a:ext cx="138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24,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3205" y="1362670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12,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19599" y="1402138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16,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8163" y="1362668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29,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48399" y="1362669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9,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04256" y="2045442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12,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58251" y="2045442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28,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11703" y="2059893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8,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95699" y="2075522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29,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76304" y="2071671"/>
            <a:ext cx="131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24,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57800" y="2071670"/>
            <a:ext cx="138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29,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57504" y="2049907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12,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8999" y="2071670"/>
            <a:ext cx="107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6,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29599" y="2060693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22,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44445" y="2071670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28।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206346" y="1381405"/>
            <a:ext cx="138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16,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156863" y="1362667"/>
            <a:ext cx="1231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20,</a:t>
            </a:r>
          </a:p>
        </p:txBody>
      </p:sp>
      <p:sp>
        <p:nvSpPr>
          <p:cNvPr id="75" name="Flowchart: Connector 74"/>
          <p:cNvSpPr/>
          <p:nvPr/>
        </p:nvSpPr>
        <p:spPr>
          <a:xfrm>
            <a:off x="1828800" y="1523999"/>
            <a:ext cx="167049" cy="1524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18288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94488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83820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2502959" y="1524000"/>
            <a:ext cx="134793" cy="16356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3212715" y="1523999"/>
            <a:ext cx="142420" cy="1524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3810000" y="155677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8344188" y="1535163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7358879" y="1535163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4611832" y="15240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9372600" y="15240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54102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73914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5486400" y="15240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24384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45720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38862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31242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6400800" y="15240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6477000" y="22098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6172200" y="5943600"/>
            <a:ext cx="152400" cy="1524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362200" y="577238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Flowchart: Connector 96"/>
          <p:cNvSpPr/>
          <p:nvPr/>
        </p:nvSpPr>
        <p:spPr>
          <a:xfrm>
            <a:off x="4038600" y="59436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304256" y="329625"/>
            <a:ext cx="72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জমাকৃত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6671" y="3044041"/>
            <a:ext cx="3560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29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ম্ন মান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883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0.23112 0.492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1263 0.4983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34323 0.4902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40625 0.4856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-0.00787 L -0.22722 0.49514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6992 0.4592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0013 0.492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1458 0.45764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2 0.00232 L 0.15299 0.47084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1263 0.45695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54492 0.39607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18125 0.32593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5039 0.40162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4 0.32917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23125 0.35926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75 0.2926 " pathEditMode="relative" rAng="0" ptsTypes="AA">
                                      <p:cBhvr>
                                        <p:cTn id="2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5326 0.28889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75 0.40162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3.33333E-6 L -0.11901 0.39838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8125 0.3592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/>
      <p:bldP spid="56" grpId="1"/>
      <p:bldP spid="57" grpId="1"/>
      <p:bldP spid="58" grpId="1"/>
      <p:bldP spid="59" grpId="1"/>
      <p:bldP spid="60" grpId="1"/>
      <p:bldP spid="61" grpId="1"/>
      <p:bldP spid="62" grpId="1"/>
      <p:bldP spid="63" grpId="1"/>
      <p:bldP spid="64" grpId="1"/>
      <p:bldP spid="65" grpId="1"/>
      <p:bldP spid="66" grpId="1"/>
      <p:bldP spid="67" grpId="1"/>
      <p:bldP spid="68" grpId="1"/>
      <p:bldP spid="69" grpId="1"/>
      <p:bldP spid="70" grpId="1"/>
      <p:bldP spid="71" grpId="1"/>
      <p:bldP spid="72" grpId="1"/>
      <p:bldP spid="73" grpId="1"/>
      <p:bldP spid="74" grpId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6" grpId="0"/>
      <p:bldP spid="97" grpId="0" animBg="1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জোড়ায় কাজ&quot;">
            <a:extLst>
              <a:ext uri="{FF2B5EF4-FFF2-40B4-BE49-F238E27FC236}">
                <a16:creationId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1524000" cy="16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733800" y="152400"/>
            <a:ext cx="4334691" cy="1066800"/>
            <a:chOff x="3420291" y="370290"/>
            <a:chExt cx="4334691" cy="1276060"/>
          </a:xfrm>
        </p:grpSpPr>
        <p:sp>
          <p:nvSpPr>
            <p:cNvPr id="13" name="Flowchart: Sequential Access Storage 12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/>
                <a:t> </a:t>
              </a:r>
              <a:endParaRPr lang="en-US" b="1" dirty="0"/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32106"/>
              </p:ext>
            </p:extLst>
          </p:nvPr>
        </p:nvGraphicFramePr>
        <p:xfrm>
          <a:off x="2171700" y="2677779"/>
          <a:ext cx="963583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723">
                  <a:extLst>
                    <a:ext uri="{9D8B030D-6E8A-4147-A177-3AD203B41FA5}">
                      <a16:colId xmlns:a16="http://schemas.microsoft.com/office/drawing/2014/main" val="3056459645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3123723329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2871112488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2273903770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3960243137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3011484439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4078694109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3623749681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1248690471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554619839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1562128820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2422770004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264870866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4258396014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3903870670"/>
                    </a:ext>
                  </a:extLst>
                </a:gridCol>
                <a:gridCol w="581874">
                  <a:extLst>
                    <a:ext uri="{9D8B030D-6E8A-4147-A177-3AD203B41FA5}">
                      <a16:colId xmlns:a16="http://schemas.microsoft.com/office/drawing/2014/main" val="602340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76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_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_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_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857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71700" y="1520605"/>
            <a:ext cx="971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চার্টটিতে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সিয়ে গ্রামের পূর্ব এবং পশ্চিম অংশে পরিবারের সদস্য সংখ্যা দেখাও।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996363" y="1692835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148435" y="2670793"/>
            <a:ext cx="53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95320" y="2665809"/>
            <a:ext cx="5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8034" y="2685344"/>
            <a:ext cx="60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38646" y="2685344"/>
            <a:ext cx="46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79836" y="2665808"/>
            <a:ext cx="55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31684" y="2685344"/>
            <a:ext cx="71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38875" y="2677779"/>
            <a:ext cx="55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96832" y="2667000"/>
            <a:ext cx="50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66788" y="2670487"/>
            <a:ext cx="50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557925" y="2685342"/>
            <a:ext cx="5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154315" y="2667000"/>
            <a:ext cx="58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15499" y="2665808"/>
            <a:ext cx="63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219462" y="2677779"/>
            <a:ext cx="60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38030" y="2685343"/>
            <a:ext cx="64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17405" y="2698546"/>
            <a:ext cx="53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Flowchart: Connector 72"/>
          <p:cNvSpPr/>
          <p:nvPr/>
        </p:nvSpPr>
        <p:spPr>
          <a:xfrm>
            <a:off x="3259692" y="2895600"/>
            <a:ext cx="167049" cy="1524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8467347" y="2914733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3810000" y="2895599"/>
            <a:ext cx="142420" cy="1524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4419600" y="28956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7308696" y="2893966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6753136" y="2901531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4969406" y="2895599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7910621" y="290493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11350011" y="2942233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5547308" y="2895599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8994925" y="2901531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10820400" y="28956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10299738" y="2901531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9680315" y="289560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6095999" y="2881995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121284" y="3136310"/>
            <a:ext cx="53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36789" y="3161262"/>
            <a:ext cx="58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10646" y="3143179"/>
            <a:ext cx="60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61832" y="3124200"/>
            <a:ext cx="59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908417" y="3188564"/>
            <a:ext cx="55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59161" y="3164365"/>
            <a:ext cx="71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090322" y="3151779"/>
            <a:ext cx="75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956359" y="3139707"/>
            <a:ext cx="50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337859" y="3156875"/>
            <a:ext cx="50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568292" y="3184712"/>
            <a:ext cx="551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809502" y="3158649"/>
            <a:ext cx="64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17861" y="3150091"/>
            <a:ext cx="53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Flowchart: Connector 102"/>
          <p:cNvSpPr/>
          <p:nvPr/>
        </p:nvSpPr>
        <p:spPr>
          <a:xfrm>
            <a:off x="3189265" y="3340386"/>
            <a:ext cx="167049" cy="1524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/>
          <p:cNvSpPr/>
          <p:nvPr/>
        </p:nvSpPr>
        <p:spPr>
          <a:xfrm>
            <a:off x="8458200" y="3359366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/>
          <p:cNvSpPr/>
          <p:nvPr/>
        </p:nvSpPr>
        <p:spPr>
          <a:xfrm>
            <a:off x="3853943" y="3366277"/>
            <a:ext cx="142420" cy="15240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/>
          <p:cNvSpPr/>
          <p:nvPr/>
        </p:nvSpPr>
        <p:spPr>
          <a:xfrm>
            <a:off x="4438303" y="3380552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/>
          <p:cNvSpPr/>
          <p:nvPr/>
        </p:nvSpPr>
        <p:spPr>
          <a:xfrm>
            <a:off x="7308696" y="3363130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/>
          <p:cNvSpPr/>
          <p:nvPr/>
        </p:nvSpPr>
        <p:spPr>
          <a:xfrm>
            <a:off x="6764892" y="3366277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/>
          <p:cNvSpPr/>
          <p:nvPr/>
        </p:nvSpPr>
        <p:spPr>
          <a:xfrm>
            <a:off x="5031565" y="3352497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/>
          <p:cNvSpPr/>
          <p:nvPr/>
        </p:nvSpPr>
        <p:spPr>
          <a:xfrm>
            <a:off x="7880364" y="3339708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5601750" y="3380552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Connector 112"/>
          <p:cNvSpPr/>
          <p:nvPr/>
        </p:nvSpPr>
        <p:spPr>
          <a:xfrm>
            <a:off x="9133368" y="3380552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/>
          <p:cNvSpPr/>
          <p:nvPr/>
        </p:nvSpPr>
        <p:spPr>
          <a:xfrm>
            <a:off x="9680315" y="3386851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Connector 116"/>
          <p:cNvSpPr/>
          <p:nvPr/>
        </p:nvSpPr>
        <p:spPr>
          <a:xfrm>
            <a:off x="6210968" y="3352497"/>
            <a:ext cx="152400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917578" y="5254129"/>
            <a:ext cx="3197222" cy="918071"/>
            <a:chOff x="2514600" y="4889262"/>
            <a:chExt cx="3197222" cy="918071"/>
          </a:xfrm>
        </p:grpSpPr>
        <p:cxnSp>
          <p:nvCxnSpPr>
            <p:cNvPr id="119" name="Straight Connector 118"/>
            <p:cNvCxnSpPr>
              <a:endCxn id="129" idx="0"/>
            </p:cNvCxnSpPr>
            <p:nvPr/>
          </p:nvCxnSpPr>
          <p:spPr>
            <a:xfrm>
              <a:off x="2514600" y="5345668"/>
              <a:ext cx="293211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6957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3466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4075509" y="5155565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>
              <a:off x="39235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43807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4609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8379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5218508" y="5155565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5066505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5181600" y="5345668"/>
              <a:ext cx="53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098628" y="5345668"/>
              <a:ext cx="52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1" name="Straight Connector 130"/>
            <p:cNvCxnSpPr/>
            <p:nvPr/>
          </p:nvCxnSpPr>
          <p:spPr>
            <a:xfrm rot="5400000">
              <a:off x="2895203" y="5117465"/>
              <a:ext cx="4579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895600" y="53456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 rot="5400000">
              <a:off x="32385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8385178" y="5251499"/>
            <a:ext cx="3197222" cy="918071"/>
            <a:chOff x="2514600" y="4889262"/>
            <a:chExt cx="3197222" cy="918071"/>
          </a:xfrm>
        </p:grpSpPr>
        <p:cxnSp>
          <p:nvCxnSpPr>
            <p:cNvPr id="135" name="Straight Connector 134"/>
            <p:cNvCxnSpPr>
              <a:endCxn id="145" idx="0"/>
            </p:cNvCxnSpPr>
            <p:nvPr/>
          </p:nvCxnSpPr>
          <p:spPr>
            <a:xfrm>
              <a:off x="2514600" y="5345668"/>
              <a:ext cx="2932111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36957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3466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4075509" y="5155565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39235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43807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4609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48379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5218508" y="5155565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5066505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5181600" y="5345668"/>
              <a:ext cx="53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098628" y="5345668"/>
              <a:ext cx="52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2895203" y="5117465"/>
              <a:ext cx="4579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2895600" y="53456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5400000">
              <a:off x="32385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TextBox 149"/>
          <p:cNvSpPr txBox="1"/>
          <p:nvPr/>
        </p:nvSpPr>
        <p:spPr>
          <a:xfrm>
            <a:off x="479128" y="4644143"/>
            <a:ext cx="8659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পূর্ব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51777" y="4644143"/>
            <a:ext cx="9144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পশ্চিম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634696" y="5707905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মিলিয়ে নেই </a:t>
            </a:r>
            <a:endParaRPr lang="en-US" sz="32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1808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-0.05495 0.331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6146 0.3435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862 0.3435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1 -0.00416 L -0.40378 0.343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26094 0.3120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 L -0.25 0.3141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39753 0.3425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 0.00672 L -0.17617 0.3435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453 0.2777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11111E-6 L -0.48203 0.2930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9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50625 0.3104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61875 0.31204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37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7.40741E-7 L -0.63229 0.26227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01111 L -0.65625 0.28264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6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3.7037E-6 L -0.71849 0.22685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12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1 L 0.5069 0.2810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7214 0.2882 " pathEditMode="relative" rAng="0" ptsTypes="AA">
                                      <p:cBhvr>
                                        <p:cTn id="2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51719 0.28101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68 0.00023 L 0.26328 0.2798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32825 0.25694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9714 0.29097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0648 L 0.21393 0.24259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69 L 0.45013 0.25046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7878 0.25856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8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04 L 0.15026 0.28171 " pathEditMode="relative" rAng="0" ptsTypes="AA">
                                      <p:cBhvr>
                                        <p:cTn id="30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0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3776 0.22777 " pathEditMode="relative" rAng="0" ptsTypes="AA">
                                      <p:cBhvr>
                                        <p:cTn id="3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1055 0.25463 " pathEditMode="relative" rAng="0" ptsTypes="AA">
                                      <p:cBhvr>
                                        <p:cTn id="3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1" grpId="0"/>
      <p:bldP spid="102" grpId="0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2" grpId="0" animBg="1"/>
      <p:bldP spid="112" grpId="1" animBg="1"/>
      <p:bldP spid="113" grpId="0" animBg="1"/>
      <p:bldP spid="113" grpId="1" animBg="1"/>
      <p:bldP spid="116" grpId="0" animBg="1"/>
      <p:bldP spid="116" grpId="1" animBg="1"/>
      <p:bldP spid="117" grpId="0" animBg="1"/>
      <p:bldP spid="117" grpId="1" animBg="1"/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151142"/>
            <a:ext cx="1203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শ্রেণিতে ক শাখার ১৮ জন ছাত্রছাত্রীর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দেওয়া চাঁদার পরিমাণ নিচে দেওয়া হলো। উপাত্ত গুলো বিন্যস্ত কর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684" y="1915180"/>
            <a:ext cx="1147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২৫ 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২৪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১৫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২৩ 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২৬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১৭ 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২২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২৬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১৪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১৮,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২৪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২৬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৮,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২৭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২৫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474893"/>
            <a:ext cx="5997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 ,   সর্বোচ্চ চাঁদার পরিমাণ = ২৯ 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	   সর্বনিম্ন চাঁদার পরিমাণ = ৮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300" y="343918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ব্যবধান ধরে উপাত্তগুলো বিন্যস্ত করি।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7002" y="242747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সমস্যাটি লক্ষ্য কর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ঃ-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972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ট্যালি</a:t>
            </a:r>
            <a:r>
              <a:rPr lang="en-US" sz="28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6609" y="4459692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3907" y="4533076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1809" y="4533076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6809" y="4535269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041" y="4422238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91608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3409" y="5511920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2673" y="5534449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৯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2271" y="5477290"/>
            <a:ext cx="6282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১০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478302"/>
            <a:ext cx="4879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dirty="0" smtClean="0">
                <a:latin typeface="NikoshBAN" panose="0200000000000000000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76926" y="4537277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3317" y="4764399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926" y="4583153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393514" y="4810275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3326" y="4583153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24926" y="4618627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12008" y="4859193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77326" y="461862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9726" y="4612092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99264" y="455188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82641" y="4856242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63037" y="455188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06448" y="455188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70221" y="455188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651325" y="457895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759611" y="4858435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15098" y="457895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58509" y="457895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22282" y="457895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460535" y="4578950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884709" y="45305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96396" y="4808003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048482" y="45305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191893" y="45305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1355666" y="45305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693919" y="4530561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1734800" y="451463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14790" y="562224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08337" y="5849370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78563" y="562224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21974" y="562224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85747" y="562224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524000" y="5622248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14600" y="562710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92787" y="562224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80657" y="55932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28775" y="5820383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544430" y="55932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87841" y="55932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851614" y="55932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189867" y="5593261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44819" y="5598113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323006" y="5593261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88496" y="5604344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110706" y="559160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263956" y="5818730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274479" y="559160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417890" y="559160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81663" y="559160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919916" y="5591608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848600" y="5596460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026787" y="559160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153400" y="5598113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305800" y="5591608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290084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9287214" y="5800456"/>
            <a:ext cx="752713" cy="2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0453857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0597268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0761041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0099294" y="5534449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1194669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1358442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1501853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1665626" y="5534449"/>
            <a:ext cx="0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1003879" y="5534449"/>
            <a:ext cx="831228" cy="532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3334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500"/>
                            </p:stCondLst>
                            <p:childTnLst>
                              <p:par>
                                <p:cTn id="2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500"/>
                            </p:stCondLst>
                            <p:childTnLst>
                              <p:par>
                                <p:cTn id="2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0"/>
                            </p:stCondLst>
                            <p:childTnLst>
                              <p:par>
                                <p:cTn id="2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000"/>
                            </p:stCondLst>
                            <p:childTnLst>
                              <p:par>
                                <p:cTn id="2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2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500"/>
                            </p:stCondLst>
                            <p:childTnLst>
                              <p:par>
                                <p:cTn id="3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500"/>
                            </p:stCondLst>
                            <p:childTnLst>
                              <p:par>
                                <p:cTn id="3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0"/>
                            </p:stCondLst>
                            <p:childTnLst>
                              <p:par>
                                <p:cTn id="3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500"/>
                            </p:stCondLst>
                            <p:childTnLst>
                              <p:par>
                                <p:cTn id="3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229" y="1264041"/>
            <a:ext cx="11302718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২৫, ২৪, ১৫, ২০, ২৩, ২৯, ২৬, ১৭, ২২, ২৬, ১৪, ১৮, ২৪, ২৬, ৮, ২৭, ২৫, 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41348" y="48768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41314" y="1946399"/>
            <a:ext cx="10040273" cy="4008158"/>
            <a:chOff x="689414" y="1221552"/>
            <a:chExt cx="10709625" cy="49518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9654" y="1238441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16127" y="1255203"/>
              <a:ext cx="19369" cy="49046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89414" y="6159870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292919" y="1238441"/>
              <a:ext cx="11245" cy="4275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4413" y="1923532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3411" y="2582518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6599" y="4747757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6599" y="5500884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39007" y="1221552"/>
              <a:ext cx="30231" cy="49383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364040" y="1255202"/>
              <a:ext cx="0" cy="4904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16127" y="3241504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6599" y="3994630"/>
              <a:ext cx="10674626" cy="135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069672" y="1981200"/>
            <a:ext cx="324688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/>
                <a:cs typeface="NikoshBAN" panose="02000000000000000000" pitchFamily="2" charset="0"/>
              </a:rPr>
              <a:t>দেওয়ার</a:t>
            </a:r>
            <a:r>
              <a:rPr lang="en-US" sz="28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/>
                <a:cs typeface="NikoshBAN" panose="02000000000000000000" pitchFamily="2" charset="0"/>
              </a:rPr>
              <a:t>ব্যবধান</a:t>
            </a:r>
            <a:endParaRPr lang="en-US" sz="28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0239" y="1943382"/>
            <a:ext cx="15962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5463" y="1971025"/>
            <a:ext cx="15099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/>
                <a:cs typeface="NikoshBAN" panose="02000000000000000000" pitchFamily="2" charset="0"/>
              </a:rPr>
              <a:t>ট্যালি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03707" y="2568714"/>
            <a:ext cx="380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9290585" y="3048000"/>
            <a:ext cx="380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9303707" y="3581400"/>
            <a:ext cx="380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9330335" y="4191000"/>
            <a:ext cx="380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9204182" y="5410200"/>
            <a:ext cx="990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9303511" y="4749225"/>
            <a:ext cx="380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2137171" y="2514600"/>
            <a:ext cx="799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৫-৯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2002706" y="2971800"/>
            <a:ext cx="123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১০-১৪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1978781" y="3581400"/>
            <a:ext cx="123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১৫-১৯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1966318" y="4191000"/>
            <a:ext cx="123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২০-২৪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1979813" y="4800600"/>
            <a:ext cx="1231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২৫-২৯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6320925" y="5435025"/>
            <a:ext cx="126994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>
                <a:latin typeface="NikoshBAN" panose="02000000000000000000"/>
                <a:cs typeface="NikoshBAN" panose="02000000000000000000" pitchFamily="2" charset="0"/>
              </a:rPr>
              <a:t> মোট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Oval 36"/>
          <p:cNvSpPr/>
          <p:nvPr/>
        </p:nvSpPr>
        <p:spPr>
          <a:xfrm rot="10800000" flipV="1">
            <a:off x="571719" y="1343429"/>
            <a:ext cx="527453" cy="457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254641" y="42672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10800000" flipV="1">
            <a:off x="1172257" y="1343429"/>
            <a:ext cx="504143" cy="45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10800000" flipV="1">
            <a:off x="1779511" y="1343429"/>
            <a:ext cx="430289" cy="495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597541" y="36576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rot="10800000" flipV="1">
            <a:off x="2425278" y="1343429"/>
            <a:ext cx="485659" cy="4853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5396739" y="42672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rot="10800000" flipV="1">
            <a:off x="2971800" y="1343429"/>
            <a:ext cx="557829" cy="495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549139" y="42672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rot="10800000" flipV="1">
            <a:off x="3657600" y="1317721"/>
            <a:ext cx="474238" cy="521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396739" y="48768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10800000" flipV="1">
            <a:off x="4274783" y="1304501"/>
            <a:ext cx="567567" cy="524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535679" y="48768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rot="10800000" flipV="1">
            <a:off x="4953000" y="1332234"/>
            <a:ext cx="525534" cy="496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767775" y="36576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 rot="10800000" flipV="1">
            <a:off x="5562600" y="1332233"/>
            <a:ext cx="535137" cy="496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673470" y="42672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10800000" flipV="1">
            <a:off x="6172199" y="1364543"/>
            <a:ext cx="550259" cy="474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688344" y="48768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 rot="10800000" flipV="1">
            <a:off x="6781800" y="1332232"/>
            <a:ext cx="537148" cy="507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766144" y="3082636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rot="10800000" flipV="1">
            <a:off x="7391400" y="1304051"/>
            <a:ext cx="558001" cy="52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920429" y="36576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 rot="10800000" flipV="1">
            <a:off x="8001000" y="1359251"/>
            <a:ext cx="533116" cy="469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5149326" y="4395382"/>
            <a:ext cx="632062" cy="294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089827" y="4922455"/>
            <a:ext cx="802376" cy="3769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rot="10800000" flipV="1">
            <a:off x="8610600" y="1359251"/>
            <a:ext cx="551395" cy="480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696643" y="25146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 rot="10800000" flipV="1">
            <a:off x="9220200" y="1383674"/>
            <a:ext cx="416904" cy="44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051240" y="48768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rot="10800000" flipV="1">
            <a:off x="9677400" y="1343429"/>
            <a:ext cx="517152" cy="495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188588" y="48768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 rot="10800000" flipV="1">
            <a:off x="10287000" y="1359251"/>
            <a:ext cx="526794" cy="46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877508" y="2514600"/>
            <a:ext cx="0" cy="49876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rot="10800000" flipV="1">
            <a:off x="10871183" y="1372296"/>
            <a:ext cx="493919" cy="428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04138" y="268069"/>
            <a:ext cx="1566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7" grpId="0" animBg="1"/>
      <p:bldP spid="39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938" y="1229412"/>
            <a:ext cx="1128586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দেওয়া হলো।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 বিন্যস্ত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380" y="2286000"/>
            <a:ext cx="1140956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১৩০, ১৩২, ১৩৪, ১২৮, ১২১, ১২৩, ১৩৮, ১২৪, ১৩৪, ১৩৯, ১২২, ১২৪, ১২৬, ১২৮, ১২৩, ১২৬, ১৩০, ১৩১, ১৩৭, ১৩৫, ১২১, ১২৫, ১৩১, ১৩৪, ১৩৩, ১৪১, ১২৯, ১৩৩, ১২৬, ১২৮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7002" y="242747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সমস্যাটি লক্ষ্য কর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ঃ-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938" y="4572000"/>
            <a:ext cx="115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 ছোট থেকে বড় অনুসারে সাজানো হলোঃ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১২৮,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১৩০, ১৩১,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১৩৪,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938" y="4038600"/>
            <a:ext cx="1566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44571"/>
              </p:ext>
            </p:extLst>
          </p:nvPr>
        </p:nvGraphicFramePr>
        <p:xfrm>
          <a:off x="1981200" y="2133600"/>
          <a:ext cx="812799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624037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189185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06417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ব্যবধান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শিক্ষার্থী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31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১২৪</a:t>
                      </a:r>
                      <a:endParaRPr lang="bn-BD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19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১২৫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১২৯</a:t>
                      </a:r>
                      <a:endParaRPr 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464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28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১৩৫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১৩৯</a:t>
                      </a:r>
                      <a:endParaRPr 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5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১৪০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১৪৪</a:t>
                      </a:r>
                      <a:endParaRPr 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42225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583675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5434937" y="2721450"/>
            <a:ext cx="35950" cy="3967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600687" y="2721450"/>
            <a:ext cx="22600" cy="3967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748889" y="2721450"/>
            <a:ext cx="26798" cy="3867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911732" y="2721450"/>
            <a:ext cx="16355" cy="4027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23164" y="3286619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805321"/>
            <a:ext cx="672441" cy="2880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57553" y="2738188"/>
            <a:ext cx="10242" cy="38001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0800" y="2721450"/>
            <a:ext cx="13499" cy="4027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48022" y="3286619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13773" y="3286619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61975" y="3276600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4818" y="3292594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86400" y="3287538"/>
            <a:ext cx="855868" cy="4020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11907" y="3286619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8412" y="3292544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95622" y="3832577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1373" y="3832577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9575" y="3822558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72418" y="3838552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34000" y="3833496"/>
            <a:ext cx="855868" cy="4020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60911" y="3820019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6662" y="3820019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74864" y="3810000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37707" y="3825994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99289" y="3820938"/>
            <a:ext cx="855868" cy="4020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4419600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09351" y="4419600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57553" y="4419600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20396" y="4419600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2796" y="4974728"/>
            <a:ext cx="0" cy="51167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5104138" y="268069"/>
            <a:ext cx="1566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8588674" y="2611097"/>
            <a:ext cx="39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/>
          </a:p>
        </p:txBody>
      </p:sp>
      <p:sp>
        <p:nvSpPr>
          <p:cNvPr id="161" name="Rectangle 160"/>
          <p:cNvSpPr/>
          <p:nvPr/>
        </p:nvSpPr>
        <p:spPr>
          <a:xfrm>
            <a:off x="8605702" y="3195872"/>
            <a:ext cx="39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/>
          </a:p>
        </p:txBody>
      </p:sp>
      <p:sp>
        <p:nvSpPr>
          <p:cNvPr id="162" name="Rectangle 161"/>
          <p:cNvSpPr/>
          <p:nvPr/>
        </p:nvSpPr>
        <p:spPr>
          <a:xfrm>
            <a:off x="8520580" y="3705234"/>
            <a:ext cx="785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/>
          </a:p>
        </p:txBody>
      </p:sp>
      <p:sp>
        <p:nvSpPr>
          <p:cNvPr id="163" name="Rectangle 162"/>
          <p:cNvSpPr/>
          <p:nvPr/>
        </p:nvSpPr>
        <p:spPr>
          <a:xfrm>
            <a:off x="8605702" y="4337599"/>
            <a:ext cx="39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/>
          </a:p>
        </p:txBody>
      </p:sp>
      <p:sp>
        <p:nvSpPr>
          <p:cNvPr id="164" name="Rectangle 163"/>
          <p:cNvSpPr/>
          <p:nvPr/>
        </p:nvSpPr>
        <p:spPr>
          <a:xfrm>
            <a:off x="8492027" y="5569255"/>
            <a:ext cx="627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/>
          </a:p>
        </p:txBody>
      </p:sp>
      <p:sp>
        <p:nvSpPr>
          <p:cNvPr id="165" name="Rectangle 164"/>
          <p:cNvSpPr/>
          <p:nvPr/>
        </p:nvSpPr>
        <p:spPr>
          <a:xfrm>
            <a:off x="8605701" y="4946337"/>
            <a:ext cx="399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5716611" y="5565697"/>
            <a:ext cx="13683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atin typeface="NikoshBAN" panose="02000000000000000000"/>
                <a:cs typeface="NikoshBAN" panose="02000000000000000000" pitchFamily="2" charset="0"/>
              </a:rPr>
              <a:t> মোট</a:t>
            </a:r>
            <a:r>
              <a:rPr lang="en-US" sz="32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flipH="1">
            <a:off x="685800" y="1080116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15240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21336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28956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36576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43434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>
            <a:off x="5105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5867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6629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7391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8153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>
            <a:off x="87630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9677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102870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109728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>
            <a:off x="800100" y="1616974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16002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2400300" y="1583426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>
            <a:off x="3048000" y="1566652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3695700" y="1549878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4495800" y="1533104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5295900" y="151633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5943600" y="1576593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66294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>
            <a:off x="73914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81534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89154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96774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H="1">
            <a:off x="104394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11125200" y="1600200"/>
            <a:ext cx="381000" cy="48080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661199" y="1056382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১২৮,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১৩০, ১৩১,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১৩৪,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316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3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2000"/>
                            </p:stCondLst>
                            <p:childTnLst>
                              <p:par>
                                <p:cTn id="3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3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3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5000"/>
                            </p:stCondLst>
                            <p:childTnLst>
                              <p:par>
                                <p:cTn id="3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6000"/>
                            </p:stCondLst>
                            <p:childTnLst>
                              <p:par>
                                <p:cTn id="3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3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2000"/>
                            </p:stCondLst>
                            <p:childTnLst>
                              <p:par>
                                <p:cTn id="3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3000"/>
                            </p:stCondLst>
                            <p:childTnLst>
                              <p:par>
                                <p:cTn id="3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4000"/>
                            </p:stCondLst>
                            <p:childTnLst>
                              <p:par>
                                <p:cTn id="3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7200" y="1219200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5ম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1701225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2362200"/>
            <a:ext cx="730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উপাত্ত কত প্রকার এবং প্রদত্ত উপাত্তগুলো কোন প্রকার?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উপাত্তগুলোকে ছোট থেকে বড় অনুসারে সাজাও।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শ্রেণি ব্যাপ্তি ৫ ধরে প্রদত্ত উপাত্তগুলোকে সারণিতে সাজাও।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7002" y="242747"/>
            <a:ext cx="3068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সমস্যাটি লক্ষ্য কর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ঃ-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00265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উপাত্তগুলোকে ছোট থেকে বড় অনুসারে সাজানো হলোঃ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587425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৬০,  ৬৩,  ৬৩,  ৬৩,  ৬৯,  ৬৯,  ৬৯,  ৭০,  ৭০,  ৭১,  ৭১,  ৭২,  ৭২,  ৭৪,  ৭৫,  ৭৫,  ৭৫,  ৭৫, ৭৫, ৭৫।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41787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উপাত্ত দুই প্রকার। প্রদত্ত উপাত্তগুলো অবিন্যস্ত উপাত্ত।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142" y="3768475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9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uiExpand="1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38761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৭০, ৭৫, ৭৫।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23389"/>
            <a:ext cx="6048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শ্রেণিব্যাপ্তি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প্রদত্ত উপাত্তের সারণি নিম্নরূপঃ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32222"/>
              </p:ext>
            </p:extLst>
          </p:nvPr>
        </p:nvGraphicFramePr>
        <p:xfrm>
          <a:off x="6353031" y="2871667"/>
          <a:ext cx="4162569" cy="307193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8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ব্যবধান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৬৯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৭৯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963"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8382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5240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997530" y="48255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2098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997530" y="43683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8956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149930" y="48255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5052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302330" y="48255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672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9530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638800" y="11430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149930" y="43683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4008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454730" y="48255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086600" y="11035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0553700" y="112761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997530" y="39111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858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8302330" y="4368393"/>
            <a:ext cx="12652" cy="28789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3716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7863444" y="4853115"/>
            <a:ext cx="667486" cy="26771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0574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28194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997530" y="3377793"/>
            <a:ext cx="0" cy="33741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3505200" y="16764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8534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848600" y="11430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149517" y="3377793"/>
            <a:ext cx="827" cy="35132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28268" y="326106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591742" y="372206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24566" y="417926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612883" y="465471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67437" y="5219636"/>
            <a:ext cx="74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9296400" y="10668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9906000" y="11797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302330" y="3377793"/>
            <a:ext cx="0" cy="379029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454730" y="3377793"/>
            <a:ext cx="0" cy="379029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8149930" y="39111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8302330" y="39111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454730" y="4353521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8759530" y="4368393"/>
            <a:ext cx="0" cy="3048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8911930" y="4353521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7895354" y="4407633"/>
            <a:ext cx="661553" cy="25275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8759530" y="4825593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028797" y="268069"/>
            <a:ext cx="171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21912"/>
      </p:ext>
    </p:extLst>
  </p:cSld>
  <p:clrMapOvr>
    <a:masterClrMapping/>
  </p:clrMapOvr>
  <p:transition spd="slow">
    <p:comb dir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000"/>
                            </p:stCondLst>
                            <p:childTnLst>
                              <p:par>
                                <p:cTn id="2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9" grpId="0"/>
      <p:bldP spid="110" grpId="0"/>
      <p:bldP spid="111" grpId="0"/>
      <p:bldP spid="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5" y="188033"/>
            <a:ext cx="1591490" cy="17171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77180" y="208815"/>
            <a:ext cx="1614435" cy="1485582"/>
            <a:chOff x="7194353" y="212366"/>
            <a:chExt cx="1250178" cy="13415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53" y="212366"/>
              <a:ext cx="1031675" cy="9735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7222010" y="1192621"/>
              <a:ext cx="1222521" cy="361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bn-BD" sz="2000" kern="0" dirty="0">
                  <a:ln w="0"/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000" kern="0" dirty="0">
                  <a:ln w="0"/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000" kern="0" dirty="0">
                  <a:ln w="0"/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000" kern="0" dirty="0">
                  <a:ln w="0"/>
                  <a:latin typeface="NikoshBAN" pitchFamily="2" charset="0"/>
                  <a:cs typeface="NikoshBAN" pitchFamily="2" charset="0"/>
                </a:rPr>
                <a:t> মিনিট </a:t>
              </a:r>
              <a:endParaRPr lang="en-US" sz="2000" kern="0" dirty="0">
                <a:ln w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86200" y="208815"/>
            <a:ext cx="4334691" cy="954281"/>
            <a:chOff x="3420291" y="500488"/>
            <a:chExt cx="4334691" cy="1015663"/>
          </a:xfrm>
        </p:grpSpPr>
        <p:sp>
          <p:nvSpPr>
            <p:cNvPr id="35" name="Flowchart: Sequential Access Storage 34"/>
            <p:cNvSpPr/>
            <p:nvPr/>
          </p:nvSpPr>
          <p:spPr>
            <a:xfrm>
              <a:off x="3420291" y="500488"/>
              <a:ext cx="4334691" cy="913174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/>
                <a:t> </a:t>
              </a:r>
              <a:endParaRPr lang="en-US" b="1" dirty="0"/>
            </a:p>
          </p:txBody>
        </p:sp>
        <p:sp>
          <p:nvSpPr>
            <p:cNvPr id="36" name="TextBox 8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দলীয়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21280" y="2506215"/>
            <a:ext cx="7301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ক) উপাত্ত কত প্রকার এবং প্রদত্ত উপাত্তগুলো কোন প্রকার?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খ) উপাত্তগুলোকে ছোট থেকে বড় অনুসারে সাজাও।</a:t>
            </a:r>
          </a:p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গ) শ্রেণি ব্যাপ্তি ৫ ধরে প্রদত্ত উপাত্তগুলোকে সারণিতে সাজাও।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5194" y="1143000"/>
            <a:ext cx="7953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তোমাদের শ্রেণিতে ক শাখার ১৮ জন ছাত্রছাত্রীর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দেওয়া চাঁদার পরিমাণ নিচে দেওয়া হলো। উপাত্ত গুলো বিন্যস্ত কর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81200"/>
            <a:ext cx="1165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১৪,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২৪,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২৯,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২৯,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১৬,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২৮,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১২,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৮,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২৯,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২৪,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২৯ 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১২,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৬,  ২২,  ২৮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00265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উপাত্তগুলোকে ছোট থেকে বড় অনুসারে সাজানো হলোঃ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87425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৬,  ৮,  ৯,  ১২,  ১২,  ১২,  ১২,  ১৪,  ১৬,  ১৬,  ২০,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 ২৪,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  ২৮,  ২৮,  ২৯,  ২৯,  ২৯,  ২৯।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1787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উপাত্ত দুই প্রকার। প্রদত্ত উপাত্তগুলো অবিন্যস্ত উপাত্ত।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870755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00318" y="5608207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মিলিয়ে নেই </a:t>
            </a:r>
            <a:endParaRPr lang="en-US" sz="3200" dirty="0">
              <a:latin typeface=" 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769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9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uiExpand="1" build="p"/>
      <p:bldP spid="17" grpId="0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964" y="258750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শ্রেণিব্যাপ্তি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প্রদত্ত উপাত্তের সারণি নিম্নরূপঃ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13655"/>
              </p:ext>
            </p:extLst>
          </p:nvPr>
        </p:nvGraphicFramePr>
        <p:xfrm>
          <a:off x="6400800" y="2667000"/>
          <a:ext cx="4162569" cy="333932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8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ব্যবধান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ট্যালি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৯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algn="ctr"/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–</a:t>
                      </a:r>
                      <a:r>
                        <a:rPr lang="bn-BD" sz="24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২৯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0741"/>
                  </a:ext>
                </a:extLst>
              </a:tr>
              <a:tr h="470194">
                <a:tc gridSpan="2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3429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574393" y="1168479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319075" y="1134768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058232" y="46347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119175" y="1164385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058232" y="41775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919275" y="1134768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210632" y="46347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719375" y="1164385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363032" y="46347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491766" y="1164385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302257" y="117829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938424" y="1178289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210632" y="41775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846473" y="11613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515432" y="46347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617108" y="1178289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1374778" y="1800283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8058232" y="37203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1336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32766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39624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7244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058232" y="3186924"/>
            <a:ext cx="0" cy="33741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410200" y="178933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9396275" y="1212129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8581750" y="1161300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210219" y="3186924"/>
            <a:ext cx="827" cy="35132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71596" y="302291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734632" y="353119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767456" y="398839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774064" y="440905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612834" y="5502801"/>
            <a:ext cx="69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10210800" y="1186887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74393" y="1795921"/>
            <a:ext cx="457200" cy="57286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363032" y="3186924"/>
            <a:ext cx="0" cy="379029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8210632" y="37203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8363032" y="3720324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1113906"/>
            <a:ext cx="10411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১২,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১৪,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২৪,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২৯,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১৬,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২৯,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১৬,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২৮,  ১২,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৮,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২৯,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২৪,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২৯ 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১২,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৬,  ২২,  ২৮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58232" y="5090528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10632" y="5090528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363032" y="5090528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515432" y="5090528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820232" y="5090528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515432" y="3718928"/>
            <a:ext cx="0" cy="3196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982032" y="5142489"/>
            <a:ext cx="667486" cy="267711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7905832" y="3785848"/>
            <a:ext cx="661553" cy="25275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802092" y="494797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28797" y="268069"/>
            <a:ext cx="171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0823"/>
      </p:ext>
    </p:extLst>
  </p:cSld>
  <p:clrMapOvr>
    <a:masterClrMapping/>
  </p:clrMapOvr>
  <p:transition spd="slow">
    <p:comb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"/>
                            </p:stCondLst>
                            <p:childTnLst>
                              <p:par>
                                <p:cTn id="2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9" grpId="0"/>
      <p:bldP spid="110" grpId="0"/>
      <p:bldP spid="111" grpId="0"/>
      <p:bldP spid="113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123286" y="1241844"/>
            <a:ext cx="1923669" cy="2062075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6658891" y="3332973"/>
            <a:ext cx="530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উপাত্ত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বিন্যস্তকরণ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সারণি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লেখচিত্রের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। 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৪</a:t>
            </a:r>
            <a:r>
              <a:rPr lang="bn-BD" sz="2800" dirty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৩/১২/২০১৯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49" y="3421480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IN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311" y="187404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94484" y="1545235"/>
            <a:ext cx="642938" cy="4779365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74027" y="1241844"/>
            <a:ext cx="1865373" cy="2091129"/>
            <a:chOff x="8520547" y="911723"/>
            <a:chExt cx="2006743" cy="2257508"/>
          </a:xfrm>
        </p:grpSpPr>
        <p:sp>
          <p:nvSpPr>
            <p:cNvPr id="13" name="Bevel 12"/>
            <p:cNvSpPr/>
            <p:nvPr/>
          </p:nvSpPr>
          <p:spPr>
            <a:xfrm>
              <a:off x="8520547" y="911723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612" y="1041256"/>
              <a:ext cx="1763486" cy="200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72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99524"/>
            <a:ext cx="3657600" cy="51401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099524"/>
            <a:ext cx="3549764" cy="51401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65" y="1099524"/>
            <a:ext cx="3613035" cy="5133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2438400" y="76200"/>
            <a:ext cx="7086599" cy="11079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6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7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t="5149" r="1509" b="3829"/>
          <a:stretch/>
        </p:blipFill>
        <p:spPr>
          <a:xfrm>
            <a:off x="381000" y="1112969"/>
            <a:ext cx="5023067" cy="27848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704" y="4119911"/>
            <a:ext cx="529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704" y="4612770"/>
            <a:ext cx="4528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ব্যবধানে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5160396"/>
            <a:ext cx="5649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5101" y="5160396"/>
            <a:ext cx="1726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72033" y="4608975"/>
            <a:ext cx="2119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১৩০-১৩৪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5062" y="4119911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704" y="5648980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7304" y="5644138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2037" y="1379388"/>
            <a:ext cx="6115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6200" y="89071"/>
            <a:ext cx="4334691" cy="995697"/>
            <a:chOff x="3420291" y="138877"/>
            <a:chExt cx="4334691" cy="1507473"/>
          </a:xfrm>
        </p:grpSpPr>
        <p:sp>
          <p:nvSpPr>
            <p:cNvPr id="18" name="Flowchart: Sequential Access Storage 17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/>
                <a:t> </a:t>
              </a:r>
              <a:endParaRPr lang="en-US" b="1" dirty="0"/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3748264" y="138877"/>
              <a:ext cx="3678744" cy="13271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558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013" y="3796935"/>
            <a:ext cx="2854037" cy="2279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070" y="3639809"/>
            <a:ext cx="2743200" cy="2743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86200" y="152400"/>
            <a:ext cx="4334691" cy="891705"/>
            <a:chOff x="3420291" y="370290"/>
            <a:chExt cx="4334691" cy="1276060"/>
          </a:xfrm>
        </p:grpSpPr>
        <p:sp>
          <p:nvSpPr>
            <p:cNvPr id="6" name="Flowchart: Sequential Access Storage 5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/>
                <a:t> </a:t>
              </a:r>
              <a:endParaRPr lang="en-US" b="1" dirty="0"/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3745693" y="370290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বাড়ির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7898" y="2380199"/>
            <a:ext cx="114461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৩০০,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২৪৭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২৯৫,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৩০৮,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৩২৭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৩৪৮, ৩১৬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২৭৬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২৮৮,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898" y="1517462"/>
            <a:ext cx="114461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জন শ্রমিকের দৈনিক আয় (টাকায়) নিচে দেওয়া হলো। উপাত্তগুলো ৫ শ্রেণি ব্যবধান ধরে বিন্যস্ত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3276600" y="1524000"/>
            <a:ext cx="1389090" cy="135536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4844320" y="1526500"/>
            <a:ext cx="1389090" cy="135536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6307110" y="1538990"/>
            <a:ext cx="1389090" cy="135536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7831110" y="1540240"/>
            <a:ext cx="1389090" cy="135536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005" y="3276600"/>
            <a:ext cx="37338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17242"/>
          <a:stretch/>
        </p:blipFill>
        <p:spPr>
          <a:xfrm>
            <a:off x="8905461" y="2716949"/>
            <a:ext cx="2971800" cy="3545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14173"/>
          <a:stretch/>
        </p:blipFill>
        <p:spPr>
          <a:xfrm flipH="1">
            <a:off x="142349" y="2721271"/>
            <a:ext cx="3048000" cy="3540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0" b="446"/>
          <a:stretch/>
        </p:blipFill>
        <p:spPr>
          <a:xfrm>
            <a:off x="2" y="0"/>
            <a:ext cx="630710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80" b="446"/>
          <a:stretch/>
        </p:blipFill>
        <p:spPr>
          <a:xfrm>
            <a:off x="6233411" y="0"/>
            <a:ext cx="595859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3200400" y="152400"/>
            <a:ext cx="6806841" cy="11079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6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 সবাইকে</a:t>
            </a:r>
            <a:endParaRPr lang="en-US" sz="6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3;p36"/>
          <p:cNvSpPr/>
          <p:nvPr/>
        </p:nvSpPr>
        <p:spPr>
          <a:xfrm>
            <a:off x="2209799" y="1075835"/>
            <a:ext cx="6985540" cy="44867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1075834"/>
            <a:ext cx="6985540" cy="380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615115"/>
            <a:ext cx="2426418" cy="1365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8140" y="304800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4099" y="279315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780" y="5643093"/>
            <a:ext cx="5139237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ট্যালির সাহায্যে গণনা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Untitled Proj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1306826"/>
            <a:ext cx="6553200" cy="33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125" y="1365986"/>
            <a:ext cx="1111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২৫ জন শিক্ষার্থী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বার্ষিক পরীক্ষার গণিত বিষয়ের প্রাপ্ত নম্বর নিচে উল্লেখ করা হলোঃ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538" y="1950761"/>
            <a:ext cx="11326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৭০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৫২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৬৯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৪১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৪৪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৮৫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৭৬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৮০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৫৮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৮৯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৮৫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৯৬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৮৪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৭৮,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৬৮, ৯৮, ৭৪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৭৩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৭৭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৭১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483" y="3027979"/>
            <a:ext cx="1072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 উপাত্তগুলো কোনো বৈশিষ্ট্য অনুযায়ী সাজানো নয়।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0515" y="3541204"/>
            <a:ext cx="516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 অবিন্যস্ত উপাত্ত।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646" y="4419600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উপাত্তগুলোকে সুবিধামত সাজিয়ে নিলে তা থেকে প্রয়োজনীয় তথ্য পাওয়া সহজ হয়। শিক্ষার্থীদের প্রাপ্ত নম্বরসমূহের উপাত্তগুলোকে কৃতিত্বের ক্রম বা শ্রেণি অনুযায়ী সাজালে হবে বিন্যস্ত উপাত্ত।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228600"/>
            <a:ext cx="1800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লক্ষ্য করঃ</a:t>
            </a:r>
            <a:endParaRPr lang="en-US" sz="3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73496878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11321"/>
          <a:stretch/>
        </p:blipFill>
        <p:spPr>
          <a:xfrm flipH="1">
            <a:off x="8915400" y="1752600"/>
            <a:ext cx="2819400" cy="436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13208"/>
          <a:stretch/>
        </p:blipFill>
        <p:spPr>
          <a:xfrm>
            <a:off x="228600" y="1882851"/>
            <a:ext cx="2743200" cy="4365548"/>
          </a:xfrm>
          <a:prstGeom prst="rect">
            <a:avLst/>
          </a:prstGeom>
        </p:spPr>
      </p:pic>
      <p:sp>
        <p:nvSpPr>
          <p:cNvPr id="3" name="32-Point Star 2"/>
          <p:cNvSpPr/>
          <p:nvPr/>
        </p:nvSpPr>
        <p:spPr>
          <a:xfrm>
            <a:off x="3124200" y="1189672"/>
            <a:ext cx="5638800" cy="5058727"/>
          </a:xfrm>
          <a:prstGeom prst="star32">
            <a:avLst/>
          </a:prstGeom>
          <a:solidFill>
            <a:srgbClr val="FAC09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bn-IN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উপাত্ত 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বিন্যস্তকরণ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3922258" y="81676"/>
            <a:ext cx="4042683" cy="110799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823" y="-61743"/>
            <a:ext cx="32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dirty="0">
                <a:ln w="0"/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7200" dirty="0">
                <a:ln w="0"/>
                <a:latin typeface="NikoshBAN" pitchFamily="2" charset="0"/>
                <a:cs typeface="NikoshBAN" pitchFamily="2" charset="0"/>
              </a:rPr>
              <a:t>খনফল</a:t>
            </a:r>
            <a:endParaRPr lang="en-US" sz="7200" dirty="0">
              <a:ln w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847" y="1745196"/>
            <a:ext cx="855535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buFont typeface="Wingdings"/>
              <a:buChar char="Ü"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২৬.১.১ প্রদত্ত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বিন্যস্ত উপাত্ত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847" y="2936583"/>
            <a:ext cx="98297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>
              <a:buFont typeface="Wingdings"/>
              <a:buChar char="Ü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২৬.২.১ জনসংখ্যাভিত্তিক উপাত্ত থেকে লেখচিত্র আঁকতে পারবে।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886200"/>
            <a:ext cx="1883160" cy="23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3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32964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২৪,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১৭,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২২,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৮,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২৭,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২৫,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752600" y="4038600"/>
            <a:ext cx="8915400" cy="611738"/>
            <a:chOff x="228600" y="4648200"/>
            <a:chExt cx="8915400" cy="61173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28600" y="5253392"/>
              <a:ext cx="8915400" cy="654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7351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28297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11135" y="4648200"/>
              <a:ext cx="0" cy="594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50189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37171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02261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689243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76225" y="4648200"/>
              <a:ext cx="0" cy="594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41315" y="4648200"/>
              <a:ext cx="0" cy="594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915279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85099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172081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46045" y="4648200"/>
              <a:ext cx="0" cy="594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59063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20009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106991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54333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493967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463207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333027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24153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98117" y="4876800"/>
              <a:ext cx="0" cy="3657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818983" y="4648200"/>
              <a:ext cx="0" cy="594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30276" y="4572000"/>
            <a:ext cx="8313924" cy="601835"/>
            <a:chOff x="906276" y="5174720"/>
            <a:chExt cx="8313924" cy="601835"/>
          </a:xfrm>
        </p:grpSpPr>
        <p:sp>
          <p:nvSpPr>
            <p:cNvPr id="55" name="TextBox 54"/>
            <p:cNvSpPr txBox="1"/>
            <p:nvPr/>
          </p:nvSpPr>
          <p:spPr>
            <a:xfrm>
              <a:off x="906276" y="5191780"/>
              <a:ext cx="69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11276" y="5191780"/>
              <a:ext cx="69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6276" y="5174720"/>
              <a:ext cx="69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29400" y="5174720"/>
              <a:ext cx="69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২৫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26276" y="5191780"/>
              <a:ext cx="6939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৩০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752601" y="3200400"/>
            <a:ext cx="8396937" cy="924224"/>
            <a:chOff x="228600" y="3931920"/>
            <a:chExt cx="8396937" cy="924224"/>
          </a:xfrm>
        </p:grpSpPr>
        <p:sp>
          <p:nvSpPr>
            <p:cNvPr id="65" name="Oval 64"/>
            <p:cNvSpPr/>
            <p:nvPr/>
          </p:nvSpPr>
          <p:spPr>
            <a:xfrm>
              <a:off x="22860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0960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54508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92608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712352" y="4581824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102836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87680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63880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01980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42229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803290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6427885" y="423672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808885" y="423672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201849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582849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207444" y="423672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207444" y="393192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8351217" y="4572000"/>
              <a:ext cx="274320" cy="27432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197696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5ম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ক-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কতবার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নিম্মে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2188" y="277411"/>
            <a:ext cx="2022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18761" y="29797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n w="0"/>
                <a:latin typeface="NikoshBAN" panose="0200000000000000000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00409" y="5550841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অর্থবহ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খবরই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বার্তাই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36353" y="30360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n w="0"/>
                <a:latin typeface="NikoshBAN" panose="0200000000000000000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44191" y="5571338"/>
            <a:ext cx="462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92" y="276656"/>
            <a:ext cx="450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48782" y="5561089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 দুই প্রকার। যথাঃ ১) বিন্যস্ত উপাত্ত ও ২) অবিন্যস্ত উপাত্ত।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8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58545" y="3962400"/>
            <a:ext cx="7239000" cy="918865"/>
            <a:chOff x="2514600" y="4888468"/>
            <a:chExt cx="7239000" cy="9188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14600" y="5345668"/>
              <a:ext cx="72390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36957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466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075509" y="5155565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9235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3807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09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8379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218508" y="5155565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6675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2103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363097" y="5154771"/>
              <a:ext cx="3817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9817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7523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523706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066505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3533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467997" y="5116671"/>
              <a:ext cx="4579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71247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68961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78105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1153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4201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7249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8914209" y="5117465"/>
              <a:ext cx="458788" cy="79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915400" y="5345668"/>
              <a:ext cx="6088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30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43799" y="5345668"/>
              <a:ext cx="608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25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24600" y="5345668"/>
              <a:ext cx="531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20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81600" y="5345668"/>
              <a:ext cx="530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599" y="5345668"/>
              <a:ext cx="52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10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2895203" y="5117465"/>
              <a:ext cx="457994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895600" y="53456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5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3238500" y="5231368"/>
              <a:ext cx="229394" cy="7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59389" y="1848072"/>
            <a:ext cx="11749422" cy="627532"/>
            <a:chOff x="304800" y="1735099"/>
            <a:chExt cx="11749422" cy="627532"/>
          </a:xfrm>
        </p:grpSpPr>
        <p:sp>
          <p:nvSpPr>
            <p:cNvPr id="55" name="TextBox 54"/>
            <p:cNvSpPr txBox="1"/>
            <p:nvPr/>
          </p:nvSpPr>
          <p:spPr>
            <a:xfrm>
              <a:off x="914400" y="1774070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14,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1774071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12,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57400" y="1766060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29,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24000" y="1770065"/>
              <a:ext cx="11146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24,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76600" y="1747534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12,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7000" y="1762055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16,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67200" y="1735099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29,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86200" y="1752600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9,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58000" y="1735099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12,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72200" y="1769864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28,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829800" y="1777856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8,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91400" y="1750645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29,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01000" y="1756427"/>
              <a:ext cx="1106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24,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610600" y="1774069"/>
              <a:ext cx="1086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29,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220200" y="1768233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12,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210800" y="1766060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6,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668000" y="1774069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22,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201400" y="1747533"/>
              <a:ext cx="852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28।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62600" y="1769979"/>
              <a:ext cx="1121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16,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53000" y="1776563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20,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096845" y="2544715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সর্বনিম্ম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46782" y="1260299"/>
            <a:ext cx="878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জমাকৃত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10953" y="281391"/>
            <a:ext cx="33283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atin typeface="NikoshBAN" panose="02000000000000000000"/>
                <a:cs typeface="NikoshBAN" panose="02000000000000000000" pitchFamily="2" charset="0"/>
              </a:rPr>
              <a:t>অবিন্যস্ত উপাত্ত </a:t>
            </a:r>
            <a:r>
              <a:rPr lang="en-US" sz="3600" dirty="0" err="1" smtClean="0">
                <a:latin typeface="NikoshBAN" panose="0200000000000000000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1000" y="5311975"/>
            <a:ext cx="116278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 যখন কোনো বৈশিষ্ট্য অনুযায়ী সাজানো থাকে না তখন সে উপাত্ত গুলোকে অবিন্যস্ত উপাত্ত 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27726" y="296368"/>
            <a:ext cx="33283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 উপাত্ত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44898" y="5638800"/>
            <a:ext cx="11879360" cy="695221"/>
            <a:chOff x="228600" y="1752600"/>
            <a:chExt cx="11879360" cy="695221"/>
          </a:xfrm>
        </p:grpSpPr>
        <p:sp>
          <p:nvSpPr>
            <p:cNvPr id="81" name="TextBox 80"/>
            <p:cNvSpPr txBox="1"/>
            <p:nvPr/>
          </p:nvSpPr>
          <p:spPr>
            <a:xfrm>
              <a:off x="762000" y="1774070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8600" y="1774071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76400" y="1766060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0" y="177006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1784598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12,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48000" y="1767062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91000" y="1774069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81400" y="1752600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50772" y="1776279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,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1769864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598780" y="1848854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215177" y="1785635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861695" y="1794991"/>
              <a:ext cx="1106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24,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416499" y="1839727"/>
              <a:ext cx="880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067800" y="1836551"/>
              <a:ext cx="678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121311" y="1863046"/>
              <a:ext cx="872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650764" y="1857836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255138" y="1843478"/>
              <a:ext cx="852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10200" y="1769979"/>
              <a:ext cx="11217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16,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800600" y="1776563"/>
              <a:ext cx="99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92965" y="5191780"/>
            <a:ext cx="110862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 যখন কোনো বৈশিষ্ট্য অনুযায়ী সাজানো থাকে  তখন সে উপাত্ত গুলোকে বিন্যস্ত উপাত্ত 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91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8" grpId="0"/>
      <p:bldP spid="78" grpId="1"/>
      <p:bldP spid="79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95772"/>
            <a:ext cx="1709094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2363597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উপাত্ত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কী?</a:t>
            </a:r>
            <a:endParaRPr lang="en-US" sz="3200" dirty="0">
              <a:latin typeface=" 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2948372"/>
            <a:ext cx="404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বিন্যস্ত উপাত্ত কাকে বলে?</a:t>
            </a:r>
            <a:endParaRPr lang="en-US" sz="3200" dirty="0">
              <a:latin typeface=" 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0" y="152400"/>
            <a:ext cx="4334691" cy="1015663"/>
            <a:chOff x="3420291" y="500488"/>
            <a:chExt cx="4334691" cy="1015663"/>
          </a:xfrm>
        </p:grpSpPr>
        <p:sp>
          <p:nvSpPr>
            <p:cNvPr id="8" name="Flowchart: Sequential Access Storage 7"/>
            <p:cNvSpPr/>
            <p:nvPr/>
          </p:nvSpPr>
          <p:spPr>
            <a:xfrm>
              <a:off x="3420291" y="620312"/>
              <a:ext cx="4334691" cy="76200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/>
                <a:t> 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একক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54365" y="3745467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মিলিয়ে নেই </a:t>
            </a:r>
            <a:endParaRPr lang="en-US" sz="3200" dirty="0">
              <a:latin typeface=" NikoshB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365" y="5127337"/>
            <a:ext cx="1110903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 উপাত্তঃ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উপাত্তগুলো যখন কোনো বৈশিষ্ট্য অনুযায়ী সাজানো থাকে  তখন সে উপাত্ত গুলোকে বিন্যস্ত উপাত্ত বলে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365" y="451468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উপাত্তঃ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1673</Words>
  <Application>Microsoft Office PowerPoint</Application>
  <PresentationFormat>Widescreen</PresentationFormat>
  <Paragraphs>313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 NikoshBAN</vt:lpstr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164</cp:revision>
  <dcterms:created xsi:type="dcterms:W3CDTF">2006-08-16T00:00:00Z</dcterms:created>
  <dcterms:modified xsi:type="dcterms:W3CDTF">2021-07-08T10:05:43Z</dcterms:modified>
</cp:coreProperties>
</file>