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6" r:id="rId5"/>
    <p:sldId id="256" r:id="rId6"/>
    <p:sldId id="269" r:id="rId7"/>
    <p:sldId id="268" r:id="rId8"/>
    <p:sldId id="262" r:id="rId9"/>
    <p:sldId id="26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455" y="1910030"/>
            <a:ext cx="8127999" cy="132343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as-IN" sz="8000">
                <a:solidFill>
                  <a:srgbClr val="00B050"/>
                </a:solidFill>
              </a:rPr>
              <a:t>শু</a:t>
            </a:r>
            <a:r>
              <a:rPr lang="as-IN" sz="8000">
                <a:solidFill>
                  <a:srgbClr val="FFFF00"/>
                </a:solidFill>
              </a:rPr>
              <a:t>ভা</a:t>
            </a:r>
            <a:r>
              <a:rPr lang="as-IN" sz="8000"/>
              <a:t>গ</a:t>
            </a:r>
            <a:r>
              <a:rPr lang="as-IN" sz="8000">
                <a:solidFill>
                  <a:srgbClr val="FF0000"/>
                </a:solidFill>
              </a:rPr>
              <a:t>ম</a:t>
            </a:r>
            <a:r>
              <a:rPr lang="as-IN" sz="8000">
                <a:solidFill>
                  <a:srgbClr val="00B050"/>
                </a:solidFill>
              </a:rPr>
              <a:t>ন</a:t>
            </a:r>
            <a:endParaRPr lang="en-US" sz="8000" dirty="0">
              <a:solidFill>
                <a:srgbClr val="00B050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9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5896" y="285750"/>
            <a:ext cx="1269899" cy="58477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IN" sz="320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/>
          </a:p>
        </p:txBody>
      </p:sp>
      <p:sp>
        <p:nvSpPr>
          <p:cNvPr id="3" name="Rectangle 2"/>
          <p:cNvSpPr/>
          <p:nvPr/>
        </p:nvSpPr>
        <p:spPr>
          <a:xfrm>
            <a:off x="2524845" y="1200150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SG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কৃষ্ণ চন্দ্র ভৌমিক</a:t>
            </a:r>
            <a:endParaRPr lang="bn-IN" sz="2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 শিক্ষক</a:t>
            </a:r>
            <a:endParaRPr lang="bn-IN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মুদাফরগঞ্জ আলী নওয়াব উচ্চ বিদ্যালয় ও কলেজ</a:t>
            </a:r>
            <a:endParaRPr lang="bn-IN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লাকসাম, কুমিল্লা।</a:t>
            </a:r>
            <a:endParaRPr lang="bn-IN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01716515941</a:t>
            </a:r>
            <a:endParaRPr lang="en-SG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en-SG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cumilla3500@gmail.com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105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3181350"/>
            <a:ext cx="327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b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SG" sz="2400" b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-একাদশ (বিএম) শাখা </a:t>
            </a:r>
            <a:endParaRPr lang="bn-IN" sz="2400" b="1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SG" sz="2400" b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কম্পিউটার প্রোগ্রামিং</a:t>
            </a:r>
            <a:endParaRPr lang="bn-IN" sz="2400" b="1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43986"/>
            <a:ext cx="2684046" cy="285863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17033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2006" y="2361193"/>
            <a:ext cx="4495800" cy="46166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s-IN" sz="2400">
                <a:latin typeface="NikoshBAN" pitchFamily="2" charset="0"/>
                <a:cs typeface="NikoshBAN" pitchFamily="2" charset="0"/>
              </a:rPr>
              <a:t>অ্যারে এর সুবিধা </a:t>
            </a:r>
            <a:r>
              <a:rPr lang="as-IN" sz="2400">
                <a:latin typeface="NikoshBAN" pitchFamily="2" charset="0"/>
                <a:cs typeface="NikoshBAN" pitchFamily="2" charset="0"/>
              </a:rPr>
              <a:t>ও </a:t>
            </a:r>
            <a:r>
              <a:rPr lang="as-IN" sz="2400" smtClean="0"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SG" sz="2400" smtClean="0">
                <a:latin typeface="NikoshBAN" pitchFamily="2" charset="0"/>
                <a:cs typeface="NikoshBAN" pitchFamily="2" charset="0"/>
              </a:rPr>
              <a:t> ব্যাখ্যা কর।</a:t>
            </a:r>
            <a:endParaRPr lang="as-IN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768928"/>
            <a:ext cx="1864613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SG" sz="2800" smtClean="0">
                <a:latin typeface="SutonnyOMJ" pitchFamily="2" charset="0"/>
                <a:cs typeface="SutonnyOMJ" pitchFamily="2" charset="0"/>
              </a:rPr>
              <a:t>আজকের </a:t>
            </a:r>
            <a:r>
              <a:rPr lang="en-SG" sz="2800">
                <a:latin typeface="SutonnyOMJ" pitchFamily="2" charset="0"/>
                <a:cs typeface="SutonnyOMJ" pitchFamily="2" charset="0"/>
              </a:rPr>
              <a:t>পাঠ: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2613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677666"/>
            <a:ext cx="5715000" cy="83099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en-SG" sz="2400" smtClean="0">
                <a:latin typeface="NikoshBAN" pitchFamily="2" charset="0"/>
                <a:cs typeface="NikoshBAN" pitchFamily="2" charset="0"/>
              </a:rPr>
              <a:t>01। </a:t>
            </a:r>
            <a:r>
              <a:rPr lang="as-IN" sz="2400">
                <a:latin typeface="NikoshBAN" pitchFamily="2" charset="0"/>
                <a:cs typeface="NikoshBAN" pitchFamily="2" charset="0"/>
              </a:rPr>
              <a:t>অ্যারে </a:t>
            </a:r>
            <a:r>
              <a:rPr lang="as-IN" sz="2400">
                <a:latin typeface="NikoshBAN" pitchFamily="2" charset="0"/>
                <a:cs typeface="NikoshBAN" pitchFamily="2" charset="0"/>
              </a:rPr>
              <a:t>এর </a:t>
            </a:r>
            <a:r>
              <a:rPr lang="as-IN" sz="2400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SG" sz="2400" smtClean="0">
                <a:latin typeface="NikoshBAN" pitchFamily="2" charset="0"/>
                <a:cs typeface="NikoshBAN" pitchFamily="2" charset="0"/>
              </a:rPr>
              <a:t> গুলো লিখতে পারবে</a:t>
            </a:r>
            <a:r>
              <a:rPr lang="as-IN" sz="24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2400">
              <a:latin typeface="NikoshBAN" pitchFamily="2" charset="0"/>
              <a:cs typeface="NikoshBAN" pitchFamily="2" charset="0"/>
            </a:endParaRPr>
          </a:p>
          <a:p>
            <a:pPr lvl="1"/>
            <a:r>
              <a:rPr lang="en-SG" sz="2400" smtClean="0">
                <a:latin typeface="NikoshBAN" pitchFamily="2" charset="0"/>
                <a:ea typeface="Arimo" pitchFamily="34" charset="0"/>
                <a:cs typeface="NikoshBAN" pitchFamily="2" charset="0"/>
              </a:rPr>
              <a:t>02</a:t>
            </a:r>
            <a:r>
              <a:rPr lang="en-SG" sz="2400" smtClean="0">
                <a:latin typeface="NikoshBAN" pitchFamily="2" charset="0"/>
                <a:ea typeface="Arimo" pitchFamily="34" charset="0"/>
                <a:cs typeface="NikoshBAN" pitchFamily="2" charset="0"/>
              </a:rPr>
              <a:t>। </a:t>
            </a:r>
            <a:r>
              <a:rPr lang="en-SG" sz="2400" smtClean="0">
                <a:latin typeface="NikoshBAN" pitchFamily="2" charset="0"/>
                <a:cs typeface="NikoshBAN" pitchFamily="2" charset="0"/>
              </a:rPr>
              <a:t>অ্যারে </a:t>
            </a:r>
            <a:r>
              <a:rPr lang="en-SG" sz="2400"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as-IN" sz="2400" smtClean="0"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SG" sz="24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en-SG" sz="240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en-SG" sz="240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SG" sz="240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as-IN" sz="2400" smtClean="0">
                <a:latin typeface="NikoshBAN" pitchFamily="2" charset="0"/>
                <a:cs typeface="NikoshBAN" pitchFamily="2" charset="0"/>
              </a:rPr>
              <a:t> </a:t>
            </a:r>
            <a:endParaRPr lang="en-SG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8657" y="768928"/>
            <a:ext cx="1162499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SG" sz="2800" smtClean="0">
                <a:latin typeface="SutonnyOMJ" pitchFamily="2" charset="0"/>
                <a:cs typeface="SutonnyOMJ" pitchFamily="2" charset="0"/>
              </a:rPr>
              <a:t>শিখনফল</a:t>
            </a:r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762000" y="1581150"/>
            <a:ext cx="8124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SG" sz="5400" b="1" cap="none" spc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Arimo" pitchFamily="34" charset="0"/>
                <a:cs typeface="NikoshBAN" pitchFamily="2" charset="0"/>
              </a:rPr>
              <a:t>এই পাঠ শেষে শিক্ষার্থীরা যা শিখবে---</a:t>
            </a:r>
            <a:endParaRPr lang="en-US" sz="5400" b="1" cap="none" spc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881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82786" y="329425"/>
            <a:ext cx="1547218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2000" smtClean="0">
                <a:latin typeface="NikoshBAN" pitchFamily="2" charset="0"/>
                <a:cs typeface="NikoshBAN" pitchFamily="2" charset="0"/>
              </a:rPr>
              <a:t>অ্যারে </a:t>
            </a:r>
            <a:r>
              <a:rPr lang="as-IN" sz="2000">
                <a:latin typeface="NikoshBAN" pitchFamily="2" charset="0"/>
                <a:cs typeface="NikoshBAN" pitchFamily="2" charset="0"/>
              </a:rPr>
              <a:t>এর সুবিধা </a:t>
            </a:r>
            <a:endParaRPr lang="as-IN" sz="20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1109" y="1733550"/>
            <a:ext cx="8132618" cy="203132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s-IN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একই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ধরনের বা সমপ্রকৃতির ডেটা টাইপের গুচ্ছকে অ্যারে বলা হয়। </a:t>
            </a:r>
          </a:p>
          <a:p>
            <a:pPr algn="just"/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অ্যারের একটি নির্দিষ্ট নাম থাকে। '[ ]' তৃতীয় বন্ধনীর সাহায্যে অ্যারের নামের সাথে অ্যারে সাইজ লেখা হয়, যা অ্যারে ভেরিয়েবলের(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Variable)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সর্বোচ্চ ডেটার সংখ্যা নির্দেশ করে। এই সংখ্যাকে অ্যারের ইনডেক্স(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Index)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বলা হয়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। </a:t>
            </a:r>
            <a:endParaRPr lang="en-SG" smtClean="0">
              <a:solidFill>
                <a:schemeClr val="tx1">
                  <a:lumMod val="95000"/>
                  <a:lumOff val="5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pPr algn="just"/>
            <a:r>
              <a:rPr lang="as-IN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যেমন</a:t>
            </a:r>
            <a:r>
              <a:rPr lang="en-SG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as-IN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একটি অ্যারে—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int </a:t>
            </a: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num[4];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এখানে </a:t>
            </a:r>
            <a:r>
              <a:rPr lang="as-IN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[</a:t>
            </a:r>
            <a:r>
              <a:rPr lang="en-SG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4</a:t>
            </a:r>
            <a:r>
              <a:rPr lang="as-IN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]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দ্বারা অ্যারের ইনডেক্স প্রকাশ করে।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int num[4];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অ্যারেটিতে মোট পাঁচটি চলক(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Variable)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আছে। যেমন, ১ম—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num[0] ,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২য়—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num[1] ,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৩য়—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num[2] ,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৪র্থ—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num[3] , </a:t>
            </a:r>
            <a:r>
              <a:rPr lang="as-IN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৫ম—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SutonnyOMJ" pitchFamily="2" charset="0"/>
                <a:cs typeface="SutonnyOMJ" pitchFamily="2" charset="0"/>
              </a:rPr>
              <a:t>num[4] 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8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82785" y="819150"/>
            <a:ext cx="1547218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2000" smtClean="0">
                <a:latin typeface="NikoshBAN" pitchFamily="2" charset="0"/>
                <a:cs typeface="NikoshBAN" pitchFamily="2" charset="0"/>
              </a:rPr>
              <a:t>অ্যারে </a:t>
            </a:r>
            <a:r>
              <a:rPr lang="as-IN" sz="2000">
                <a:latin typeface="NikoshBAN" pitchFamily="2" charset="0"/>
                <a:cs typeface="NikoshBAN" pitchFamily="2" charset="0"/>
              </a:rPr>
              <a:t>এর সুবিধা </a:t>
            </a:r>
            <a:endParaRPr lang="as-IN" sz="20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1891" y="2153513"/>
            <a:ext cx="7980218" cy="175432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s-IN" smtClean="0">
                <a:latin typeface="SutonnyOMJ" pitchFamily="2" charset="0"/>
                <a:cs typeface="SutonnyOMJ" pitchFamily="2" charset="0"/>
              </a:rPr>
              <a:t>অ্যারে </a:t>
            </a:r>
            <a:r>
              <a:rPr lang="as-IN">
                <a:latin typeface="SutonnyOMJ" pitchFamily="2" charset="0"/>
                <a:cs typeface="SutonnyOMJ" pitchFamily="2" charset="0"/>
              </a:rPr>
              <a:t>ব্যবহারের সুবিধাঃ</a:t>
            </a:r>
          </a:p>
          <a:p>
            <a:r>
              <a:rPr lang="as-IN">
                <a:latin typeface="SutonnyOMJ" pitchFamily="2" charset="0"/>
                <a:cs typeface="SutonnyOMJ" pitchFamily="2" charset="0"/>
              </a:rPr>
              <a:t>(</a:t>
            </a:r>
            <a:r>
              <a:rPr lang="as-IN">
                <a:latin typeface="SutonnyOMJ" pitchFamily="2" charset="0"/>
                <a:cs typeface="SutonnyOMJ" pitchFamily="2" charset="0"/>
              </a:rPr>
              <a:t>১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)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একই </a:t>
            </a:r>
            <a:r>
              <a:rPr lang="as-IN">
                <a:latin typeface="SutonnyOMJ" pitchFamily="2" charset="0"/>
                <a:cs typeface="SutonnyOMJ" pitchFamily="2" charset="0"/>
              </a:rPr>
              <a:t>ধরনের ডেটাসমূহকে একটি চলক দিয়ে প্রকাশ করা যায়।</a:t>
            </a:r>
          </a:p>
          <a:p>
            <a:r>
              <a:rPr lang="as-IN">
                <a:latin typeface="SutonnyOMJ" pitchFamily="2" charset="0"/>
                <a:cs typeface="SutonnyOMJ" pitchFamily="2" charset="0"/>
              </a:rPr>
              <a:t>(</a:t>
            </a:r>
            <a:r>
              <a:rPr lang="as-IN">
                <a:latin typeface="SutonnyOMJ" pitchFamily="2" charset="0"/>
                <a:cs typeface="SutonnyOMJ" pitchFamily="2" charset="0"/>
              </a:rPr>
              <a:t>২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)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প্রোগ্রামকে </a:t>
            </a:r>
            <a:r>
              <a:rPr lang="as-IN">
                <a:latin typeface="SutonnyOMJ" pitchFamily="2" charset="0"/>
                <a:cs typeface="SutonnyOMJ" pitchFamily="2" charset="0"/>
              </a:rPr>
              <a:t>সহজ, সুন্দর ও ছোট করে।</a:t>
            </a:r>
          </a:p>
          <a:p>
            <a:r>
              <a:rPr lang="as-IN">
                <a:latin typeface="SutonnyOMJ" pitchFamily="2" charset="0"/>
                <a:cs typeface="SutonnyOMJ" pitchFamily="2" charset="0"/>
              </a:rPr>
              <a:t>(</a:t>
            </a:r>
            <a:r>
              <a:rPr lang="as-IN">
                <a:latin typeface="SutonnyOMJ" pitchFamily="2" charset="0"/>
                <a:cs typeface="SutonnyOMJ" pitchFamily="2" charset="0"/>
              </a:rPr>
              <a:t>৩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)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প্রোগ্রাম </a:t>
            </a:r>
            <a:r>
              <a:rPr lang="as-IN">
                <a:latin typeface="SutonnyOMJ" pitchFamily="2" charset="0"/>
                <a:cs typeface="SutonnyOMJ" pitchFamily="2" charset="0"/>
              </a:rPr>
              <a:t>দ্রুত নির্বাহ হয়।</a:t>
            </a:r>
          </a:p>
          <a:p>
            <a:r>
              <a:rPr lang="as-IN">
                <a:latin typeface="SutonnyOMJ" pitchFamily="2" charset="0"/>
                <a:cs typeface="SutonnyOMJ" pitchFamily="2" charset="0"/>
              </a:rPr>
              <a:t>(</a:t>
            </a:r>
            <a:r>
              <a:rPr lang="as-IN">
                <a:latin typeface="SutonnyOMJ" pitchFamily="2" charset="0"/>
                <a:cs typeface="SutonnyOMJ" pitchFamily="2" charset="0"/>
              </a:rPr>
              <a:t>৪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)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অ্যারের </a:t>
            </a:r>
            <a:r>
              <a:rPr lang="as-IN">
                <a:latin typeface="SutonnyOMJ" pitchFamily="2" charset="0"/>
                <a:cs typeface="SutonnyOMJ" pitchFamily="2" charset="0"/>
              </a:rPr>
              <a:t>উপাদানগুলো মেমোরিতে পাশাপাশি অবস্থান করে।</a:t>
            </a:r>
          </a:p>
          <a:p>
            <a:r>
              <a:rPr lang="as-IN">
                <a:latin typeface="SutonnyOMJ" pitchFamily="2" charset="0"/>
                <a:cs typeface="SutonnyOMJ" pitchFamily="2" charset="0"/>
              </a:rPr>
              <a:t>(</a:t>
            </a:r>
            <a:r>
              <a:rPr lang="as-IN">
                <a:latin typeface="SutonnyOMJ" pitchFamily="2" charset="0"/>
                <a:cs typeface="SutonnyOMJ" pitchFamily="2" charset="0"/>
              </a:rPr>
              <a:t>৫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)</a:t>
            </a:r>
            <a:r>
              <a:rPr lang="en-SG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প্রোগ্রামের </a:t>
            </a:r>
            <a:r>
              <a:rPr lang="as-IN">
                <a:latin typeface="SutonnyOMJ" pitchFamily="2" charset="0"/>
                <a:cs typeface="SutonnyOMJ" pitchFamily="2" charset="0"/>
              </a:rPr>
              <a:t>জটিলতা </a:t>
            </a:r>
            <a:r>
              <a:rPr lang="as-IN">
                <a:latin typeface="SutonnyOMJ" pitchFamily="2" charset="0"/>
                <a:cs typeface="SutonnyOMJ" pitchFamily="2" charset="0"/>
              </a:rPr>
              <a:t>কমায়</a:t>
            </a:r>
            <a:r>
              <a:rPr lang="as-IN" smtClean="0">
                <a:latin typeface="SutonnyOMJ" pitchFamily="2" charset="0"/>
                <a:cs typeface="SutonnyOMJ" pitchFamily="2" charset="0"/>
              </a:rPr>
              <a:t>।</a:t>
            </a:r>
            <a:endParaRPr lang="as-IN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05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37902" y="705669"/>
            <a:ext cx="1636987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2000" smtClean="0">
                <a:latin typeface="NikoshBAN" pitchFamily="2" charset="0"/>
                <a:cs typeface="NikoshBAN" pitchFamily="2" charset="0"/>
              </a:rPr>
              <a:t>অ্যারে </a:t>
            </a:r>
            <a:r>
              <a:rPr lang="as-IN" sz="2000">
                <a:latin typeface="NikoshBAN" pitchFamily="2" charset="0"/>
                <a:cs typeface="NikoshBAN" pitchFamily="2" charset="0"/>
              </a:rPr>
              <a:t>এর </a:t>
            </a:r>
            <a:r>
              <a:rPr lang="as-IN" sz="2000">
                <a:latin typeface="NikoshBAN" pitchFamily="2" charset="0"/>
                <a:cs typeface="NikoshBAN" pitchFamily="2" charset="0"/>
              </a:rPr>
              <a:t>অসুবিধা</a:t>
            </a:r>
            <a:endParaRPr lang="as-IN" sz="20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6774" y="2092991"/>
            <a:ext cx="7980218" cy="120032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mtClean="0">
                <a:latin typeface="NikoshBAN" pitchFamily="2" charset="0"/>
                <a:cs typeface="NikoshBAN" pitchFamily="2" charset="0"/>
              </a:rPr>
              <a:t>(</a:t>
            </a:r>
            <a:r>
              <a:rPr lang="as-IN">
                <a:latin typeface="NikoshBAN" pitchFamily="2" charset="0"/>
                <a:cs typeface="NikoshBAN" pitchFamily="2" charset="0"/>
              </a:rPr>
              <a:t>১)প্রোগ্রাম নির্বাহের সময়ে অ্যারের সাইজ কখনো পরিবর্তন করা যায় না।</a:t>
            </a:r>
          </a:p>
          <a:p>
            <a:r>
              <a:rPr lang="as-IN">
                <a:latin typeface="NikoshBAN" pitchFamily="2" charset="0"/>
                <a:cs typeface="NikoshBAN" pitchFamily="2" charset="0"/>
              </a:rPr>
              <a:t>(২)প্রকৃত ডেটা অপেক্ষা অ্যারের সাইজ অনেক বেশি ঘোষণা করা হলে মেমোরির অপচয় হয়।</a:t>
            </a:r>
          </a:p>
          <a:p>
            <a:r>
              <a:rPr lang="as-IN">
                <a:latin typeface="NikoshBAN" pitchFamily="2" charset="0"/>
                <a:cs typeface="NikoshBAN" pitchFamily="2" charset="0"/>
              </a:rPr>
              <a:t>(৩)প্রকৃত ডেটা অপেক্ষা অ্যারের সাইজ কম ঘোষণা করা হলে অ্যারেতে ডেটার পর্যাপ্ত স্থান সংকুলান হয়না।</a:t>
            </a:r>
          </a:p>
          <a:p>
            <a:r>
              <a:rPr lang="as-IN">
                <a:latin typeface="NikoshBAN" pitchFamily="2" charset="0"/>
                <a:cs typeface="NikoshBAN" pitchFamily="2" charset="0"/>
              </a:rPr>
              <a:t>(৪)বিভিন্ন ধরনের ডেটা অ্যারেতে রাখা যায় না।</a:t>
            </a:r>
          </a:p>
        </p:txBody>
      </p:sp>
    </p:spTree>
    <p:extLst>
      <p:ext uri="{BB962C8B-B14F-4D97-AF65-F5344CB8AC3E}">
        <p14:creationId xmlns:p14="http://schemas.microsoft.com/office/powerpoint/2010/main" val="58395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5661" y="438150"/>
            <a:ext cx="3938899" cy="92333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বাড়ির কাজ</a:t>
            </a:r>
            <a:endParaRPr lang="en-US" sz="5400" b="1" cap="all" spc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8531" y="3833152"/>
            <a:ext cx="4293163" cy="36933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s-IN"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en-SG" smtClean="0">
                <a:latin typeface="NikoshBAN" pitchFamily="2" charset="0"/>
                <a:cs typeface="NikoshBAN" pitchFamily="2" charset="0"/>
              </a:rPr>
              <a:t>রেকর্ড কি? রেকর্ড কত প্রকার ও কি কি? ব্যাখ্যা দাও।</a:t>
            </a:r>
            <a:endParaRPr lang="as-IN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917" y="1590080"/>
            <a:ext cx="4094390" cy="2077904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15175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200150"/>
            <a:ext cx="5641288" cy="1754326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শেষ পর্যন্ত দেখার</a:t>
            </a:r>
          </a:p>
          <a:p>
            <a:pPr algn="ctr"/>
            <a:r>
              <a:rPr lang="en-US" sz="5400" b="1" cap="all" spc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জন্য ধন্যবাদ</a:t>
            </a:r>
            <a:endParaRPr lang="en-US" sz="5400" b="1" cap="all" spc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422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308</Words>
  <Application>Microsoft Office PowerPoint</Application>
  <PresentationFormat>On-screen Show (16:9)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MANC</dc:creator>
  <cp:lastModifiedBy>HP</cp:lastModifiedBy>
  <cp:revision>105</cp:revision>
  <dcterms:created xsi:type="dcterms:W3CDTF">2006-08-16T00:00:00Z</dcterms:created>
  <dcterms:modified xsi:type="dcterms:W3CDTF">2021-07-17T17:20:58Z</dcterms:modified>
</cp:coreProperties>
</file>