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19"/>
  </p:notesMasterIdLst>
  <p:sldIdLst>
    <p:sldId id="285" r:id="rId5"/>
    <p:sldId id="286" r:id="rId6"/>
    <p:sldId id="283" r:id="rId7"/>
    <p:sldId id="256" r:id="rId8"/>
    <p:sldId id="288" r:id="rId9"/>
    <p:sldId id="289" r:id="rId10"/>
    <p:sldId id="261" r:id="rId11"/>
    <p:sldId id="262" r:id="rId12"/>
    <p:sldId id="263" r:id="rId13"/>
    <p:sldId id="264" r:id="rId14"/>
    <p:sldId id="290" r:id="rId15"/>
    <p:sldId id="279" r:id="rId16"/>
    <p:sldId id="268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72BE-E9EB-455A-950D-F224987A9B8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8C91-36ED-44F9-871D-F179C2966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175B8-BD2D-4A93-BA17-EFBBB6EAF4A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C91-36ED-44F9-871D-F179C2966F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F718B-9176-4050-9253-B0C70C9375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0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508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907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88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531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4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0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1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1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4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45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9233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2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950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1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955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2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17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7/17/2021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7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53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3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B15D-8067-4B78-A98D-954C39B15EEC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35D9-1312-463F-8B91-E5BB57878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745"/>
            <a:ext cx="8603673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4900" y="1767550"/>
            <a:ext cx="6629400" cy="17381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শিক্ষার্থীবৃন্দ</a:t>
            </a:r>
            <a:r>
              <a:rPr lang="en-US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অনেক </a:t>
            </a:r>
            <a:r>
              <a:rPr lang="bn-BD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3200" b="1" spc="50" dirty="0">
              <a:ln w="11430">
                <a:solidFill>
                  <a:srgbClr val="FFC000"/>
                </a:solidFill>
              </a:ln>
              <a:solidFill>
                <a:srgbClr val="9BBB59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1"/>
            <a:ext cx="3924300" cy="5791200"/>
          </a:xfrm>
          <a:prstGeom prst="rect">
            <a:avLst/>
          </a:prstGeom>
        </p:spPr>
      </p:pic>
      <p:pic>
        <p:nvPicPr>
          <p:cNvPr id="8" name="Picture 7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33900" y="592463"/>
            <a:ext cx="4000500" cy="5808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8679" y="3582158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SG" sz="4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SG" sz="40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পাঠে</a:t>
            </a:r>
            <a:r>
              <a:rPr lang="en-SG" sz="4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SG" sz="40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SG" sz="4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SG" sz="40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অভিনন্দন</a:t>
            </a:r>
            <a:r>
              <a:rPr lang="en-SG" sz="4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sz="4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6172200" y="2611653"/>
                <a:ext cx="2346273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fixi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=৩৪৮৫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611653"/>
                <a:ext cx="2346273" cy="457200"/>
              </a:xfrm>
              <a:prstGeom prst="rect">
                <a:avLst/>
              </a:prstGeom>
              <a:blipFill rotWithShape="1">
                <a:blip r:embed="rId3"/>
                <a:stretch>
                  <a:fillRect t="-6667" b="-3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248400" y="2122821"/>
            <a:ext cx="1295400" cy="4335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৫০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43200" y="1235911"/>
            <a:ext cx="685800" cy="43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316109" y="2388970"/>
            <a:ext cx="8570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৬৭.৭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6057" y="1584917"/>
            <a:ext cx="13629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</a:rPr>
              <a:t>এখানে,</a:t>
            </a:r>
            <a:r>
              <a:rPr lang="bn-BD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54754" y="2968239"/>
                <a:ext cx="3722709" cy="907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নির্ণেয়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গড়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৬৭.৭</a:t>
                </a:r>
                <a:endParaRPr lang="en-US" sz="2400" dirty="0">
                  <a:solidFill>
                    <a:prstClr val="black"/>
                  </a:solidFill>
                  <a:latin typeface="Nikosh" pitchFamily="2" charset="0"/>
                  <a:cs typeface="Nikosh" pitchFamily="2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54" y="2968239"/>
                <a:ext cx="3722709" cy="9072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28390" y="1709022"/>
                <a:ext cx="1500732" cy="552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৫০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৩৪৮৫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90" y="1709022"/>
                <a:ext cx="1500732" cy="5520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599" y="279811"/>
                <a:ext cx="5086457" cy="268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itchFamily="2" charset="0"/>
                    <a:cs typeface="Nikosh" pitchFamily="2" charset="0"/>
                  </a:rPr>
                  <a:t>আমরা </a:t>
                </a:r>
                <a:r>
                  <a:rPr lang="en-US" sz="3200" dirty="0" err="1" smtClean="0">
                    <a:latin typeface="Nikosh" pitchFamily="2" charset="0"/>
                    <a:cs typeface="Nikosh" pitchFamily="2" charset="0"/>
                  </a:rPr>
                  <a:t>জানি</a:t>
                </a:r>
                <a:r>
                  <a:rPr lang="en-US" sz="3200" dirty="0" smtClean="0">
                    <a:latin typeface="Nikosh" pitchFamily="2" charset="0"/>
                    <a:cs typeface="Nikosh" pitchFamily="2" charset="0"/>
                  </a:rPr>
                  <a:t>,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</a:t>
                </a:r>
                <a:r>
                  <a:rPr lang="en-US" sz="4000" dirty="0" err="1" smtClean="0">
                    <a:latin typeface="Nikosh" pitchFamily="2" charset="0"/>
                    <a:cs typeface="Nikosh" pitchFamily="2" charset="0"/>
                  </a:rPr>
                  <a:t>গড়</a:t>
                </a:r>
                <a:r>
                  <a:rPr lang="en-US" sz="4000" dirty="0">
                    <a:latin typeface="Nikosh" pitchFamily="2" charset="0"/>
                    <a:cs typeface="Nikosh" pitchFamily="2" charset="0"/>
                  </a:rPr>
                  <a:t>,</a:t>
                </a:r>
                <a:r>
                  <a:rPr lang="en-US" sz="4000" dirty="0" smtClean="0"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  <a:cs typeface="Nikosh" pitchFamily="2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  <a:cs typeface="Nikosh" pitchFamily="2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000" dirty="0" smtClean="0">
                    <a:cs typeface="Nikosh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" pitchFamily="2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 smtClean="0"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Nikosh" pitchFamily="2" charset="0"/>
                      </a:rPr>
                      <m:t>×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fixi</m:t>
                        </m:r>
                      </m:e>
                    </m:nary>
                  </m:oMath>
                </a14:m>
                <a:r>
                  <a:rPr lang="en-US" sz="4000" dirty="0" smtClean="0">
                    <a:cs typeface="Nikosh" pitchFamily="2" charset="0"/>
                  </a:rPr>
                  <a:t> </a:t>
                </a:r>
              </a:p>
              <a:p>
                <a:r>
                  <a:rPr lang="en-US" sz="4000" dirty="0">
                    <a:cs typeface="Nikosh" pitchFamily="2" charset="0"/>
                  </a:rPr>
                  <a:t> </a:t>
                </a:r>
                <a:r>
                  <a:rPr lang="en-US" sz="4000" dirty="0" smtClean="0">
                    <a:cs typeface="Nikosh" pitchFamily="2" charset="0"/>
                  </a:rPr>
                  <a:t>                  = </a:t>
                </a:r>
              </a:p>
              <a:p>
                <a:r>
                  <a:rPr lang="en-US" sz="4000" dirty="0" smtClean="0">
                    <a:cs typeface="Nikosh" pitchFamily="2" charset="0"/>
                  </a:rPr>
                  <a:t>  </a:t>
                </a:r>
                <a:endParaRPr lang="en-US" sz="4000" dirty="0">
                  <a:cs typeface="Nikosh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79811"/>
                <a:ext cx="5086457" cy="2688428"/>
              </a:xfrm>
              <a:prstGeom prst="rect">
                <a:avLst/>
              </a:prstGeom>
              <a:blipFill rotWithShape="1">
                <a:blip r:embed="rId6"/>
                <a:stretch>
                  <a:fillRect l="-2998" t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59952" y="2859577"/>
            <a:ext cx="119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77794" y="2274802"/>
            <a:ext cx="43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9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304800"/>
                <a:ext cx="4800600" cy="54447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 গ</a:t>
                </a:r>
              </a:p>
              <a:p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এখানে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,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n = ৫০,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" pitchFamily="2" charset="0"/>
                          </a:rPr>
                          <m:t>২</m:t>
                        </m:r>
                        <m:r>
                          <a:rPr lang="en-US" sz="2400" b="0" i="1" smtClean="0">
                            <a:latin typeface="Cambria Math"/>
                            <a:cs typeface="Nikosh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Nikosh" pitchFamily="2" charset="0"/>
                          </a:rPr>
                          <m:t>৫০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Nikosh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= ২৫</a:t>
                </a:r>
              </a:p>
              <a:p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অতএব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,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হলো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২৫তম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পদের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মান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। </a:t>
                </a:r>
              </a:p>
              <a:p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২৫তম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পদ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আছে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(৬১-৭০)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শ্রেণিতে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আমরা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জানি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, </a:t>
                </a:r>
              </a:p>
              <a:p>
                <a:r>
                  <a:rPr lang="en-US" sz="2400" dirty="0" err="1" smtClean="0"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= L+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- fc 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" pitchFamily="2" charset="0"/>
                      </a:rPr>
                      <m:t>×</m:t>
                    </m:r>
                    <m:f>
                      <m:fPr>
                        <m:ctrlPr>
                          <a:rPr lang="en-US" sz="2400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  <m:t>fm</m:t>
                        </m:r>
                      </m:den>
                    </m:f>
                  </m:oMath>
                </a14:m>
                <a:endParaRPr lang="en-US" sz="2400" dirty="0" smtClean="0">
                  <a:latin typeface="Nikosh" pitchFamily="2" charset="0"/>
                  <a:cs typeface="Nikosh" pitchFamily="2" charset="0"/>
                </a:endParaRPr>
              </a:p>
              <a:p>
                <a:r>
                  <a:rPr lang="en-US" sz="24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      = ৬১+(২৫-১৪)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" pitchFamily="2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" pitchFamily="2" charset="0"/>
                          </a:rPr>
                          <m:t>১৩</m:t>
                        </m:r>
                      </m:den>
                    </m:f>
                  </m:oMath>
                </a14:m>
                <a:endParaRPr lang="en-US" sz="2400" dirty="0" smtClean="0">
                  <a:latin typeface="Nikosh" pitchFamily="2" charset="0"/>
                  <a:cs typeface="Nikosh" pitchFamily="2" charset="0"/>
                </a:endParaRPr>
              </a:p>
              <a:p>
                <a:r>
                  <a:rPr lang="en-US" sz="24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      = ৬১+ ১১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১৩</m:t>
                        </m:r>
                      </m:den>
                    </m:f>
                  </m:oMath>
                </a14:m>
                <a:endParaRPr lang="en-US" sz="2400" dirty="0" smtClean="0">
                  <a:latin typeface="Nikosh" pitchFamily="2" charset="0"/>
                  <a:cs typeface="Nikosh" pitchFamily="2" charset="0"/>
                </a:endParaRPr>
              </a:p>
              <a:p>
                <a:pPr lvl="0"/>
                <a:r>
                  <a:rPr lang="en-US" sz="2400" dirty="0" smtClean="0">
                    <a:latin typeface="Nikosh" pitchFamily="2" charset="0"/>
                    <a:cs typeface="Nikosh" pitchFamily="2" charset="0"/>
                  </a:rPr>
                  <a:t>        = ৬১+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০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      = ৬১+৮.৪৬</a:t>
                </a: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      =৬৯.৪৬</a:t>
                </a:r>
              </a:p>
              <a:p>
                <a:pPr lvl="0"/>
                <a:r>
                  <a:rPr lang="en-US" sz="24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অতএব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৬৯.৪৬</a:t>
                </a:r>
                <a:endParaRPr lang="en-US" sz="2400" dirty="0">
                  <a:solidFill>
                    <a:prstClr val="black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"/>
                <a:ext cx="4800600" cy="5444760"/>
              </a:xfrm>
              <a:prstGeom prst="rect">
                <a:avLst/>
              </a:prstGeom>
              <a:blipFill rotWithShape="1">
                <a:blip r:embed="rId2"/>
                <a:stretch>
                  <a:fillRect l="-1770" t="-66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67400" y="1057275"/>
                <a:ext cx="1981200" cy="34651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এখানে,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  L = ৬১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২৫ 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  fc = ১৪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fm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 </m:t>
                    </m:r>
                  </m:oMath>
                </a14:m>
                <a:r>
                  <a:rPr lang="en-US" dirty="0" smtClean="0"/>
                  <a:t>= ১৩ 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h</m:t>
                    </m:r>
                  </m:oMath>
                </a14:m>
                <a:r>
                  <a:rPr lang="en-US" dirty="0" smtClean="0"/>
                  <a:t>= ১০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57275"/>
                <a:ext cx="1981200" cy="3465179"/>
              </a:xfrm>
              <a:prstGeom prst="rect">
                <a:avLst/>
              </a:prstGeom>
              <a:blipFill rotWithShape="1">
                <a:blip r:embed="rId3"/>
                <a:stretch>
                  <a:fillRect l="-7295" t="-1920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926" y="685800"/>
            <a:ext cx="3498273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6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88" y="42862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ক্রমযোজিত</a:t>
            </a:r>
            <a:r>
              <a:rPr lang="en-US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গনসংখ্যা</a:t>
            </a:r>
            <a:r>
              <a:rPr lang="en-US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40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40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96698"/>
              </p:ext>
            </p:extLst>
          </p:nvPr>
        </p:nvGraphicFramePr>
        <p:xfrm>
          <a:off x="458788" y="2209800"/>
          <a:ext cx="8153402" cy="16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44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1438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</a:rPr>
                        <a:t>প্রাপ্ত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</a:rPr>
                        <a:t>নম্বর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৬৬–৭০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৭১–৭৫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৭৬–৮০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৮১–৮৫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৮৬–৯০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৯১–৯৫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৯৬–১০০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গণসংখ্যা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১০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১৯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২৪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১৬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১২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52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5648" y="1752600"/>
            <a:ext cx="7248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১০০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জন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গণিত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নম্বরের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4958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ক. ১০, ১৪, ১৫, ১৩, ১২, ১৫, ১৩, ১১, ১৩, ১৮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সংখ্যাগুলোর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প্রচুরক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খ.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গ. </a:t>
            </a:r>
            <a:r>
              <a:rPr lang="en-US" sz="32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মধ্যক</a:t>
            </a:r>
            <a:r>
              <a:rPr lang="en-US" sz="32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b="1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b="1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200" b="1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5946"/>
              </p:ext>
            </p:extLst>
          </p:nvPr>
        </p:nvGraphicFramePr>
        <p:xfrm>
          <a:off x="533398" y="3210818"/>
          <a:ext cx="8153402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4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44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>
                          <a:solidFill>
                            <a:schemeClr val="bg1"/>
                          </a:solidFill>
                        </a:rPr>
                        <a:t>প্রাপ্ত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</a:rPr>
                        <a:t>নম্বর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৬৬–৭০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৭১–৭৫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৭৬–৮০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৮১–৮৫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৮৬–৯০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৯১–৯৫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৯৬–১০০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গণসংখ্যা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১০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১৯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২৪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১৬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১২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267441" y="381000"/>
            <a:ext cx="4424726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914525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en-US" sz="115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en-US" sz="11500" b="1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115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609600"/>
            <a:ext cx="71532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</a:t>
            </a:r>
            <a:r>
              <a:rPr lang="bn-BD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</a:t>
            </a:r>
            <a:r>
              <a:rPr lang="bn-BD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</a:t>
            </a:r>
            <a:r>
              <a:rPr lang="bn-BD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</a:t>
            </a:r>
            <a:r>
              <a:rPr lang="bn-BD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রি</a:t>
            </a:r>
            <a:r>
              <a:rPr lang="bn-BD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</a:t>
            </a:r>
            <a:r>
              <a:rPr lang="bn-BD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</a:t>
            </a:r>
          </a:p>
          <a:p>
            <a:pPr algn="ctr"/>
            <a:endParaRPr lang="en-US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bn-BD" sz="1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মোঃ জয়নাল আবেদীন ভূঁইয়া</a:t>
            </a: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jainalsa@gmail.com</a:t>
            </a:r>
            <a:endParaRPr lang="en-US" sz="4000" dirty="0">
              <a:solidFill>
                <a:srgbClr val="000000"/>
              </a:solidFill>
              <a:latin typeface="SutonnyMJ" pitchFamily="2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2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6621" y="3048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6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r>
              <a:rPr lang="en-US" sz="6600" dirty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pic>
        <p:nvPicPr>
          <p:cNvPr id="6" name="Content Placeholder 6" descr="20201112_222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3030242" cy="384049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114800" y="1981200"/>
            <a:ext cx="44958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শ্রেণীঃ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৮ম 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বিষয়ঃ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গণিত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অধ্যায়ঃ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১১  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পাঠঃ</a:t>
            </a:r>
            <a:r>
              <a:rPr lang="en-US" sz="48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800" dirty="0" err="1">
                <a:latin typeface="Kalpurush" pitchFamily="2" charset="0"/>
                <a:cs typeface="Kalpurush" pitchFamily="2" charset="0"/>
              </a:rPr>
              <a:t>পাইচিত্র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399" y="685800"/>
            <a:ext cx="5411101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8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514600"/>
            <a:ext cx="7791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ছাত্রীরা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>
              <a:spcAft>
                <a:spcPts val="2400"/>
              </a:spcAft>
            </a:pP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প্রবনতা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Aft>
                <a:spcPts val="2400"/>
              </a:spcAft>
            </a:pP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সূত্রের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মধ্যক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প্রচুরক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spcAft>
                <a:spcPts val="2400"/>
              </a:spcAft>
            </a:pPr>
            <a:r>
              <a:rPr lang="en-US" sz="40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56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প্রবণতা</a:t>
            </a:r>
            <a:endParaRPr lang="en-US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001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উপাত্তসমুহ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মাঝামাঝি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কেন্দ্রের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পুঞ্জিভূত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মাঝামাঝি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কেন্দ্রের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উপাত্তসমুহের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পুঞ্জিভূত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প্রবনতাকে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32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প্রবনতা</a:t>
            </a:r>
            <a:r>
              <a:rPr lang="en-US" sz="32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সাধারনভাবে</a:t>
            </a:r>
            <a:r>
              <a:rPr lang="en-US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প্রবনতার</a:t>
            </a:r>
            <a:r>
              <a:rPr lang="en-US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পরিমাপ</a:t>
            </a:r>
            <a:r>
              <a:rPr lang="en-US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-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মধ্যক</a:t>
            </a:r>
            <a:endParaRPr lang="en-US" sz="3200" dirty="0" smtClean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প্রচুরক</a:t>
            </a:r>
            <a:r>
              <a:rPr lang="en-US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ঃ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জানি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উপাত্তসমুহের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সংখ্যাসুচক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সমষ্টিকে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যদি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উপাত্তসমুহের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2461144"/>
                <a:ext cx="7467599" cy="2467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২</a:t>
                </a:r>
                <a:r>
                  <a:rPr lang="en-US" sz="3200" dirty="0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। </a:t>
                </a:r>
                <a:r>
                  <a:rPr lang="en-US" sz="3200" dirty="0" err="1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3200" dirty="0" err="1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ঃ</a:t>
                </a:r>
                <a:r>
                  <a:rPr lang="en-US" sz="3200" dirty="0" smtClean="0">
                    <a:solidFill>
                      <a:srgbClr val="FF00FF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যদি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সংখ্যক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উপাত্ত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থাকে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এবং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n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যদি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বিজোড়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হয়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তবে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উপাত্তগুলোর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হবে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তম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পদের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মান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।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আর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n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যদি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জোড়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হয়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তবে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মধ্যক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হবে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তম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তম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পদ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দুইটির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সাংখ্যিক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মানের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গড়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" pitchFamily="2" charset="0"/>
                    <a:cs typeface="Nikosh" pitchFamily="2" charset="0"/>
                  </a:rPr>
                  <a:t>।   </a:t>
                </a:r>
                <a:endParaRPr lang="en-US" sz="3200" dirty="0" smtClean="0">
                  <a:solidFill>
                    <a:prstClr val="black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61144"/>
                <a:ext cx="7467599" cy="2467983"/>
              </a:xfrm>
              <a:prstGeom prst="rect">
                <a:avLst/>
              </a:prstGeom>
              <a:blipFill rotWithShape="1">
                <a:blip r:embed="rId2"/>
                <a:stretch>
                  <a:fillRect l="-2124" t="-3704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5800" y="54102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প্রচুরকঃ</a:t>
            </a:r>
            <a:r>
              <a:rPr lang="en-US" sz="32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উপাত্তে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সংখ্যাটি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বেশিবার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প্রচুরক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 </a:t>
            </a:r>
            <a:endParaRPr lang="en-US" sz="32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" y="1219200"/>
            <a:ext cx="7924799" cy="685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৫০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জন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গণিতে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নম্বরের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গণসংখ্যা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নিবেশন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400" b="1" dirty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:  </a:t>
            </a:r>
          </a:p>
        </p:txBody>
      </p:sp>
      <p:sp>
        <p:nvSpPr>
          <p:cNvPr id="2" name="Curved Down Ribbon 1"/>
          <p:cNvSpPr/>
          <p:nvPr/>
        </p:nvSpPr>
        <p:spPr>
          <a:xfrm>
            <a:off x="1905000" y="381000"/>
            <a:ext cx="5257800" cy="685800"/>
          </a:xfrm>
          <a:prstGeom prst="ellipseRibb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33CC33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bn-BD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2332"/>
              </p:ext>
            </p:extLst>
          </p:nvPr>
        </p:nvGraphicFramePr>
        <p:xfrm>
          <a:off x="571502" y="2133600"/>
          <a:ext cx="7924798" cy="123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6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5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5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57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শ্রেণিব্যাপ্তি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৪১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৫০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৫১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১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৭০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৭১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৮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১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৯০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৯১ 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 ১০</a:t>
                      </a:r>
                      <a:r>
                        <a:rPr lang="bn-BD" sz="2400" b="1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০</a:t>
                      </a:r>
                      <a:endParaRPr lang="en-US" sz="2400" b="1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bn-BD" sz="2400" b="1" dirty="0">
                          <a:solidFill>
                            <a:srgbClr val="000000"/>
                          </a:solidFill>
                          <a:latin typeface="Nikosh" pitchFamily="2" charset="0"/>
                          <a:cs typeface="Nikosh" pitchFamily="2" charset="0"/>
                        </a:rPr>
                        <a:t>গণসংখ্যা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১৩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৫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1500" y="2667000"/>
            <a:ext cx="793432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" y="2133600"/>
            <a:ext cx="792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1025" y="3276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" y="2133600"/>
            <a:ext cx="9525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2133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2171700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2179320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2179320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190750"/>
            <a:ext cx="0" cy="1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2800" y="221742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496299" y="2209800"/>
            <a:ext cx="1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1026" y="3657600"/>
            <a:ext cx="792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ক্রমযোজিত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গণসংখ্যা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 </a:t>
            </a:r>
          </a:p>
          <a:p>
            <a:pPr lvl="0"/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(খ)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সারণি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মধ্যক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89515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921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(ক)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79778"/>
              </p:ext>
            </p:extLst>
          </p:nvPr>
        </p:nvGraphicFramePr>
        <p:xfrm>
          <a:off x="2895600" y="894460"/>
          <a:ext cx="1187901" cy="4480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73758"/>
              </p:ext>
            </p:extLst>
          </p:nvPr>
        </p:nvGraphicFramePr>
        <p:xfrm>
          <a:off x="609600" y="1295400"/>
          <a:ext cx="7315200" cy="490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Nikosh" pitchFamily="2" charset="0"/>
                          <a:cs typeface="Nikosh" pitchFamily="2" charset="0"/>
                        </a:rPr>
                        <a:t>শ্রেণিব্যাপ্তি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Nikosh" pitchFamily="2" charset="0"/>
                          <a:cs typeface="Nikosh" pitchFamily="2" charset="0"/>
                        </a:rPr>
                        <a:t>গণসংখ্যা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Nikosh" pitchFamily="2" charset="0"/>
                          <a:cs typeface="Nikosh" pitchFamily="2" charset="0"/>
                        </a:rPr>
                        <a:t>যোজিত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Nikosh" pitchFamily="2" charset="0"/>
                          <a:cs typeface="Nikosh" pitchFamily="2" charset="0"/>
                        </a:rPr>
                        <a:t>গণসংখ্যা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৪১-৫০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৫১-৬০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১৪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৬১-৭০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১৩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২৭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৭১-৮০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৩৭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৮১-৯০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৪৫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৯১-১০০</a:t>
                      </a:r>
                      <a:endParaRPr lang="en-US" sz="40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৫০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38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ক্রমযোজিত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গণসংখ্যা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সারণিঃ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71957"/>
              </p:ext>
            </p:extLst>
          </p:nvPr>
        </p:nvGraphicFramePr>
        <p:xfrm>
          <a:off x="762000" y="1415154"/>
          <a:ext cx="7543799" cy="466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8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8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8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8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শ্রেণিব্যাপ্তি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মধ্যমান</a:t>
                      </a:r>
                      <a:endParaRPr lang="en-US" sz="2400" dirty="0">
                        <a:solidFill>
                          <a:srgbClr val="FF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FF"/>
                          </a:solidFill>
                          <a:latin typeface="Nikosh" pitchFamily="2" charset="0"/>
                          <a:cs typeface="Nikosh" pitchFamily="2" charset="0"/>
                        </a:rPr>
                        <a:t>গণসংখ্যা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aseline="-250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৪১-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৫০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৬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২</a:t>
                      </a:r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৭৩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৫১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৫৫.৫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৮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৪৪</a:t>
                      </a:r>
                      <a:r>
                        <a:rPr lang="bn-BD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১-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৭০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৬৫.৫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৮৫১.৫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৭১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৭৫.৫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১০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৭৫৫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১-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৯০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৮৫.৫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৮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FF"/>
                          </a:solidFill>
                          <a:latin typeface="Nikosh" pitchFamily="2" charset="0"/>
                          <a:cs typeface="Nikosh" pitchFamily="2" charset="0"/>
                        </a:rPr>
                        <a:t>৬৮৪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৯১</a:t>
                      </a:r>
                      <a:r>
                        <a:rPr lang="bn-BD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-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Nikosh" pitchFamily="2" charset="0"/>
                          <a:cs typeface="Nikosh" pitchFamily="2" charset="0"/>
                        </a:rPr>
                        <a:t>১০০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৯৫.৫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৪৭৭.৫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696076" y="6175439"/>
            <a:ext cx="12287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= </a:t>
            </a:r>
            <a:r>
              <a:rPr lang="en-US" sz="28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৩৪৮৫</a:t>
            </a:r>
            <a:endParaRPr lang="en-US" sz="28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52400"/>
            <a:ext cx="30480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>
            <a:endCxn id="1027" idx="2"/>
          </p:cNvCxnSpPr>
          <p:nvPr/>
        </p:nvCxnSpPr>
        <p:spPr>
          <a:xfrm flipV="1">
            <a:off x="731837" y="6611809"/>
            <a:ext cx="7558882" cy="198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6078594"/>
            <a:ext cx="0" cy="520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7" y="6087934"/>
            <a:ext cx="30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71" y="6078594"/>
            <a:ext cx="30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6078594"/>
            <a:ext cx="30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48200" y="6121385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 = ৫০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153150" y="6114681"/>
                <a:ext cx="6477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fixi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150" y="6114681"/>
                <a:ext cx="647700" cy="539571"/>
              </a:xfrm>
              <a:prstGeom prst="rect">
                <a:avLst/>
              </a:prstGeom>
              <a:blipFill rotWithShape="1">
                <a:blip r:embed="rId4"/>
                <a:stretch>
                  <a:fillRect l="-72897" t="-115730" r="-78505" b="-16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" y="6101040"/>
            <a:ext cx="30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641</Words>
  <Application>Microsoft Office PowerPoint</Application>
  <PresentationFormat>On-screen Show (4:3)</PresentationFormat>
  <Paragraphs>194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Concourse</vt:lpstr>
      <vt:lpstr>1_Concourse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149</cp:revision>
  <dcterms:created xsi:type="dcterms:W3CDTF">2020-08-21T10:38:38Z</dcterms:created>
  <dcterms:modified xsi:type="dcterms:W3CDTF">2021-07-18T06:48:01Z</dcterms:modified>
</cp:coreProperties>
</file>