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0" r:id="rId2"/>
    <p:sldId id="256" r:id="rId3"/>
    <p:sldId id="257" r:id="rId4"/>
    <p:sldId id="270" r:id="rId5"/>
    <p:sldId id="258" r:id="rId6"/>
    <p:sldId id="272" r:id="rId7"/>
    <p:sldId id="259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5" d="100"/>
          <a:sy n="55" d="100"/>
        </p:scale>
        <p:origin x="18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81FE8-2353-4898-8E5E-9D70B320B063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AAA9F-C36A-4A3F-8554-4B537CCDF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2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AAA9F-C36A-4A3F-8554-4B537CCDF9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9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2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2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5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4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3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4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0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5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A795-FC0D-495D-822D-17E09FC0945F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7787-17E8-4D2D-BFF3-C1C6389087B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8991600" cy="6705600"/>
            <a:chOff x="152400" y="152400"/>
            <a:chExt cx="8991600" cy="67056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Rectangle 9"/>
            <p:cNvSpPr/>
            <p:nvPr/>
          </p:nvSpPr>
          <p:spPr>
            <a:xfrm>
              <a:off x="152400" y="152400"/>
              <a:ext cx="8991600" cy="6705600"/>
            </a:xfrm>
            <a:prstGeom prst="rect">
              <a:avLst/>
            </a:prstGeom>
            <a:grpFill/>
            <a:ln w="76200" cap="rnd" cmpd="thinThick">
              <a:solidFill>
                <a:srgbClr val="C00000"/>
              </a:solidFill>
              <a:prstDash val="sys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" y="152400"/>
              <a:ext cx="8991600" cy="6705600"/>
            </a:xfrm>
            <a:prstGeom prst="rect">
              <a:avLst/>
            </a:prstGeom>
            <a:grpFill/>
            <a:ln w="76200" cap="rnd" cmpd="thinThick">
              <a:solidFill>
                <a:srgbClr val="FF0000"/>
              </a:solidFill>
              <a:prstDash val="sys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781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7" y="95002"/>
            <a:ext cx="8775865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387" y="2528887"/>
            <a:ext cx="3400425" cy="13430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</p:pic>
      <p:sp>
        <p:nvSpPr>
          <p:cNvPr id="5" name="TextBox 4"/>
          <p:cNvSpPr txBox="1"/>
          <p:nvPr/>
        </p:nvSpPr>
        <p:spPr>
          <a:xfrm>
            <a:off x="3071812" y="952500"/>
            <a:ext cx="304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টি লক্ষ্যে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08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658" y="249385"/>
            <a:ext cx="6424551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জামিল ট্রেডার্সের রেওয়ামিলটি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457"/>
              </p:ext>
            </p:extLst>
          </p:nvPr>
        </p:nvGraphicFramePr>
        <p:xfrm>
          <a:off x="298862" y="917284"/>
          <a:ext cx="8391895" cy="5602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568"/>
                <a:gridCol w="3348842"/>
                <a:gridCol w="692727"/>
                <a:gridCol w="1678379"/>
                <a:gridCol w="16783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 নং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হিসাবের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জা.পৃ.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 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 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31429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 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হাতে নগদ(৩১/১২/১৮) 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হিসাব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সুনাম 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 মজুদ পণ্য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আন্তঃ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পরিবহন </a:t>
                      </a:r>
                    </a:p>
                    <a:p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বেতন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ব্যাংকে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জমা (৩১/১২/১৮)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 মজুরি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কমিশন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প্রদেয় হিসাব 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যন্ত্রপাতি 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১০% বিনিয়োগ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শিক্ষানবিশ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সেলামি 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জমাতিরিক্ত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৯২,০০০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৩২,০০০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১৬,২০০ 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৩৮,০০০ 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১৫,২০০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১,২০০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১৫,০০০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৭,৫০০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১,৬৫০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৩৫,০০০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২,৭৮,৭৫০</a:t>
                      </a:r>
                      <a:endParaRPr lang="en-US" u="sng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১,৩৫,০০০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১,১৭,০০০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২৫০০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৮,০০০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৬,২৫০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১০,০০০০</a:t>
                      </a:r>
                    </a:p>
                    <a:p>
                      <a:r>
                        <a:rPr lang="bn-IN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২,৭৮,৭৫০ </a:t>
                      </a:r>
                      <a:endParaRPr lang="en-US" u="sng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437456" y="6000594"/>
            <a:ext cx="283464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70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9456" y="748146"/>
            <a:ext cx="2220684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9403" y="2989745"/>
            <a:ext cx="5213534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মূনাফা জাতীয় আয় ও ব্যয় নির্ণয় করো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8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5033" y="712519"/>
            <a:ext cx="6032665" cy="6617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চলতি দায় ও চলতি সম্পদের পরিমাণ নির্ণয়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82634"/>
              </p:ext>
            </p:extLst>
          </p:nvPr>
        </p:nvGraphicFramePr>
        <p:xfrm>
          <a:off x="419593" y="1766124"/>
          <a:ext cx="8154390" cy="440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753"/>
                <a:gridCol w="2364507"/>
                <a:gridCol w="2718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বিস্তারিত 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 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038205">
                <a:tc>
                  <a:txBody>
                    <a:bodyPr/>
                    <a:lstStyle/>
                    <a:p>
                      <a:r>
                        <a:rPr lang="bn-IN" sz="2000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চলতি</a:t>
                      </a:r>
                      <a:r>
                        <a:rPr lang="bn-IN" sz="2000" u="sng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দায়ঃ </a:t>
                      </a:r>
                    </a:p>
                    <a:p>
                      <a:r>
                        <a:rPr lang="bn-IN" sz="2000" u="sng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 মজুরি</a:t>
                      </a:r>
                    </a:p>
                    <a:p>
                      <a:r>
                        <a:rPr lang="bn-IN" sz="2000" u="sng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প্রদেয় হিসাব</a:t>
                      </a:r>
                    </a:p>
                    <a:p>
                      <a:r>
                        <a:rPr lang="bn-IN" sz="2000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শিক্ষানবিশ</a:t>
                      </a:r>
                      <a:r>
                        <a:rPr lang="bn-IN" sz="2000" u="sng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সেলামি </a:t>
                      </a:r>
                    </a:p>
                    <a:p>
                      <a:r>
                        <a:rPr lang="bn-IN" sz="2000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bn-IN" sz="2000" u="sng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জমাতিরিক্ত</a:t>
                      </a:r>
                    </a:p>
                    <a:p>
                      <a:endParaRPr lang="bn-IN" sz="2000" u="sng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sz="2000" u="sng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চলতি সম্পদঃ</a:t>
                      </a:r>
                    </a:p>
                    <a:p>
                      <a:r>
                        <a:rPr lang="bn-IN" sz="2000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হাতে নগদ(৩১/১২/১৮) </a:t>
                      </a:r>
                    </a:p>
                    <a:p>
                      <a:r>
                        <a:rPr lang="bn-IN" sz="2000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হিসাব</a:t>
                      </a:r>
                    </a:p>
                    <a:p>
                      <a:r>
                        <a:rPr lang="bn-IN" sz="2000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বেতন</a:t>
                      </a:r>
                    </a:p>
                    <a:p>
                      <a:r>
                        <a:rPr lang="bn-IN" sz="2000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ব্যাংকে</a:t>
                      </a:r>
                      <a:r>
                        <a:rPr lang="bn-IN" sz="2000" u="sng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জমা(৩১/১২/১৮)</a:t>
                      </a:r>
                    </a:p>
                    <a:p>
                      <a:r>
                        <a:rPr lang="bn-IN" sz="2000" u="sng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সমাপনী মজুদ পণ্য</a:t>
                      </a:r>
                      <a:endParaRPr lang="bn-IN" sz="2000" u="sng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২,৫০০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৮,০০০ 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৬,২৫০  </a:t>
                      </a:r>
                    </a:p>
                    <a:p>
                      <a:pPr algn="ctr"/>
                      <a:r>
                        <a:rPr lang="bn-IN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</a:p>
                    <a:p>
                      <a:pPr algn="ctr"/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৩২,০০০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১৬,২০০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১৫,০০০</a:t>
                      </a:r>
                    </a:p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৭,৫০০</a:t>
                      </a:r>
                    </a:p>
                    <a:p>
                      <a:pPr algn="ctr"/>
                      <a:r>
                        <a:rPr lang="bn-IN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৪৪,৮০০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২৬,৭৫০</a:t>
                      </a: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IN" u="sng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১,৮৬,২০০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9780" y="448729"/>
            <a:ext cx="201286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86789"/>
              </p:ext>
            </p:extLst>
          </p:nvPr>
        </p:nvGraphicFramePr>
        <p:xfrm>
          <a:off x="831273" y="1552065"/>
          <a:ext cx="695894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4438"/>
                <a:gridCol w="2164502"/>
              </a:tblGrid>
              <a:tr h="359164"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07037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মুলধন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ঋণ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গ্রহণ</a:t>
                      </a:r>
                    </a:p>
                    <a:p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 যন্ত্রপাতি ক্রয় </a:t>
                      </a:r>
                    </a:p>
                    <a:p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</a:p>
                    <a:p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পুরাতন আসবাবপত্র বিক্রয় </a:t>
                      </a:r>
                    </a:p>
                    <a:p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 যন্ত্রপাতির বহন খরচ</a:t>
                      </a:r>
                    </a:p>
                    <a:p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 যন্ত্রপাতির সংস্থাপন খরচ</a:t>
                      </a:r>
                    </a:p>
                    <a:p>
                      <a:endParaRPr lang="bn-IN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৭৮,৫০০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১৮,২০০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২২,৫০০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৬২,০০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৪৫,০০০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১৬,০০০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</a:t>
                      </a:r>
                    </a:p>
                    <a:p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২,৮০০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5487" y="5427023"/>
            <a:ext cx="7481455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তথ্য হতে  মূলধন জাতীয় প্রাপ্তি ও মূলধন জাতীয় ব্যয় নির্ণয় করো</a:t>
            </a:r>
            <a:r>
              <a:rPr lang="en-US" sz="2400" dirty="0" smtClean="0"/>
              <a:t>?</a:t>
            </a:r>
            <a:r>
              <a:rPr lang="bn-IN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440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7265" y="3340100"/>
            <a:ext cx="7315200" cy="315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199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987" y="139700"/>
            <a:ext cx="4876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1200" y="1741630"/>
            <a:ext cx="7620000" cy="1161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-1698688" y="1438553"/>
            <a:ext cx="1203960" cy="3828784"/>
            <a:chOff x="5012829" y="1442866"/>
            <a:chExt cx="1203960" cy="3828784"/>
          </a:xfrm>
          <a:solidFill>
            <a:srgbClr val="00B0F0"/>
          </a:solidFill>
        </p:grpSpPr>
        <p:grpSp>
          <p:nvGrpSpPr>
            <p:cNvPr id="19" name="Group 18"/>
            <p:cNvGrpSpPr/>
            <p:nvPr/>
          </p:nvGrpSpPr>
          <p:grpSpPr>
            <a:xfrm rot="2715661">
              <a:off x="5012829" y="2583543"/>
              <a:ext cx="1203960" cy="1203960"/>
              <a:chOff x="1553029" y="3512457"/>
              <a:chExt cx="1203960" cy="1203960"/>
            </a:xfrm>
            <a:grpFill/>
          </p:grpSpPr>
          <p:sp>
            <p:nvSpPr>
              <p:cNvPr id="11" name="Oval 10"/>
              <p:cNvSpPr/>
              <p:nvPr/>
            </p:nvSpPr>
            <p:spPr>
              <a:xfrm>
                <a:off x="1553029" y="35124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705429" y="36648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857829" y="38172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010229" y="39696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162629" y="41220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315029" y="42744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467429" y="44268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619829" y="45792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Freeform 22"/>
            <p:cNvSpPr/>
            <p:nvPr/>
          </p:nvSpPr>
          <p:spPr>
            <a:xfrm>
              <a:off x="5300533" y="1442866"/>
              <a:ext cx="628553" cy="742840"/>
            </a:xfrm>
            <a:custGeom>
              <a:avLst/>
              <a:gdLst>
                <a:gd name="connsiteX0" fmla="*/ 309238 w 628553"/>
                <a:gd name="connsiteY0" fmla="*/ 0 h 742840"/>
                <a:gd name="connsiteX1" fmla="*/ 628553 w 628553"/>
                <a:gd name="connsiteY1" fmla="*/ 371420 h 742840"/>
                <a:gd name="connsiteX2" fmla="*/ 309238 w 628553"/>
                <a:gd name="connsiteY2" fmla="*/ 742840 h 742840"/>
                <a:gd name="connsiteX3" fmla="*/ 15017 w 628553"/>
                <a:gd name="connsiteY3" fmla="*/ 515994 h 742840"/>
                <a:gd name="connsiteX4" fmla="*/ 0 w 628553"/>
                <a:gd name="connsiteY4" fmla="*/ 429477 h 742840"/>
                <a:gd name="connsiteX5" fmla="*/ 158417 w 628553"/>
                <a:gd name="connsiteY5" fmla="*/ 429477 h 742840"/>
                <a:gd name="connsiteX6" fmla="*/ 162127 w 628553"/>
                <a:gd name="connsiteY6" fmla="*/ 453847 h 742840"/>
                <a:gd name="connsiteX7" fmla="*/ 309237 w 628553"/>
                <a:gd name="connsiteY7" fmla="*/ 583182 h 742840"/>
                <a:gd name="connsiteX8" fmla="*/ 468894 w 628553"/>
                <a:gd name="connsiteY8" fmla="*/ 371420 h 742840"/>
                <a:gd name="connsiteX9" fmla="*/ 309237 w 628553"/>
                <a:gd name="connsiteY9" fmla="*/ 159658 h 742840"/>
                <a:gd name="connsiteX10" fmla="*/ 162127 w 628553"/>
                <a:gd name="connsiteY10" fmla="*/ 288993 h 742840"/>
                <a:gd name="connsiteX11" fmla="*/ 158417 w 628553"/>
                <a:gd name="connsiteY11" fmla="*/ 313363 h 742840"/>
                <a:gd name="connsiteX12" fmla="*/ 0 w 628553"/>
                <a:gd name="connsiteY12" fmla="*/ 313363 h 742840"/>
                <a:gd name="connsiteX13" fmla="*/ 15017 w 628553"/>
                <a:gd name="connsiteY13" fmla="*/ 226847 h 742840"/>
                <a:gd name="connsiteX14" fmla="*/ 309238 w 628553"/>
                <a:gd name="connsiteY14" fmla="*/ 0 h 74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8553" h="742840">
                  <a:moveTo>
                    <a:pt x="309238" y="0"/>
                  </a:moveTo>
                  <a:cubicBezTo>
                    <a:pt x="485591" y="0"/>
                    <a:pt x="628553" y="166290"/>
                    <a:pt x="628553" y="371420"/>
                  </a:cubicBezTo>
                  <a:cubicBezTo>
                    <a:pt x="628553" y="576550"/>
                    <a:pt x="485591" y="742840"/>
                    <a:pt x="309238" y="742840"/>
                  </a:cubicBezTo>
                  <a:cubicBezTo>
                    <a:pt x="176974" y="742840"/>
                    <a:pt x="63491" y="649302"/>
                    <a:pt x="15017" y="515994"/>
                  </a:cubicBezTo>
                  <a:lnTo>
                    <a:pt x="0" y="429477"/>
                  </a:lnTo>
                  <a:lnTo>
                    <a:pt x="158417" y="429477"/>
                  </a:lnTo>
                  <a:lnTo>
                    <a:pt x="162127" y="453847"/>
                  </a:lnTo>
                  <a:cubicBezTo>
                    <a:pt x="186364" y="529852"/>
                    <a:pt x="243105" y="583182"/>
                    <a:pt x="309237" y="583182"/>
                  </a:cubicBezTo>
                  <a:cubicBezTo>
                    <a:pt x="397413" y="583182"/>
                    <a:pt x="468894" y="488373"/>
                    <a:pt x="468894" y="371420"/>
                  </a:cubicBezTo>
                  <a:cubicBezTo>
                    <a:pt x="468894" y="254467"/>
                    <a:pt x="397413" y="159658"/>
                    <a:pt x="309237" y="159658"/>
                  </a:cubicBezTo>
                  <a:cubicBezTo>
                    <a:pt x="243105" y="159658"/>
                    <a:pt x="186364" y="212988"/>
                    <a:pt x="162127" y="288993"/>
                  </a:cubicBezTo>
                  <a:lnTo>
                    <a:pt x="158417" y="313363"/>
                  </a:lnTo>
                  <a:lnTo>
                    <a:pt x="0" y="313363"/>
                  </a:lnTo>
                  <a:lnTo>
                    <a:pt x="15017" y="226847"/>
                  </a:lnTo>
                  <a:cubicBezTo>
                    <a:pt x="63491" y="93538"/>
                    <a:pt x="176974" y="0"/>
                    <a:pt x="30923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13586065">
              <a:off x="5106122" y="4267322"/>
              <a:ext cx="1111330" cy="875286"/>
            </a:xfrm>
            <a:prstGeom prst="roundRect">
              <a:avLst/>
            </a:prstGeom>
            <a:grpFill/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2715661">
              <a:off x="5521025" y="424138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/>
            </a:p>
          </p:txBody>
        </p:sp>
        <p:sp>
          <p:nvSpPr>
            <p:cNvPr id="26" name="TextBox 25"/>
            <p:cNvSpPr txBox="1"/>
            <p:nvPr/>
          </p:nvSpPr>
          <p:spPr>
            <a:xfrm rot="19313679">
              <a:off x="5406570" y="4440653"/>
              <a:ext cx="595086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800" dirty="0"/>
                <a:t>গ</a:t>
              </a:r>
              <a:r>
                <a:rPr lang="bn-IN" sz="4400" dirty="0" smtClean="0"/>
                <a:t> </a:t>
              </a:r>
              <a:endParaRPr lang="en-US" sz="4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1082737" y="1419381"/>
            <a:ext cx="1203960" cy="3828784"/>
            <a:chOff x="5012829" y="1442866"/>
            <a:chExt cx="1203960" cy="3828784"/>
          </a:xfrm>
          <a:solidFill>
            <a:srgbClr val="00B050"/>
          </a:solidFill>
        </p:grpSpPr>
        <p:grpSp>
          <p:nvGrpSpPr>
            <p:cNvPr id="29" name="Group 28"/>
            <p:cNvGrpSpPr/>
            <p:nvPr/>
          </p:nvGrpSpPr>
          <p:grpSpPr>
            <a:xfrm rot="2715661">
              <a:off x="5012829" y="2583543"/>
              <a:ext cx="1203960" cy="1203960"/>
              <a:chOff x="1553029" y="3512457"/>
              <a:chExt cx="1203960" cy="1203960"/>
            </a:xfrm>
            <a:grpFill/>
          </p:grpSpPr>
          <p:sp>
            <p:nvSpPr>
              <p:cNvPr id="34" name="Oval 33"/>
              <p:cNvSpPr/>
              <p:nvPr/>
            </p:nvSpPr>
            <p:spPr>
              <a:xfrm>
                <a:off x="1553029" y="35124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705429" y="36648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857829" y="38172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010229" y="39696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162629" y="41220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315029" y="42744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467429" y="44268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19829" y="45792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/>
            <p:nvPr/>
          </p:nvSpPr>
          <p:spPr>
            <a:xfrm>
              <a:off x="5300533" y="1442866"/>
              <a:ext cx="628553" cy="742840"/>
            </a:xfrm>
            <a:custGeom>
              <a:avLst/>
              <a:gdLst>
                <a:gd name="connsiteX0" fmla="*/ 309238 w 628553"/>
                <a:gd name="connsiteY0" fmla="*/ 0 h 742840"/>
                <a:gd name="connsiteX1" fmla="*/ 628553 w 628553"/>
                <a:gd name="connsiteY1" fmla="*/ 371420 h 742840"/>
                <a:gd name="connsiteX2" fmla="*/ 309238 w 628553"/>
                <a:gd name="connsiteY2" fmla="*/ 742840 h 742840"/>
                <a:gd name="connsiteX3" fmla="*/ 15017 w 628553"/>
                <a:gd name="connsiteY3" fmla="*/ 515994 h 742840"/>
                <a:gd name="connsiteX4" fmla="*/ 0 w 628553"/>
                <a:gd name="connsiteY4" fmla="*/ 429477 h 742840"/>
                <a:gd name="connsiteX5" fmla="*/ 158417 w 628553"/>
                <a:gd name="connsiteY5" fmla="*/ 429477 h 742840"/>
                <a:gd name="connsiteX6" fmla="*/ 162127 w 628553"/>
                <a:gd name="connsiteY6" fmla="*/ 453847 h 742840"/>
                <a:gd name="connsiteX7" fmla="*/ 309237 w 628553"/>
                <a:gd name="connsiteY7" fmla="*/ 583182 h 742840"/>
                <a:gd name="connsiteX8" fmla="*/ 468894 w 628553"/>
                <a:gd name="connsiteY8" fmla="*/ 371420 h 742840"/>
                <a:gd name="connsiteX9" fmla="*/ 309237 w 628553"/>
                <a:gd name="connsiteY9" fmla="*/ 159658 h 742840"/>
                <a:gd name="connsiteX10" fmla="*/ 162127 w 628553"/>
                <a:gd name="connsiteY10" fmla="*/ 288993 h 742840"/>
                <a:gd name="connsiteX11" fmla="*/ 158417 w 628553"/>
                <a:gd name="connsiteY11" fmla="*/ 313363 h 742840"/>
                <a:gd name="connsiteX12" fmla="*/ 0 w 628553"/>
                <a:gd name="connsiteY12" fmla="*/ 313363 h 742840"/>
                <a:gd name="connsiteX13" fmla="*/ 15017 w 628553"/>
                <a:gd name="connsiteY13" fmla="*/ 226847 h 742840"/>
                <a:gd name="connsiteX14" fmla="*/ 309238 w 628553"/>
                <a:gd name="connsiteY14" fmla="*/ 0 h 74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8553" h="742840">
                  <a:moveTo>
                    <a:pt x="309238" y="0"/>
                  </a:moveTo>
                  <a:cubicBezTo>
                    <a:pt x="485591" y="0"/>
                    <a:pt x="628553" y="166290"/>
                    <a:pt x="628553" y="371420"/>
                  </a:cubicBezTo>
                  <a:cubicBezTo>
                    <a:pt x="628553" y="576550"/>
                    <a:pt x="485591" y="742840"/>
                    <a:pt x="309238" y="742840"/>
                  </a:cubicBezTo>
                  <a:cubicBezTo>
                    <a:pt x="176974" y="742840"/>
                    <a:pt x="63491" y="649302"/>
                    <a:pt x="15017" y="515994"/>
                  </a:cubicBezTo>
                  <a:lnTo>
                    <a:pt x="0" y="429477"/>
                  </a:lnTo>
                  <a:lnTo>
                    <a:pt x="158417" y="429477"/>
                  </a:lnTo>
                  <a:lnTo>
                    <a:pt x="162127" y="453847"/>
                  </a:lnTo>
                  <a:cubicBezTo>
                    <a:pt x="186364" y="529852"/>
                    <a:pt x="243105" y="583182"/>
                    <a:pt x="309237" y="583182"/>
                  </a:cubicBezTo>
                  <a:cubicBezTo>
                    <a:pt x="397413" y="583182"/>
                    <a:pt x="468894" y="488373"/>
                    <a:pt x="468894" y="371420"/>
                  </a:cubicBezTo>
                  <a:cubicBezTo>
                    <a:pt x="468894" y="254467"/>
                    <a:pt x="397413" y="159658"/>
                    <a:pt x="309237" y="159658"/>
                  </a:cubicBezTo>
                  <a:cubicBezTo>
                    <a:pt x="243105" y="159658"/>
                    <a:pt x="186364" y="212988"/>
                    <a:pt x="162127" y="288993"/>
                  </a:cubicBezTo>
                  <a:lnTo>
                    <a:pt x="158417" y="313363"/>
                  </a:lnTo>
                  <a:lnTo>
                    <a:pt x="0" y="313363"/>
                  </a:lnTo>
                  <a:lnTo>
                    <a:pt x="15017" y="226847"/>
                  </a:lnTo>
                  <a:cubicBezTo>
                    <a:pt x="63491" y="93538"/>
                    <a:pt x="176974" y="0"/>
                    <a:pt x="30923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 rot="13586065">
              <a:off x="5106122" y="4267322"/>
              <a:ext cx="1111330" cy="875286"/>
            </a:xfrm>
            <a:prstGeom prst="roundRect">
              <a:avLst/>
            </a:prstGeom>
            <a:grpFill/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2715661">
              <a:off x="5521025" y="424138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/>
            </a:p>
          </p:txBody>
        </p:sp>
        <p:sp>
          <p:nvSpPr>
            <p:cNvPr id="33" name="TextBox 32"/>
            <p:cNvSpPr txBox="1"/>
            <p:nvPr/>
          </p:nvSpPr>
          <p:spPr>
            <a:xfrm rot="19313679">
              <a:off x="5406570" y="4440653"/>
              <a:ext cx="595086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800" dirty="0"/>
                <a:t>ত</a:t>
              </a:r>
              <a:r>
                <a:rPr lang="bn-IN" sz="4400" dirty="0" smtClean="0"/>
                <a:t> </a:t>
              </a:r>
              <a:endParaRPr lang="en-US" sz="4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2337805" y="1404429"/>
            <a:ext cx="1203960" cy="3828784"/>
            <a:chOff x="5012829" y="1442866"/>
            <a:chExt cx="1203960" cy="3828784"/>
          </a:xfrm>
          <a:solidFill>
            <a:srgbClr val="FFC000"/>
          </a:solidFill>
        </p:grpSpPr>
        <p:grpSp>
          <p:nvGrpSpPr>
            <p:cNvPr id="43" name="Group 42"/>
            <p:cNvGrpSpPr/>
            <p:nvPr/>
          </p:nvGrpSpPr>
          <p:grpSpPr>
            <a:xfrm rot="2715661">
              <a:off x="5012829" y="2583543"/>
              <a:ext cx="1203960" cy="1203960"/>
              <a:chOff x="1553029" y="3512457"/>
              <a:chExt cx="1203960" cy="1203960"/>
            </a:xfrm>
            <a:grpFill/>
          </p:grpSpPr>
          <p:sp>
            <p:nvSpPr>
              <p:cNvPr id="48" name="Oval 47"/>
              <p:cNvSpPr/>
              <p:nvPr/>
            </p:nvSpPr>
            <p:spPr>
              <a:xfrm>
                <a:off x="1553029" y="35124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705429" y="36648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857829" y="38172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010229" y="39696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162629" y="41220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315029" y="42744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467429" y="44268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19829" y="45792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5300533" y="1442866"/>
              <a:ext cx="628553" cy="742840"/>
            </a:xfrm>
            <a:custGeom>
              <a:avLst/>
              <a:gdLst>
                <a:gd name="connsiteX0" fmla="*/ 309238 w 628553"/>
                <a:gd name="connsiteY0" fmla="*/ 0 h 742840"/>
                <a:gd name="connsiteX1" fmla="*/ 628553 w 628553"/>
                <a:gd name="connsiteY1" fmla="*/ 371420 h 742840"/>
                <a:gd name="connsiteX2" fmla="*/ 309238 w 628553"/>
                <a:gd name="connsiteY2" fmla="*/ 742840 h 742840"/>
                <a:gd name="connsiteX3" fmla="*/ 15017 w 628553"/>
                <a:gd name="connsiteY3" fmla="*/ 515994 h 742840"/>
                <a:gd name="connsiteX4" fmla="*/ 0 w 628553"/>
                <a:gd name="connsiteY4" fmla="*/ 429477 h 742840"/>
                <a:gd name="connsiteX5" fmla="*/ 158417 w 628553"/>
                <a:gd name="connsiteY5" fmla="*/ 429477 h 742840"/>
                <a:gd name="connsiteX6" fmla="*/ 162127 w 628553"/>
                <a:gd name="connsiteY6" fmla="*/ 453847 h 742840"/>
                <a:gd name="connsiteX7" fmla="*/ 309237 w 628553"/>
                <a:gd name="connsiteY7" fmla="*/ 583182 h 742840"/>
                <a:gd name="connsiteX8" fmla="*/ 468894 w 628553"/>
                <a:gd name="connsiteY8" fmla="*/ 371420 h 742840"/>
                <a:gd name="connsiteX9" fmla="*/ 309237 w 628553"/>
                <a:gd name="connsiteY9" fmla="*/ 159658 h 742840"/>
                <a:gd name="connsiteX10" fmla="*/ 162127 w 628553"/>
                <a:gd name="connsiteY10" fmla="*/ 288993 h 742840"/>
                <a:gd name="connsiteX11" fmla="*/ 158417 w 628553"/>
                <a:gd name="connsiteY11" fmla="*/ 313363 h 742840"/>
                <a:gd name="connsiteX12" fmla="*/ 0 w 628553"/>
                <a:gd name="connsiteY12" fmla="*/ 313363 h 742840"/>
                <a:gd name="connsiteX13" fmla="*/ 15017 w 628553"/>
                <a:gd name="connsiteY13" fmla="*/ 226847 h 742840"/>
                <a:gd name="connsiteX14" fmla="*/ 309238 w 628553"/>
                <a:gd name="connsiteY14" fmla="*/ 0 h 74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8553" h="742840">
                  <a:moveTo>
                    <a:pt x="309238" y="0"/>
                  </a:moveTo>
                  <a:cubicBezTo>
                    <a:pt x="485591" y="0"/>
                    <a:pt x="628553" y="166290"/>
                    <a:pt x="628553" y="371420"/>
                  </a:cubicBezTo>
                  <a:cubicBezTo>
                    <a:pt x="628553" y="576550"/>
                    <a:pt x="485591" y="742840"/>
                    <a:pt x="309238" y="742840"/>
                  </a:cubicBezTo>
                  <a:cubicBezTo>
                    <a:pt x="176974" y="742840"/>
                    <a:pt x="63491" y="649302"/>
                    <a:pt x="15017" y="515994"/>
                  </a:cubicBezTo>
                  <a:lnTo>
                    <a:pt x="0" y="429477"/>
                  </a:lnTo>
                  <a:lnTo>
                    <a:pt x="158417" y="429477"/>
                  </a:lnTo>
                  <a:lnTo>
                    <a:pt x="162127" y="453847"/>
                  </a:lnTo>
                  <a:cubicBezTo>
                    <a:pt x="186364" y="529852"/>
                    <a:pt x="243105" y="583182"/>
                    <a:pt x="309237" y="583182"/>
                  </a:cubicBezTo>
                  <a:cubicBezTo>
                    <a:pt x="397413" y="583182"/>
                    <a:pt x="468894" y="488373"/>
                    <a:pt x="468894" y="371420"/>
                  </a:cubicBezTo>
                  <a:cubicBezTo>
                    <a:pt x="468894" y="254467"/>
                    <a:pt x="397413" y="159658"/>
                    <a:pt x="309237" y="159658"/>
                  </a:cubicBezTo>
                  <a:cubicBezTo>
                    <a:pt x="243105" y="159658"/>
                    <a:pt x="186364" y="212988"/>
                    <a:pt x="162127" y="288993"/>
                  </a:cubicBezTo>
                  <a:lnTo>
                    <a:pt x="158417" y="313363"/>
                  </a:lnTo>
                  <a:lnTo>
                    <a:pt x="0" y="313363"/>
                  </a:lnTo>
                  <a:lnTo>
                    <a:pt x="15017" y="226847"/>
                  </a:lnTo>
                  <a:cubicBezTo>
                    <a:pt x="63491" y="93538"/>
                    <a:pt x="176974" y="0"/>
                    <a:pt x="30923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 rot="13586065">
              <a:off x="5106122" y="4267322"/>
              <a:ext cx="1111330" cy="875286"/>
            </a:xfrm>
            <a:prstGeom prst="roundRect">
              <a:avLst/>
            </a:prstGeom>
            <a:grpFill/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2715661">
              <a:off x="5521025" y="424138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/>
            </a:p>
          </p:txBody>
        </p:sp>
        <p:sp>
          <p:nvSpPr>
            <p:cNvPr id="47" name="TextBox 46"/>
            <p:cNvSpPr txBox="1"/>
            <p:nvPr/>
          </p:nvSpPr>
          <p:spPr>
            <a:xfrm rot="19313679">
              <a:off x="5406570" y="4440653"/>
              <a:ext cx="595086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800" dirty="0" smtClean="0"/>
                <a:t>স্বা</a:t>
              </a:r>
              <a:r>
                <a:rPr lang="bn-IN" sz="4400" dirty="0" smtClean="0"/>
                <a:t> </a:t>
              </a:r>
              <a:endParaRPr lang="en-US" sz="44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-501201" y="1436597"/>
            <a:ext cx="1203960" cy="3828784"/>
            <a:chOff x="5012829" y="1442866"/>
            <a:chExt cx="1203960" cy="3828784"/>
          </a:xfrm>
        </p:grpSpPr>
        <p:grpSp>
          <p:nvGrpSpPr>
            <p:cNvPr id="57" name="Group 56"/>
            <p:cNvGrpSpPr/>
            <p:nvPr/>
          </p:nvGrpSpPr>
          <p:grpSpPr>
            <a:xfrm rot="2715661">
              <a:off x="5012829" y="2583543"/>
              <a:ext cx="1203960" cy="1203960"/>
              <a:chOff x="1553029" y="3512457"/>
              <a:chExt cx="1203960" cy="1203960"/>
            </a:xfrm>
            <a:solidFill>
              <a:srgbClr val="C00000"/>
            </a:solidFill>
          </p:grpSpPr>
          <p:sp>
            <p:nvSpPr>
              <p:cNvPr id="62" name="Oval 61"/>
              <p:cNvSpPr/>
              <p:nvPr/>
            </p:nvSpPr>
            <p:spPr>
              <a:xfrm>
                <a:off x="1553029" y="35124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705429" y="36648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857829" y="38172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010229" y="39696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162629" y="41220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2315029" y="42744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467429" y="44268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619829" y="4579257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Freeform 57"/>
            <p:cNvSpPr/>
            <p:nvPr/>
          </p:nvSpPr>
          <p:spPr>
            <a:xfrm>
              <a:off x="5300533" y="1442866"/>
              <a:ext cx="628553" cy="742840"/>
            </a:xfrm>
            <a:custGeom>
              <a:avLst/>
              <a:gdLst>
                <a:gd name="connsiteX0" fmla="*/ 309238 w 628553"/>
                <a:gd name="connsiteY0" fmla="*/ 0 h 742840"/>
                <a:gd name="connsiteX1" fmla="*/ 628553 w 628553"/>
                <a:gd name="connsiteY1" fmla="*/ 371420 h 742840"/>
                <a:gd name="connsiteX2" fmla="*/ 309238 w 628553"/>
                <a:gd name="connsiteY2" fmla="*/ 742840 h 742840"/>
                <a:gd name="connsiteX3" fmla="*/ 15017 w 628553"/>
                <a:gd name="connsiteY3" fmla="*/ 515994 h 742840"/>
                <a:gd name="connsiteX4" fmla="*/ 0 w 628553"/>
                <a:gd name="connsiteY4" fmla="*/ 429477 h 742840"/>
                <a:gd name="connsiteX5" fmla="*/ 158417 w 628553"/>
                <a:gd name="connsiteY5" fmla="*/ 429477 h 742840"/>
                <a:gd name="connsiteX6" fmla="*/ 162127 w 628553"/>
                <a:gd name="connsiteY6" fmla="*/ 453847 h 742840"/>
                <a:gd name="connsiteX7" fmla="*/ 309237 w 628553"/>
                <a:gd name="connsiteY7" fmla="*/ 583182 h 742840"/>
                <a:gd name="connsiteX8" fmla="*/ 468894 w 628553"/>
                <a:gd name="connsiteY8" fmla="*/ 371420 h 742840"/>
                <a:gd name="connsiteX9" fmla="*/ 309237 w 628553"/>
                <a:gd name="connsiteY9" fmla="*/ 159658 h 742840"/>
                <a:gd name="connsiteX10" fmla="*/ 162127 w 628553"/>
                <a:gd name="connsiteY10" fmla="*/ 288993 h 742840"/>
                <a:gd name="connsiteX11" fmla="*/ 158417 w 628553"/>
                <a:gd name="connsiteY11" fmla="*/ 313363 h 742840"/>
                <a:gd name="connsiteX12" fmla="*/ 0 w 628553"/>
                <a:gd name="connsiteY12" fmla="*/ 313363 h 742840"/>
                <a:gd name="connsiteX13" fmla="*/ 15017 w 628553"/>
                <a:gd name="connsiteY13" fmla="*/ 226847 h 742840"/>
                <a:gd name="connsiteX14" fmla="*/ 309238 w 628553"/>
                <a:gd name="connsiteY14" fmla="*/ 0 h 74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8553" h="742840">
                  <a:moveTo>
                    <a:pt x="309238" y="0"/>
                  </a:moveTo>
                  <a:cubicBezTo>
                    <a:pt x="485591" y="0"/>
                    <a:pt x="628553" y="166290"/>
                    <a:pt x="628553" y="371420"/>
                  </a:cubicBezTo>
                  <a:cubicBezTo>
                    <a:pt x="628553" y="576550"/>
                    <a:pt x="485591" y="742840"/>
                    <a:pt x="309238" y="742840"/>
                  </a:cubicBezTo>
                  <a:cubicBezTo>
                    <a:pt x="176974" y="742840"/>
                    <a:pt x="63491" y="649302"/>
                    <a:pt x="15017" y="515994"/>
                  </a:cubicBezTo>
                  <a:lnTo>
                    <a:pt x="0" y="429477"/>
                  </a:lnTo>
                  <a:lnTo>
                    <a:pt x="158417" y="429477"/>
                  </a:lnTo>
                  <a:lnTo>
                    <a:pt x="162127" y="453847"/>
                  </a:lnTo>
                  <a:cubicBezTo>
                    <a:pt x="186364" y="529852"/>
                    <a:pt x="243105" y="583182"/>
                    <a:pt x="309237" y="583182"/>
                  </a:cubicBezTo>
                  <a:cubicBezTo>
                    <a:pt x="397413" y="583182"/>
                    <a:pt x="468894" y="488373"/>
                    <a:pt x="468894" y="371420"/>
                  </a:cubicBezTo>
                  <a:cubicBezTo>
                    <a:pt x="468894" y="254467"/>
                    <a:pt x="397413" y="159658"/>
                    <a:pt x="309237" y="159658"/>
                  </a:cubicBezTo>
                  <a:cubicBezTo>
                    <a:pt x="243105" y="159658"/>
                    <a:pt x="186364" y="212988"/>
                    <a:pt x="162127" y="288993"/>
                  </a:cubicBezTo>
                  <a:lnTo>
                    <a:pt x="158417" y="313363"/>
                  </a:lnTo>
                  <a:lnTo>
                    <a:pt x="0" y="313363"/>
                  </a:lnTo>
                  <a:lnTo>
                    <a:pt x="15017" y="226847"/>
                  </a:lnTo>
                  <a:cubicBezTo>
                    <a:pt x="63491" y="93538"/>
                    <a:pt x="176974" y="0"/>
                    <a:pt x="309238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 rot="13586065">
              <a:off x="5106122" y="4267322"/>
              <a:ext cx="1111330" cy="87528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2715661">
              <a:off x="5521025" y="4241387"/>
              <a:ext cx="137160" cy="1371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/>
            </a:p>
          </p:txBody>
        </p:sp>
        <p:sp>
          <p:nvSpPr>
            <p:cNvPr id="61" name="TextBox 60"/>
            <p:cNvSpPr txBox="1"/>
            <p:nvPr/>
          </p:nvSpPr>
          <p:spPr>
            <a:xfrm rot="19313679">
              <a:off x="5406570" y="4440653"/>
              <a:ext cx="595086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800" dirty="0" smtClean="0"/>
                <a:t>ম</a:t>
              </a:r>
              <a:r>
                <a:rPr lang="bn-IN" sz="4400" dirty="0" smtClean="0"/>
                <a:t> 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33783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2.59259E-6 L 0.81927 -0.00093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55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-1.11111E-6 L 0.68281 0.0050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32" y="2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4.72222E-6 1.11111E-6 L 0.53577 -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8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3.05556E-6 2.22222E-6 L 0.40243 0.005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2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2" y="2737917"/>
            <a:ext cx="3135087" cy="18158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আবুল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বশর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লক্ষীয়ারা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</a:t>
            </a:r>
            <a:r>
              <a:rPr lang="bn-IN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r>
              <a:rPr lang="bn-IN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ফেনী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সদর,ফেনী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1958" y="589135"/>
            <a:ext cx="1972787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4639" y="2213811"/>
            <a:ext cx="95003" cy="286409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65118" y="2750640"/>
            <a:ext cx="3581403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</a:t>
            </a:r>
          </a:p>
          <a:p>
            <a:r>
              <a:rPr lang="bn-IN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 বিজ্ঞান</a:t>
            </a:r>
          </a:p>
          <a:p>
            <a:r>
              <a:rPr lang="bn-IN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নবম(রেওয়ামিল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7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0357" y="917946"/>
            <a:ext cx="3363287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1283" y="3222821"/>
            <a:ext cx="6721434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ধারণা ব্যাখ্যা করতে পারবে।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ক্রেডিট উদ্বৃত্ত নির্ণয় করতে পারবে।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 ও মূনাফা জাতীয় লেনদেন চিহ্নিত করতে পারবে।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2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02924"/>
              </p:ext>
            </p:extLst>
          </p:nvPr>
        </p:nvGraphicFramePr>
        <p:xfrm>
          <a:off x="456539" y="2850078"/>
          <a:ext cx="7924800" cy="129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320609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ক্রমিক নং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হিসাবের</a:t>
                      </a:r>
                      <a:r>
                        <a:rPr lang="bn-IN" baseline="0" dirty="0" smtClean="0"/>
                        <a:t> নাম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খ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পৃ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ডেবিট</a:t>
                      </a:r>
                      <a:r>
                        <a:rPr lang="bn-IN" baseline="0" dirty="0" smtClean="0"/>
                        <a:t> টাকা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ক্রেডিট টাকা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26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199" y="683491"/>
            <a:ext cx="2885705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টি লক্ষ্য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8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5588" y="832513"/>
            <a:ext cx="2292824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1815" y="2999854"/>
            <a:ext cx="2729553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87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6260" y="318655"/>
            <a:ext cx="828897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জামিল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ট্রেডার্স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২০১৮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৩১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উদ্বৃত্তগুলি নিম্নরূপঃ-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935105"/>
              </p:ext>
            </p:extLst>
          </p:nvPr>
        </p:nvGraphicFramePr>
        <p:xfrm>
          <a:off x="374072" y="927535"/>
          <a:ext cx="825335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827"/>
                <a:gridCol w="1347849"/>
                <a:gridCol w="3046021"/>
                <a:gridCol w="1080655"/>
              </a:tblGrid>
              <a:tr h="372085"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3428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হাতে নগদ(৩১/১২/১৮)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হিসাব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ব্যাংকে</a:t>
                      </a: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জমা(১/১/১৮)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সুনাম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 মজুদ পণ্য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হাতে নগদ(১/১/১৮)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আন্তঃপরিবহন</a:t>
                      </a:r>
                    </a:p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১,৩৫,০০০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৯২,০০০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১,১৭,০০০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৩২,০০০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১৬,২০০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১১,৫০০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৩৮,০০০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১৫,২০০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১৮,০০০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১,২০০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</a:t>
                      </a: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বেতন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ব্যাংকে</a:t>
                      </a: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জমা(৩১/১২/১৮)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সমাপনী মজুদ পণ্য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 মজুরি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কমিশন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প্রদেয় হিসাব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যন্ত্রপাতি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১০% বিনিয়োগ </a:t>
                      </a:r>
                    </a:p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শিক্ষানবিশ</a:t>
                      </a: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সেলামি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 জমাতিরিক্ত</a:t>
                      </a:r>
                    </a:p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১৫,০০০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৭,৫০০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৪৪,৮০০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২৫০০ 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১৬৫০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৮,০০০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৩৫,০০০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৬২৫০</a:t>
                      </a:r>
                    </a:p>
                    <a:p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6260" y="4966031"/>
            <a:ext cx="828897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উপর্যুক্ত তথ্য হতে যেসব হিসাব রেওয়ামিলে অন্তর্ভূক্ত হবেনা তার পরিমাণ নির্ণয় কর।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জামিল ট্রেডার্সের রেওয়ামিলটি প্রস্তুত করো।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চলতি দায় ও চলতি সম্পদের পরিমাণ নির্ণয় করো।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100" y="788059"/>
            <a:ext cx="808990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যেসব হিসাব রেওয়ামিলে অন্তর্ভূক্ত হবেনা তার পরিমাণ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করা হলোঃ-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57434"/>
              </p:ext>
            </p:extLst>
          </p:nvPr>
        </p:nvGraphicFramePr>
        <p:xfrm>
          <a:off x="292100" y="2040609"/>
          <a:ext cx="808989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9415"/>
                <a:gridCol w="1656307"/>
                <a:gridCol w="1574177"/>
              </a:tblGrid>
              <a:tr h="242916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বিবরণ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টাকা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টাকা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25104">
                <a:tc>
                  <a:txBody>
                    <a:bodyPr/>
                    <a:lstStyle/>
                    <a:p>
                      <a:r>
                        <a:rPr lang="bn-IN" dirty="0" smtClean="0"/>
                        <a:t>ব্যাংকে</a:t>
                      </a:r>
                      <a:r>
                        <a:rPr lang="bn-IN" baseline="0" dirty="0" smtClean="0"/>
                        <a:t> জমা (১/১/১৮</a:t>
                      </a:r>
                    </a:p>
                    <a:p>
                      <a:r>
                        <a:rPr lang="bn-IN" baseline="0" dirty="0" smtClean="0"/>
                        <a:t>হাতে নগদ (১/১/১৮)</a:t>
                      </a:r>
                    </a:p>
                    <a:p>
                      <a:r>
                        <a:rPr lang="bn-IN" baseline="0" dirty="0" smtClean="0"/>
                        <a:t>সমাপনী মজুদ পণ্য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১১,৫০০ </a:t>
                      </a:r>
                    </a:p>
                    <a:p>
                      <a:r>
                        <a:rPr lang="bn-IN" dirty="0" smtClean="0"/>
                        <a:t>১৮,০০০</a:t>
                      </a:r>
                    </a:p>
                    <a:p>
                      <a:r>
                        <a:rPr lang="bn-IN" u="sng" strike="noStrike" baseline="0" dirty="0" smtClean="0"/>
                        <a:t>৪৪,৮০০</a:t>
                      </a:r>
                    </a:p>
                    <a:p>
                      <a:endParaRPr lang="en-US" u="none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u="sng" dirty="0" smtClean="0"/>
                        <a:t>৭৪,৩০০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276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7900" y="863600"/>
            <a:ext cx="17780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0550" y="2527300"/>
            <a:ext cx="476885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 সম্পদের পরিমাণ নির্ণয় করো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1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435</Words>
  <Application>Microsoft Office PowerPoint</Application>
  <PresentationFormat>On-screen Show (4:3)</PresentationFormat>
  <Paragraphs>231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Infinity</dc:creator>
  <cp:lastModifiedBy>Infinity</cp:lastModifiedBy>
  <cp:revision>232</cp:revision>
  <dcterms:created xsi:type="dcterms:W3CDTF">2021-07-09T03:35:14Z</dcterms:created>
  <dcterms:modified xsi:type="dcterms:W3CDTF">2021-07-16T17:12:32Z</dcterms:modified>
</cp:coreProperties>
</file>