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86" r:id="rId2"/>
    <p:sldId id="277" r:id="rId3"/>
    <p:sldId id="278" r:id="rId4"/>
    <p:sldId id="279" r:id="rId5"/>
    <p:sldId id="280" r:id="rId6"/>
    <p:sldId id="28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1" r:id="rId20"/>
    <p:sldId id="292" r:id="rId21"/>
    <p:sldId id="274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10749-7F5B-4662-A49F-ABA8426CE879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B0921-5B53-499E-9B70-C33DC228C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2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AA233-BAFB-44C4-9A5B-8A157B420D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2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AA233-BAFB-44C4-9A5B-8A157B420D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4358-AFFE-494B-9F38-54254070A067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EF21-3428-4D84-A91E-EF5B5E2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0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4358-AFFE-494B-9F38-54254070A067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EF21-3428-4D84-A91E-EF5B5E2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9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4358-AFFE-494B-9F38-54254070A067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EF21-3428-4D84-A91E-EF5B5E2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7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4358-AFFE-494B-9F38-54254070A067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EF21-3428-4D84-A91E-EF5B5E2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4358-AFFE-494B-9F38-54254070A067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EF21-3428-4D84-A91E-EF5B5E2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9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4358-AFFE-494B-9F38-54254070A067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EF21-3428-4D84-A91E-EF5B5E2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4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4358-AFFE-494B-9F38-54254070A067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EF21-3428-4D84-A91E-EF5B5E2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5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4358-AFFE-494B-9F38-54254070A067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EF21-3428-4D84-A91E-EF5B5E2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4358-AFFE-494B-9F38-54254070A067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EF21-3428-4D84-A91E-EF5B5E2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4358-AFFE-494B-9F38-54254070A067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EF21-3428-4D84-A91E-EF5B5E2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5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4358-AFFE-494B-9F38-54254070A067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EF21-3428-4D84-A91E-EF5B5E2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9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4358-AFFE-494B-9F38-54254070A067}" type="datetimeFigureOut">
              <a:rPr lang="en-US" smtClean="0"/>
              <a:t>18-Jul-21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EF21-3428-4D84-A91E-EF5B5E2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1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542623" y="-119972"/>
            <a:ext cx="606908" cy="580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2564" y="580571"/>
            <a:ext cx="654351" cy="625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04144" y="671055"/>
            <a:ext cx="1320032" cy="126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57847" y="976313"/>
            <a:ext cx="1408197" cy="1347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61771" y="1295954"/>
            <a:ext cx="1308702" cy="1251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97041" y="1295955"/>
            <a:ext cx="557021" cy="5328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29145" y="170314"/>
            <a:ext cx="732327" cy="70054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863160" y="-230887"/>
            <a:ext cx="11319853" cy="7381327"/>
            <a:chOff x="863160" y="-230887"/>
            <a:chExt cx="11319853" cy="7381327"/>
          </a:xfrm>
        </p:grpSpPr>
        <p:grpSp>
          <p:nvGrpSpPr>
            <p:cNvPr id="30" name="Group 29"/>
            <p:cNvGrpSpPr/>
            <p:nvPr/>
          </p:nvGrpSpPr>
          <p:grpSpPr>
            <a:xfrm>
              <a:off x="863160" y="3928833"/>
              <a:ext cx="10883970" cy="3049940"/>
              <a:chOff x="863160" y="3928833"/>
              <a:chExt cx="10883970" cy="304994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63160" y="3928833"/>
                <a:ext cx="10883970" cy="3034700"/>
                <a:chOff x="863160" y="3928833"/>
                <a:chExt cx="10883970" cy="3034700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610" b="98701" l="714" r="98095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160" y="3928834"/>
                  <a:ext cx="4977128" cy="3023505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610" b="98701" l="714" r="98095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55337"/>
                <a:stretch/>
              </p:blipFill>
              <p:spPr>
                <a:xfrm>
                  <a:off x="4352017" y="3928833"/>
                  <a:ext cx="2222954" cy="3023505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610" b="98701" l="714" r="98095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4678" y="3928833"/>
                  <a:ext cx="4977128" cy="3023505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610" b="98701" l="714" r="98095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55337"/>
                <a:stretch/>
              </p:blipFill>
              <p:spPr>
                <a:xfrm>
                  <a:off x="9524176" y="3940028"/>
                  <a:ext cx="2222954" cy="3023505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89944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27923" y="4523370"/>
                <a:ext cx="1944984" cy="24289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89944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14108" y="5236335"/>
                <a:ext cx="1383045" cy="172719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89944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04704" y="5041695"/>
                <a:ext cx="1551106" cy="1937078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884" l="0" r="99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763" y="-230887"/>
              <a:ext cx="5321250" cy="7381327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255444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3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22631 0.437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25338 0.55417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277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2444 0.49028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451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4236 L -0.42083 0.64421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9219 0.4088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4544 0.40324 " pathEditMode="relative" rAng="0" ptsTypes="AA">
                                      <p:cBhvr>
                                        <p:cTn id="2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36015 0.541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E34A123-86DF-4B3D-8E4D-518841851ECD}"/>
              </a:ext>
            </a:extLst>
          </p:cNvPr>
          <p:cNvSpPr txBox="1"/>
          <p:nvPr/>
        </p:nvSpPr>
        <p:spPr>
          <a:xfrm>
            <a:off x="0" y="3499365"/>
            <a:ext cx="12192000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মতিউর রহমান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জন্মঃ ১৯৪১সালের ২৯ অক্টোবর পুরান ঢাকায় 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 ১৯৭১সালের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থাট্টা,পশ্চিম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সেক্টরঃ সেক্টর নির্ধারিত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পদবীঃ ফ্লাইট লেফটেন্যান্ট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22" y="101600"/>
            <a:ext cx="2808355" cy="33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9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E32FCA-E62B-464C-BFFA-0F1B6788461F}"/>
              </a:ext>
            </a:extLst>
          </p:cNvPr>
          <p:cNvSpPr txBox="1"/>
          <p:nvPr/>
        </p:nvSpPr>
        <p:spPr>
          <a:xfrm>
            <a:off x="0" y="3013653"/>
            <a:ext cx="12192000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 রহমান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১৯৫৩সালের ২ফেব্রুয়ারি ঝিনাইদহ জেলার মহেশপুর উপজেলার খোর্দখালিশপুর ।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১৯৭১সালের ২৮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ধলই,শ্রীমংগল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সেক্টরঃ ৪নং সেক্টরে তিনি যুদ্ধ করেছিলেন।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 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bn-IN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সিপাহী</a:t>
            </a:r>
            <a:endParaRPr lang="en-US" sz="28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099" r="31317"/>
          <a:stretch/>
        </p:blipFill>
        <p:spPr>
          <a:xfrm>
            <a:off x="4702629" y="151719"/>
            <a:ext cx="2786742" cy="27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06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0" y="3514919"/>
            <a:ext cx="12191999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মোহাম্মদ শেখ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১৯৩৬সালের ২৬শে ফেব্রুয়ারি নড়াইল জেলার মহিষখোলা গ্রামে।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১৯৭১সালের ৫ই সেপ্টেম্বর 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গোয়ালহাটি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সেক্টরঃ ৮নং সেক্টরে তিনি যুদ্ধ করেছিলেন।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 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ল্যান্স নায়েক </a:t>
            </a:r>
            <a:endParaRPr lang="en-US" sz="28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864D4-9115-4508-9FC7-C2CE28267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30" y="116115"/>
            <a:ext cx="2672137" cy="329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42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0" y="3133401"/>
            <a:ext cx="12192000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</a:t>
            </a:r>
            <a:r>
              <a:rPr lang="bn-IN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bn-IN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ভোলা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 দৌলতখানা উপজেলার পশ্চিম হাজিপাড়া গ্রামে 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১৯৭১সালের 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১৮ই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আখাউড়া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ব্রাহ্মণবাড়ীয়া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সেক্টরঃ ২নং সেক্টরে তিনি যুদ্ধ করেছিলেন।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 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bn-IN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সিপাহী</a:t>
            </a:r>
            <a:endParaRPr lang="en-US" sz="28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5E8B1D-889A-41CE-8428-CCA40FA4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25" y="70888"/>
            <a:ext cx="2738549" cy="298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90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0" y="3539639"/>
            <a:ext cx="12192000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রুহুল আমিন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নোয়াখালির সোনাইমুড়ি উপজেলার বাকপাঁচ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গ্রামে।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28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সেক্টরঃ ১০নং সেক্টরে তিনি যুদ্ধ করেছিলেন।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</a:t>
            </a:r>
          </a:p>
          <a:p>
            <a:r>
              <a:rPr lang="bn-IN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ইঞ্জিনরুম </a:t>
            </a:r>
            <a:r>
              <a:rPr lang="bn-IN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আর্টিফিসার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স্কোয়াড্রন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লিডার</a:t>
            </a:r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033EAE-18AD-44EA-9183-E307883EF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94" r="19239"/>
          <a:stretch/>
        </p:blipFill>
        <p:spPr>
          <a:xfrm>
            <a:off x="4572000" y="58057"/>
            <a:ext cx="30480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53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0" y="3576718"/>
            <a:ext cx="12192000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মুন্সি আব্দুর রউফ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</a:t>
            </a:r>
            <a:r>
              <a:rPr lang="bn-IN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১৯৪৩সালের </a:t>
            </a:r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১মে ফরিদপুর জেলার মধুখালি উপজেলার সালামতপুর গ্রামে ।</a:t>
            </a:r>
          </a:p>
          <a:p>
            <a:r>
              <a:rPr lang="bn-IN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্ত্যু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এপ্রিল,বুড়িঘাট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মহালছড়ি</a:t>
            </a:r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সেক্টরঃ ১নং সেক্টরে তিনি যুদ্ধ করেছিলেন।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</a:t>
            </a:r>
          </a:p>
          <a:p>
            <a:r>
              <a:rPr lang="bn-IN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ল্যান্স </a:t>
            </a:r>
            <a:r>
              <a:rPr lang="bn-IN" sz="28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নায়েক</a:t>
            </a:r>
            <a:endParaRPr lang="en-US" sz="28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7C646-D157-414D-A5F7-C28DF9C43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71" t="-650" r="26878" b="650"/>
          <a:stretch/>
        </p:blipFill>
        <p:spPr>
          <a:xfrm>
            <a:off x="4525617" y="163551"/>
            <a:ext cx="3140765" cy="32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73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-29027" y="0"/>
            <a:ext cx="12191999" cy="5940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মুক্তিযুদ্ধে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সাহসিকতা এবং ত্যাগের জন্য আরও তিনটি উপাধি দেওয়া হয়েছে। উপাধিগুলো হলোঃ</a:t>
            </a:r>
          </a:p>
          <a:p>
            <a:pPr algn="ctr">
              <a:lnSpc>
                <a:spcPct val="150000"/>
              </a:lnSpc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</a:p>
          <a:p>
            <a:pPr algn="ctr">
              <a:lnSpc>
                <a:spcPct val="150000"/>
              </a:lnSpc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বিক্রম</a:t>
            </a:r>
          </a:p>
          <a:p>
            <a:pPr algn="ctr">
              <a:lnSpc>
                <a:spcPct val="150000"/>
              </a:lnSpc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 প্রতীক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অগণিত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7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81BBE8-289C-4A02-A5F1-F0D9C9796A84}"/>
              </a:ext>
            </a:extLst>
          </p:cNvPr>
          <p:cNvSpPr txBox="1"/>
          <p:nvPr/>
        </p:nvSpPr>
        <p:spPr>
          <a:xfrm>
            <a:off x="0" y="58056"/>
            <a:ext cx="12192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1BBE8-289C-4A02-A5F1-F0D9C9796A84}"/>
              </a:ext>
            </a:extLst>
          </p:cNvPr>
          <p:cNvSpPr txBox="1"/>
          <p:nvPr/>
        </p:nvSpPr>
        <p:spPr>
          <a:xfrm>
            <a:off x="188685" y="2815769"/>
            <a:ext cx="5762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 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বইয়ের ১২পৃষ্ঠায় পড়ি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128" y="853026"/>
            <a:ext cx="4885871" cy="53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3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F4F157-7909-4482-A23F-E6ED49413128}"/>
              </a:ext>
            </a:extLst>
          </p:cNvPr>
          <p:cNvSpPr txBox="1"/>
          <p:nvPr/>
        </p:nvSpPr>
        <p:spPr>
          <a:xfrm>
            <a:off x="0" y="825214"/>
            <a:ext cx="6255657" cy="504753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/>
              </a:rPr>
              <a:t>সাতজন বীরশ্রেষ্ঠের </a:t>
            </a:r>
            <a:r>
              <a:rPr lang="bn-IN" sz="2800" b="1" dirty="0" smtClean="0">
                <a:latin typeface="NikoshBAN" panose="02000000000000000000"/>
              </a:rPr>
              <a:t>নাম</a:t>
            </a:r>
            <a:endParaRPr lang="bn-IN" sz="2800" b="1" dirty="0">
              <a:latin typeface="NikoshBAN" panose="02000000000000000000"/>
            </a:endParaRP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/>
              </a:rPr>
              <a:t>ক</a:t>
            </a:r>
            <a:r>
              <a:rPr lang="en-US" sz="2800" dirty="0">
                <a:latin typeface="NikoshBAN" panose="02000000000000000000"/>
              </a:rPr>
              <a:t>)</a:t>
            </a:r>
            <a:r>
              <a:rPr lang="bn-IN" sz="2800" dirty="0" smtClean="0">
                <a:latin typeface="NikoshBAN" panose="02000000000000000000"/>
              </a:rPr>
              <a:t> </a:t>
            </a:r>
            <a:r>
              <a:rPr lang="bn-IN" sz="2800" dirty="0">
                <a:latin typeface="NikoshBAN" panose="02000000000000000000"/>
              </a:rPr>
              <a:t>ক্যাপ্টেন মহিউদ্দিন জাহাঙ্গীর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/>
              </a:rPr>
              <a:t>খ</a:t>
            </a:r>
            <a:r>
              <a:rPr lang="en-US" sz="2800" dirty="0">
                <a:latin typeface="NikoshBAN" panose="02000000000000000000"/>
              </a:rPr>
              <a:t>)</a:t>
            </a:r>
            <a:r>
              <a:rPr lang="bn-IN" sz="2800" dirty="0" smtClean="0">
                <a:latin typeface="NikoshBAN" panose="02000000000000000000"/>
              </a:rPr>
              <a:t> </a:t>
            </a:r>
            <a:r>
              <a:rPr lang="bn-IN" sz="2800" dirty="0">
                <a:latin typeface="NikoshBAN" panose="02000000000000000000"/>
              </a:rPr>
              <a:t>ফ্লাইট লেফটেন্যান্ট মতিউর রহমান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/>
              </a:rPr>
              <a:t>গ</a:t>
            </a:r>
            <a:r>
              <a:rPr lang="en-US" sz="2800" dirty="0">
                <a:latin typeface="NikoshBAN" panose="02000000000000000000"/>
              </a:rPr>
              <a:t>)</a:t>
            </a:r>
            <a:r>
              <a:rPr lang="bn-IN" sz="2800" dirty="0" smtClean="0">
                <a:latin typeface="NikoshBAN" panose="02000000000000000000"/>
              </a:rPr>
              <a:t> </a:t>
            </a:r>
            <a:r>
              <a:rPr lang="bn-IN" sz="2800" dirty="0">
                <a:latin typeface="NikoshBAN" panose="02000000000000000000"/>
              </a:rPr>
              <a:t>সিপাহি হামিদুর রহমান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/>
              </a:rPr>
              <a:t>ঘ</a:t>
            </a:r>
            <a:r>
              <a:rPr lang="en-US" sz="2800" dirty="0">
                <a:latin typeface="NikoshBAN" panose="02000000000000000000"/>
              </a:rPr>
              <a:t>)</a:t>
            </a:r>
            <a:r>
              <a:rPr lang="bn-IN" sz="2800" dirty="0" smtClean="0">
                <a:latin typeface="NikoshBAN" panose="02000000000000000000"/>
              </a:rPr>
              <a:t> </a:t>
            </a:r>
            <a:r>
              <a:rPr lang="bn-IN" sz="2800" dirty="0">
                <a:latin typeface="NikoshBAN" panose="02000000000000000000"/>
              </a:rPr>
              <a:t>ল্যান্স নায়েক নুর মোহাম্মদ শেখ 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/>
              </a:rPr>
              <a:t>ঙ</a:t>
            </a:r>
            <a:r>
              <a:rPr lang="en-US" sz="2800" dirty="0">
                <a:latin typeface="NikoshBAN" panose="02000000000000000000"/>
              </a:rPr>
              <a:t>)</a:t>
            </a:r>
            <a:r>
              <a:rPr lang="bn-IN" sz="2800" dirty="0" smtClean="0">
                <a:latin typeface="NikoshBAN" panose="02000000000000000000"/>
              </a:rPr>
              <a:t> </a:t>
            </a:r>
            <a:r>
              <a:rPr lang="bn-IN" sz="2800" dirty="0">
                <a:latin typeface="NikoshBAN" panose="02000000000000000000"/>
              </a:rPr>
              <a:t>সিপাহি </a:t>
            </a:r>
            <a:r>
              <a:rPr lang="bn-IN" sz="2800" dirty="0" smtClean="0">
                <a:latin typeface="NikoshBAN" panose="02000000000000000000"/>
              </a:rPr>
              <a:t>মোস্তফা </a:t>
            </a:r>
            <a:r>
              <a:rPr lang="bn-IN" sz="2800" dirty="0">
                <a:latin typeface="NikoshBAN" panose="02000000000000000000"/>
              </a:rPr>
              <a:t>কামাল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/>
              </a:rPr>
              <a:t>চ</a:t>
            </a:r>
            <a:r>
              <a:rPr lang="en-US" sz="2800" dirty="0">
                <a:latin typeface="NikoshBAN" panose="02000000000000000000"/>
              </a:rPr>
              <a:t>)</a:t>
            </a:r>
            <a:r>
              <a:rPr lang="bn-IN" sz="2800" dirty="0" smtClean="0">
                <a:latin typeface="NikoshBAN" panose="02000000000000000000"/>
              </a:rPr>
              <a:t> </a:t>
            </a:r>
            <a:r>
              <a:rPr lang="bn-IN" sz="2800" dirty="0">
                <a:latin typeface="NikoshBAN" panose="02000000000000000000"/>
              </a:rPr>
              <a:t>ইঞ্জিনরুম আর্টিফিসার রুহুল আমিন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/>
              </a:rPr>
              <a:t>ছ</a:t>
            </a:r>
            <a:r>
              <a:rPr lang="en-US" sz="2800" dirty="0">
                <a:latin typeface="NikoshBAN" panose="02000000000000000000"/>
              </a:rPr>
              <a:t>)</a:t>
            </a:r>
            <a:r>
              <a:rPr lang="bn-IN" sz="2800" dirty="0" smtClean="0">
                <a:latin typeface="NikoshBAN" panose="02000000000000000000"/>
              </a:rPr>
              <a:t> </a:t>
            </a:r>
            <a:r>
              <a:rPr lang="bn-IN" sz="2800" dirty="0">
                <a:latin typeface="NikoshBAN" panose="02000000000000000000"/>
              </a:rPr>
              <a:t>ল্যান্স নায়েক মুন্সি আব্দুর রউফ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328" y="854614"/>
            <a:ext cx="5655130" cy="49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566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57944"/>
            <a:ext cx="12192000" cy="14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বাক্যাংশের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সাথে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বাক্যাংশের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2685144"/>
            <a:ext cx="12192000" cy="4100284"/>
            <a:chOff x="0" y="2685144"/>
            <a:chExt cx="12192000" cy="4100284"/>
          </a:xfrm>
        </p:grpSpPr>
        <p:sp>
          <p:nvSpPr>
            <p:cNvPr id="6" name="Rectangle 5"/>
            <p:cNvSpPr/>
            <p:nvPr/>
          </p:nvSpPr>
          <p:spPr>
            <a:xfrm>
              <a:off x="0" y="2685145"/>
              <a:ext cx="6284686" cy="410028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ক)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মুক্তিযদ্ধে বীরত্ব ও সাহসিকতা প্রদর্শনের স্বীকৃতিস্ব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রূ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মুক্তিযুদ্ধে</a:t>
              </a:r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সাহসিকতা এবং ত্যাগের জন্য </a:t>
              </a:r>
              <a:endPara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গ)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মুক্তিযুদ্ধে অসীম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হসের সাথে যুদ্ধ করে শহীদ হয়েছেন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এমন</a:t>
              </a:r>
              <a:endPara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84686" y="2685144"/>
              <a:ext cx="5907314" cy="410028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71500" indent="-571500">
                <a:buFont typeface="+mj-lt"/>
                <a:buAutoNum type="romanLcPeriod"/>
              </a:pPr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সাতজনকে বীরশ্রেষ্ঠ (</a:t>
              </a:r>
              <a:r>
                <a:rPr lang="en-US" sz="32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সর্বোচ্চ</a:t>
              </a:r>
              <a:r>
                <a:rPr lang="bn-IN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en-US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উপাধি </a:t>
              </a:r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প্রদান করা হয়</a:t>
              </a:r>
              <a:r>
                <a: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571500" indent="-571500">
                <a:buFont typeface="+mj-lt"/>
                <a:buAutoNum type="romanLcPeriod"/>
              </a:pPr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আরও তিনটি উপাধি দেওয়া হয়েছে। </a:t>
              </a:r>
              <a:endPara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>
                <a:buFont typeface="+mj-lt"/>
                <a:buAutoNum type="romanLcPeriod"/>
              </a:pPr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সরকার </a:t>
              </a:r>
              <a:r>
                <a:rPr lang="bn-IN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বীরত্বসূচক</a:t>
              </a:r>
              <a:r>
                <a:rPr lang="en-US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রাষ্ট্রীয় উপাধি প্রদান করে।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70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C7150E-23A9-4806-92CF-6ECED7EB0DB1}"/>
              </a:ext>
            </a:extLst>
          </p:cNvPr>
          <p:cNvSpPr txBox="1"/>
          <p:nvPr/>
        </p:nvSpPr>
        <p:spPr>
          <a:xfrm>
            <a:off x="4877738" y="2208226"/>
            <a:ext cx="7314262" cy="35394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মোঃ রফিকুল হাসান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খোনকারখিল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মোবাইল: ০১৮১৫ ৬০৫ ৪৪৪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rafiquecox1@gmail.com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7738" y="355991"/>
            <a:ext cx="731426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385"/>
            <a:ext cx="4135974" cy="490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49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7084"/>
            <a:ext cx="12192000" cy="566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9257"/>
            <a:ext cx="12192000" cy="5493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বাক্যাংশের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সাথে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বাক্যাংশের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মুক্তিযদ্ধে বীরত্ব ও সাহসিকতা প্রদর্শনের স্বীকৃতিস্ব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বীরত্বসূচক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উপাধি প্রদান করে।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সাহসিকতা এবং ত্যাগের জন্য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তিনটি উপাধি দেওয়া হয়েছে।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অসীম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হসের সাথে যুদ্ধ করে শহীদ হয়েছেন এমন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সাতজনকে বীরশ্রেষ্ঠ (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উপাধি প্রদান করা 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3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A99A7F5-1090-453E-A8AB-E180F13DF83A}"/>
              </a:ext>
            </a:extLst>
          </p:cNvPr>
          <p:cNvSpPr txBox="1"/>
          <p:nvPr/>
        </p:nvSpPr>
        <p:spPr>
          <a:xfrm>
            <a:off x="0" y="2731429"/>
            <a:ext cx="12192000" cy="18243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ক) বীরশ্রেষ্ঠ কী?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কতজনকে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পদবিসহ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9A7F5-1090-453E-A8AB-E180F13DF83A}"/>
              </a:ext>
            </a:extLst>
          </p:cNvPr>
          <p:cNvSpPr txBox="1"/>
          <p:nvPr/>
        </p:nvSpPr>
        <p:spPr>
          <a:xfrm>
            <a:off x="0" y="147886"/>
            <a:ext cx="12192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6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574"/>
            <a:ext cx="121920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42857"/>
            <a:ext cx="121920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ক্লাসে দেখা হবে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9" y="649573"/>
            <a:ext cx="5635171" cy="5635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773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A68B28-B839-4133-B289-2CA94B21236E}"/>
              </a:ext>
            </a:extLst>
          </p:cNvPr>
          <p:cNvSpPr txBox="1"/>
          <p:nvPr/>
        </p:nvSpPr>
        <p:spPr>
          <a:xfrm>
            <a:off x="4833257" y="2051427"/>
            <a:ext cx="7358743" cy="35394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/>
                <a:cs typeface="NikoshBAN" panose="02000000000000000000" pitchFamily="2" charset="0"/>
              </a:rPr>
              <a:t>		: 	পঞ্চম</a:t>
            </a:r>
            <a:endParaRPr lang="bn-IN" sz="3200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/>
                <a:cs typeface="NikoshBAN" panose="02000000000000000000" pitchFamily="2" charset="0"/>
              </a:rPr>
              <a:t>		: 	বাংলাদেশ </a:t>
            </a:r>
            <a:r>
              <a:rPr lang="en-US" sz="3200" dirty="0">
                <a:latin typeface="NikoshBAN" panose="0200000000000000000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NikoshBAN" panose="02000000000000000000"/>
                <a:cs typeface="NikoshBAN" panose="02000000000000000000" pitchFamily="2" charset="0"/>
              </a:rPr>
              <a:t>বিশ্বপরিচয়</a:t>
            </a:r>
            <a:endParaRPr lang="bn-IN" sz="3200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/>
                <a:cs typeface="NikoshBAN" panose="02000000000000000000" pitchFamily="2" charset="0"/>
              </a:rPr>
              <a:t>	: 	১. আমাদের মুক্তিযুদ্ধ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পাঠ্যাংশ	:	(৫) মুক্তিযোদ্ধাদের রাষ্ট্রীয় 			উপাধি</a:t>
            </a:r>
            <a:endParaRPr lang="en-US" sz="3200" dirty="0">
              <a:solidFill>
                <a:srgbClr val="FF00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/>
                <a:cs typeface="NikoshBAN" panose="02000000000000000000" pitchFamily="2" charset="0"/>
              </a:rPr>
              <a:t>পৃষ্ঠা </a:t>
            </a:r>
            <a:r>
              <a:rPr lang="en-US" sz="3200" dirty="0">
                <a:latin typeface="NikoshBAN" panose="02000000000000000000"/>
                <a:cs typeface="NikoshBAN" panose="02000000000000000000" pitchFamily="2" charset="0"/>
              </a:rPr>
              <a:t>নম্বর	: </a:t>
            </a:r>
            <a:r>
              <a:rPr lang="en-US" sz="3200" dirty="0" smtClean="0">
                <a:latin typeface="NikoshBAN" panose="0200000000000000000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/>
                <a:cs typeface="NikoshBAN" panose="02000000000000000000" pitchFamily="2" charset="0"/>
              </a:rPr>
              <a:t>সময়		:  </a:t>
            </a:r>
            <a:r>
              <a:rPr lang="en-US" sz="3200" dirty="0" smtClean="0">
                <a:latin typeface="NikoshBAN" panose="02000000000000000000"/>
                <a:cs typeface="NikoshBAN" panose="02000000000000000000" pitchFamily="2" charset="0"/>
              </a:rPr>
              <a:t>	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/>
                <a:cs typeface="NikoshBAN" panose="02000000000000000000" pitchFamily="2" charset="0"/>
              </a:rPr>
              <a:t>৫ </a:t>
            </a:r>
            <a:r>
              <a:rPr lang="en-US" sz="3200" dirty="0">
                <a:latin typeface="NikoshBAN" panose="02000000000000000000"/>
                <a:cs typeface="NikoshBAN" panose="02000000000000000000" pitchFamily="2" charset="0"/>
              </a:rPr>
              <a:t>মিনিট। </a:t>
            </a:r>
            <a:endParaRPr lang="bn-IN" sz="32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3257" y="297935"/>
            <a:ext cx="735874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3714"/>
            <a:ext cx="4316199" cy="522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8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39B813-D904-4912-BEB3-4855CFC1E6EE}"/>
              </a:ext>
            </a:extLst>
          </p:cNvPr>
          <p:cNvSpPr txBox="1"/>
          <p:nvPr/>
        </p:nvSpPr>
        <p:spPr>
          <a:xfrm>
            <a:off x="0" y="114301"/>
            <a:ext cx="1219200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82" y="1016000"/>
            <a:ext cx="9574436" cy="584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782" y="1088570"/>
            <a:ext cx="9968818" cy="5769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782" y="1016000"/>
            <a:ext cx="9574436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A55F3D-C61E-4406-A8C4-9C4C1FE71FF4}"/>
              </a:ext>
            </a:extLst>
          </p:cNvPr>
          <p:cNvSpPr txBox="1"/>
          <p:nvPr/>
        </p:nvSpPr>
        <p:spPr>
          <a:xfrm>
            <a:off x="-4" y="6027003"/>
            <a:ext cx="1219200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A55F3D-C61E-4406-A8C4-9C4C1FE71FF4}"/>
              </a:ext>
            </a:extLst>
          </p:cNvPr>
          <p:cNvSpPr txBox="1"/>
          <p:nvPr/>
        </p:nvSpPr>
        <p:spPr>
          <a:xfrm>
            <a:off x="-1" y="0"/>
            <a:ext cx="1219200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দাও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828" y="773402"/>
            <a:ext cx="8564336" cy="51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5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E8AAFB-B75D-4C73-8522-C04DBD0FB613}"/>
              </a:ext>
            </a:extLst>
          </p:cNvPr>
          <p:cNvSpPr txBox="1"/>
          <p:nvPr/>
        </p:nvSpPr>
        <p:spPr>
          <a:xfrm>
            <a:off x="407256" y="2919499"/>
            <a:ext cx="113493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(৫) মুক্তিযোদ্ধাদের রাষ্ট্রীয় উপাধি</a:t>
            </a:r>
            <a:endParaRPr lang="en-US" sz="4800" dirty="0">
              <a:solidFill>
                <a:srgbClr val="FF0000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6F0744-DD39-4371-9BC1-DFF017037598}"/>
              </a:ext>
            </a:extLst>
          </p:cNvPr>
          <p:cNvSpPr txBox="1"/>
          <p:nvPr/>
        </p:nvSpPr>
        <p:spPr>
          <a:xfrm>
            <a:off x="-14086" y="50612"/>
            <a:ext cx="12192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1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81FABF-6B18-4EAA-A5F4-0B1AD526A508}"/>
              </a:ext>
            </a:extLst>
          </p:cNvPr>
          <p:cNvSpPr/>
          <p:nvPr/>
        </p:nvSpPr>
        <p:spPr>
          <a:xfrm>
            <a:off x="1" y="1246330"/>
            <a:ext cx="12191999" cy="6318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5966E-0FE5-4531-8856-31F16160714C}"/>
              </a:ext>
            </a:extLst>
          </p:cNvPr>
          <p:cNvSpPr txBox="1"/>
          <p:nvPr/>
        </p:nvSpPr>
        <p:spPr>
          <a:xfrm>
            <a:off x="2" y="2264869"/>
            <a:ext cx="12191998" cy="3673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.২.৩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দ্ধে অবদানের স্বীকৃতি হিসেবে দেওয়া উপাধিগুলোর নাম বলতে পারবে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১৪.৩.১ মুক্তিযুদ্ধের চেতনায়  দেশপ্রেম ও জাতীয়তাবোধে উদ্বুদ্ধ হয়ে দেশ গড়ার কাজে অংশ নেবে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E988E-4A35-4CD9-AFB2-8F1F86A02BBB}"/>
              </a:ext>
            </a:extLst>
          </p:cNvPr>
          <p:cNvSpPr/>
          <p:nvPr/>
        </p:nvSpPr>
        <p:spPr>
          <a:xfrm>
            <a:off x="0" y="90237"/>
            <a:ext cx="1219199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kern="0" dirty="0">
                <a:ln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kern="0" dirty="0">
              <a:ln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56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D127BB-8B62-4B79-B6B3-1970E70288DF}"/>
              </a:ext>
            </a:extLst>
          </p:cNvPr>
          <p:cNvSpPr txBox="1"/>
          <p:nvPr/>
        </p:nvSpPr>
        <p:spPr>
          <a:xfrm>
            <a:off x="-15239" y="4095507"/>
            <a:ext cx="12191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মুক্তিযদ্ধে বীরত্ব ও সাহসিকতা প্রদর্শনের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স্বীকৃতিস্ব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 বীরত্বসূচক রাষ্ট্রীয় উপাধি প্রদান করে। মুক্তিযুদ্ধে অসীম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হসের সাথে যুদ্ধ করে শহীদ হয়েছেন এমন সাতজনকে বীরশ্রেষ্ঠ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উপাধি প্রদান করা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50" y="0"/>
            <a:ext cx="5402620" cy="40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9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8D146C-E934-4668-A1EB-1CEE1F4F760A}"/>
              </a:ext>
            </a:extLst>
          </p:cNvPr>
          <p:cNvSpPr txBox="1"/>
          <p:nvPr/>
        </p:nvSpPr>
        <p:spPr>
          <a:xfrm>
            <a:off x="0" y="3330720"/>
            <a:ext cx="12191999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 জাহাঙ্গীর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১৯৪৯ সালের ৭মার্চ বরিশাল জেলার বাবুগঞ্জ থানার রহিমগঞ্জ গ্রামে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১৪ই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বেহায়চর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সেক্টরঃ ৭নং সেক্টরে যুদ্ধ করেছিলেন।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বীরশ্রেষ্ঠ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ক্যাপ্টেন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857" r="24857"/>
          <a:stretch/>
        </p:blipFill>
        <p:spPr>
          <a:xfrm>
            <a:off x="4549139" y="30480"/>
            <a:ext cx="3093720" cy="31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1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216</TotalTime>
  <Words>609</Words>
  <Application>Microsoft Office PowerPoint</Application>
  <PresentationFormat>Widescreen</PresentationFormat>
  <Paragraphs>101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</dc:creator>
  <cp:lastModifiedBy>MRH</cp:lastModifiedBy>
  <cp:revision>75</cp:revision>
  <dcterms:created xsi:type="dcterms:W3CDTF">2021-07-07T12:37:35Z</dcterms:created>
  <dcterms:modified xsi:type="dcterms:W3CDTF">2021-07-17T20:53:58Z</dcterms:modified>
</cp:coreProperties>
</file>