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1" r:id="rId3"/>
    <p:sldId id="257" r:id="rId4"/>
    <p:sldId id="258" r:id="rId5"/>
    <p:sldId id="262" r:id="rId6"/>
    <p:sldId id="259" r:id="rId7"/>
    <p:sldId id="271" r:id="rId8"/>
    <p:sldId id="270" r:id="rId9"/>
    <p:sldId id="260" r:id="rId10"/>
    <p:sldId id="263" r:id="rId11"/>
    <p:sldId id="264" r:id="rId12"/>
    <p:sldId id="265" r:id="rId13"/>
    <p:sldId id="269" r:id="rId14"/>
    <p:sldId id="268" r:id="rId15"/>
    <p:sldId id="267" r:id="rId16"/>
    <p:sldId id="284" r:id="rId17"/>
    <p:sldId id="266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C34C-7492-4266-ADEC-661E801B38AC}" type="datetimeFigureOut">
              <a:rPr lang="en-US" smtClean="0"/>
              <a:pPr/>
              <a:t>18-Jul-21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87EA-786F-4069-9422-883C09C7C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C34C-7492-4266-ADEC-661E801B38AC}" type="datetimeFigureOut">
              <a:rPr lang="en-US" smtClean="0"/>
              <a:pPr/>
              <a:t>18-Jul-21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87EA-786F-4069-9422-883C09C7C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C34C-7492-4266-ADEC-661E801B38AC}" type="datetimeFigureOut">
              <a:rPr lang="en-US" smtClean="0"/>
              <a:pPr/>
              <a:t>18-Jul-21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87EA-786F-4069-9422-883C09C7C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8C4CFF1-04A9-4555-B57B-E5A7C7C0B558}" type="datetimeFigureOut">
              <a:rPr lang="en-US" smtClean="0"/>
              <a:t>18-Jul-21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157-7ABE-47B3-BC2E-ED82E9B8055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059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CFF1-04A9-4555-B57B-E5A7C7C0B558}" type="datetimeFigureOut">
              <a:rPr lang="en-US" smtClean="0"/>
              <a:t>18-Jul-21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157-7ABE-47B3-BC2E-ED82E9B80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06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CFF1-04A9-4555-B57B-E5A7C7C0B558}" type="datetimeFigureOut">
              <a:rPr lang="en-US" smtClean="0"/>
              <a:t>18-Jul-21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157-7ABE-47B3-BC2E-ED82E9B8055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920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CFF1-04A9-4555-B57B-E5A7C7C0B558}" type="datetimeFigureOut">
              <a:rPr lang="en-US" smtClean="0"/>
              <a:t>18-Jul-21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157-7ABE-47B3-BC2E-ED82E9B80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27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CFF1-04A9-4555-B57B-E5A7C7C0B558}" type="datetimeFigureOut">
              <a:rPr lang="en-US" smtClean="0"/>
              <a:t>18-Jul-21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157-7ABE-47B3-BC2E-ED82E9B80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49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CFF1-04A9-4555-B57B-E5A7C7C0B558}" type="datetimeFigureOut">
              <a:rPr lang="en-US" smtClean="0"/>
              <a:t>18-Jul-21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157-7ABE-47B3-BC2E-ED82E9B80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17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CFF1-04A9-4555-B57B-E5A7C7C0B558}" type="datetimeFigureOut">
              <a:rPr lang="en-US" smtClean="0"/>
              <a:t>18-Jul-21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157-7ABE-47B3-BC2E-ED82E9B80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75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CFF1-04A9-4555-B57B-E5A7C7C0B558}" type="datetimeFigureOut">
              <a:rPr lang="en-US" smtClean="0"/>
              <a:t>18-Jul-21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157-7ABE-47B3-BC2E-ED82E9B80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0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C34C-7492-4266-ADEC-661E801B38AC}" type="datetimeFigureOut">
              <a:rPr lang="en-US" smtClean="0"/>
              <a:pPr/>
              <a:t>18-Jul-21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87EA-786F-4069-9422-883C09C7C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CFF1-04A9-4555-B57B-E5A7C7C0B558}" type="datetimeFigureOut">
              <a:rPr lang="en-US" smtClean="0"/>
              <a:t>18-Jul-21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157-7ABE-47B3-BC2E-ED82E9B8055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397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CFF1-04A9-4555-B57B-E5A7C7C0B558}" type="datetimeFigureOut">
              <a:rPr lang="en-US" smtClean="0"/>
              <a:t>18-Jul-21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157-7ABE-47B3-BC2E-ED82E9B80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26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CFF1-04A9-4555-B57B-E5A7C7C0B558}" type="datetimeFigureOut">
              <a:rPr lang="en-US" smtClean="0"/>
              <a:t>18-Jul-21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157-7ABE-47B3-BC2E-ED82E9B8055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910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C34C-7492-4266-ADEC-661E801B38AC}" type="datetimeFigureOut">
              <a:rPr lang="en-US" smtClean="0"/>
              <a:pPr/>
              <a:t>18-Jul-21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87EA-786F-4069-9422-883C09C7C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C34C-7492-4266-ADEC-661E801B38AC}" type="datetimeFigureOut">
              <a:rPr lang="en-US" smtClean="0"/>
              <a:pPr/>
              <a:t>18-Jul-21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87EA-786F-4069-9422-883C09C7C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C34C-7492-4266-ADEC-661E801B38AC}" type="datetimeFigureOut">
              <a:rPr lang="en-US" smtClean="0"/>
              <a:pPr/>
              <a:t>18-Jul-21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87EA-786F-4069-9422-883C09C7C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C34C-7492-4266-ADEC-661E801B38AC}" type="datetimeFigureOut">
              <a:rPr lang="en-US" smtClean="0"/>
              <a:pPr/>
              <a:t>18-Jul-21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87EA-786F-4069-9422-883C09C7C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C34C-7492-4266-ADEC-661E801B38AC}" type="datetimeFigureOut">
              <a:rPr lang="en-US" smtClean="0"/>
              <a:pPr/>
              <a:t>18-Jul-21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87EA-786F-4069-9422-883C09C7C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C34C-7492-4266-ADEC-661E801B38AC}" type="datetimeFigureOut">
              <a:rPr lang="en-US" smtClean="0"/>
              <a:pPr/>
              <a:t>18-Jul-21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87EA-786F-4069-9422-883C09C7C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C34C-7492-4266-ADEC-661E801B38AC}" type="datetimeFigureOut">
              <a:rPr lang="en-US" smtClean="0"/>
              <a:pPr/>
              <a:t>18-Jul-21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87EA-786F-4069-9422-883C09C7C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8C34C-7492-4266-ADEC-661E801B38AC}" type="datetimeFigureOut">
              <a:rPr lang="en-US" smtClean="0"/>
              <a:pPr/>
              <a:t>18-Jul-21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F87EA-786F-4069-9422-883C09C7C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8C4CFF1-04A9-4555-B57B-E5A7C7C0B558}" type="datetimeFigureOut">
              <a:rPr lang="en-US" smtClean="0"/>
              <a:t>18-Jul-21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086C157-7ABE-47B3-BC2E-ED82E9B8055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97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072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3657600"/>
            <a:ext cx="8229600" cy="259080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rgbClr val="FF0000"/>
                </a:solidFill>
              </a:rPr>
              <a:t>His father </a:t>
            </a:r>
            <a:r>
              <a:rPr lang="en-US" sz="4400" b="1" i="1" dirty="0" err="1">
                <a:solidFill>
                  <a:srgbClr val="FF0000"/>
                </a:solidFill>
              </a:rPr>
              <a:t>Mr.Rashidul</a:t>
            </a:r>
            <a:r>
              <a:rPr lang="en-US" sz="4400" b="1" i="1" dirty="0">
                <a:solidFill>
                  <a:srgbClr val="FF0000"/>
                </a:solidFill>
              </a:rPr>
              <a:t> Islam is a </a:t>
            </a:r>
            <a:r>
              <a:rPr lang="en-US" sz="4400" b="1" i="1" dirty="0" err="1">
                <a:solidFill>
                  <a:srgbClr val="FF0000"/>
                </a:solidFill>
              </a:rPr>
              <a:t>banker.But</a:t>
            </a:r>
            <a:r>
              <a:rPr lang="en-US" sz="4400" b="1" i="1" dirty="0">
                <a:solidFill>
                  <a:srgbClr val="FF0000"/>
                </a:solidFill>
              </a:rPr>
              <a:t> in his free time </a:t>
            </a:r>
            <a:r>
              <a:rPr lang="en-US" sz="4400" b="1" i="1" dirty="0" err="1">
                <a:solidFill>
                  <a:srgbClr val="FF0000"/>
                </a:solidFill>
              </a:rPr>
              <a:t>Mr.Islam</a:t>
            </a:r>
            <a:r>
              <a:rPr lang="en-US" sz="4400" b="1" i="1" dirty="0">
                <a:solidFill>
                  <a:srgbClr val="FF0000"/>
                </a:solidFill>
              </a:rPr>
              <a:t> writes stories and listens to music.</a:t>
            </a:r>
          </a:p>
        </p:txBody>
      </p:sp>
      <p:pic>
        <p:nvPicPr>
          <p:cNvPr id="7" name="Picture 6" descr="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533400"/>
            <a:ext cx="57912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533400"/>
            <a:ext cx="38862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ounded Rectangle 6"/>
          <p:cNvSpPr/>
          <p:nvPr/>
        </p:nvSpPr>
        <p:spPr>
          <a:xfrm>
            <a:off x="609600" y="3352800"/>
            <a:ext cx="8229600" cy="297180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>
                <a:solidFill>
                  <a:srgbClr val="FF0000"/>
                </a:solidFill>
              </a:rPr>
              <a:t>Saikat’s</a:t>
            </a:r>
            <a:r>
              <a:rPr lang="en-US" sz="4000" b="1" i="1" dirty="0">
                <a:solidFill>
                  <a:srgbClr val="FF0000"/>
                </a:solidFill>
              </a:rPr>
              <a:t> mother is </a:t>
            </a:r>
            <a:r>
              <a:rPr lang="en-US" sz="4000" b="1" i="1" dirty="0" err="1">
                <a:solidFill>
                  <a:srgbClr val="FF0000"/>
                </a:solidFill>
              </a:rPr>
              <a:t>Mrs.Monwara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Islam.She</a:t>
            </a:r>
            <a:r>
              <a:rPr lang="en-US" sz="4000" b="1" i="1" dirty="0">
                <a:solidFill>
                  <a:srgbClr val="FF0000"/>
                </a:solidFill>
              </a:rPr>
              <a:t> is a  housewife. In her free time she enjoys sewing. She makes </a:t>
            </a:r>
            <a:r>
              <a:rPr lang="en-US" sz="4000" b="1" i="1" dirty="0" err="1">
                <a:solidFill>
                  <a:srgbClr val="FF0000"/>
                </a:solidFill>
              </a:rPr>
              <a:t>dresses.She</a:t>
            </a:r>
            <a:r>
              <a:rPr lang="en-US" sz="4000" b="1" i="1" dirty="0">
                <a:solidFill>
                  <a:srgbClr val="FF0000"/>
                </a:solidFill>
              </a:rPr>
              <a:t> often gets orders from her friends and </a:t>
            </a:r>
            <a:r>
              <a:rPr lang="en-US" sz="4000" b="1" i="1" dirty="0" err="1">
                <a:solidFill>
                  <a:srgbClr val="FF0000"/>
                </a:solidFill>
              </a:rPr>
              <a:t>neighbours</a:t>
            </a:r>
            <a:r>
              <a:rPr lang="en-US" sz="4000" b="1" i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914400"/>
            <a:ext cx="51816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ounded Rectangle 6"/>
          <p:cNvSpPr/>
          <p:nvPr/>
        </p:nvSpPr>
        <p:spPr>
          <a:xfrm>
            <a:off x="914400" y="4648200"/>
            <a:ext cx="7543800" cy="137160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>
                <a:solidFill>
                  <a:srgbClr val="FF0000"/>
                </a:solidFill>
              </a:rPr>
              <a:t>Saikat</a:t>
            </a:r>
            <a:r>
              <a:rPr lang="en-US" sz="4400" b="1" i="1" dirty="0">
                <a:solidFill>
                  <a:srgbClr val="FF0000"/>
                </a:solidFill>
              </a:rPr>
              <a:t> is in class 5.He is a good student.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3886200"/>
            <a:ext cx="8305800" cy="182880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rgbClr val="FF0000"/>
                </a:solidFill>
              </a:rPr>
              <a:t>He wants to improve his </a:t>
            </a:r>
            <a:r>
              <a:rPr lang="en-US" sz="4000" b="1" i="1" dirty="0" err="1">
                <a:solidFill>
                  <a:srgbClr val="FF0000"/>
                </a:solidFill>
              </a:rPr>
              <a:t>English,so</a:t>
            </a:r>
            <a:r>
              <a:rPr lang="en-US" sz="4000" b="1" i="1" dirty="0">
                <a:solidFill>
                  <a:srgbClr val="FF0000"/>
                </a:solidFill>
              </a:rPr>
              <a:t> he watches cartoons on TV everyday.</a:t>
            </a:r>
          </a:p>
        </p:txBody>
      </p:sp>
      <p:pic>
        <p:nvPicPr>
          <p:cNvPr id="8" name="Picture 7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66800"/>
            <a:ext cx="5486400" cy="2362200"/>
          </a:xfrm>
          <a:prstGeom prst="rect">
            <a:avLst/>
          </a:prstGeom>
          <a:ln w="508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8200" y="4343400"/>
            <a:ext cx="7696200" cy="182880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rgbClr val="FF0000"/>
                </a:solidFill>
              </a:rPr>
              <a:t>He also reads English </a:t>
            </a:r>
            <a:r>
              <a:rPr lang="en-US" sz="4000" b="1" i="1" dirty="0" err="1">
                <a:solidFill>
                  <a:srgbClr val="FF0000"/>
                </a:solidFill>
              </a:rPr>
              <a:t>books.He</a:t>
            </a:r>
            <a:r>
              <a:rPr lang="en-US" sz="4000" b="1" i="1" dirty="0">
                <a:solidFill>
                  <a:srgbClr val="FF0000"/>
                </a:solidFill>
              </a:rPr>
              <a:t> likes books about animals, especially tigers and lions.</a:t>
            </a:r>
          </a:p>
        </p:txBody>
      </p:sp>
      <p:pic>
        <p:nvPicPr>
          <p:cNvPr id="7" name="Picture 6" descr="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85800"/>
            <a:ext cx="34290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685800"/>
            <a:ext cx="34290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08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8B5C1C-A747-4099-B84B-99029A2701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7"/>
          <a:stretch/>
        </p:blipFill>
        <p:spPr>
          <a:xfrm>
            <a:off x="2062162" y="533400"/>
            <a:ext cx="5019675" cy="5753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0734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2133600" y="609600"/>
            <a:ext cx="4572000" cy="1219200"/>
          </a:xfrm>
          <a:prstGeom prst="leftRightArrow">
            <a:avLst>
              <a:gd name="adj1" fmla="val 59230"/>
              <a:gd name="adj2" fmla="val 50000"/>
            </a:avLst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Key words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3400" y="2362200"/>
            <a:ext cx="2209800" cy="762000"/>
          </a:xfrm>
          <a:prstGeom prst="roundRect">
            <a:avLst/>
          </a:prstGeom>
          <a:gradFill>
            <a:gsLst>
              <a:gs pos="0">
                <a:schemeClr val="accent4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parents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971800" y="25908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05200" y="2362200"/>
            <a:ext cx="4800600" cy="762000"/>
          </a:xfrm>
          <a:prstGeom prst="roundRect">
            <a:avLst/>
          </a:prstGeom>
          <a:gradFill>
            <a:gsLst>
              <a:gs pos="0">
                <a:schemeClr val="accent4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Father and mother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33400" y="3657600"/>
            <a:ext cx="2209800" cy="762000"/>
          </a:xfrm>
          <a:prstGeom prst="roundRect">
            <a:avLst/>
          </a:prstGeom>
          <a:gradFill>
            <a:gsLst>
              <a:gs pos="0">
                <a:schemeClr val="accent4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banker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3400" y="4953000"/>
            <a:ext cx="2209800" cy="762000"/>
          </a:xfrm>
          <a:prstGeom prst="roundRect">
            <a:avLst/>
          </a:prstGeom>
          <a:gradFill>
            <a:gsLst>
              <a:gs pos="0">
                <a:schemeClr val="accent4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improve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505200" y="3581400"/>
            <a:ext cx="4800600" cy="762000"/>
          </a:xfrm>
          <a:prstGeom prst="roundRect">
            <a:avLst/>
          </a:prstGeom>
          <a:gradFill>
            <a:gsLst>
              <a:gs pos="0">
                <a:schemeClr val="accent4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who works in a bank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505200" y="4876800"/>
            <a:ext cx="4800600" cy="762000"/>
          </a:xfrm>
          <a:prstGeom prst="roundRect">
            <a:avLst/>
          </a:prstGeom>
          <a:gradFill>
            <a:gsLst>
              <a:gs pos="0">
                <a:schemeClr val="accent4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To do better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2971800" y="38100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971800" y="51054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"/>
                            </p:stCondLst>
                            <p:childTnLst>
                              <p:par>
                                <p:cTn id="4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2895600"/>
            <a:ext cx="1447800" cy="762000"/>
          </a:xfrm>
          <a:prstGeom prst="roundRect">
            <a:avLst/>
          </a:prstGeom>
          <a:gradFill>
            <a:gsLst>
              <a:gs pos="0">
                <a:schemeClr val="accent4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sew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19400" y="2743200"/>
            <a:ext cx="6019800" cy="1066800"/>
          </a:xfrm>
          <a:prstGeom prst="roundRect">
            <a:avLst/>
          </a:prstGeom>
          <a:gradFill>
            <a:gsLst>
              <a:gs pos="0">
                <a:schemeClr val="accent4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to make dresses by using a needle and thread.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209800" y="31242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33400" y="1219200"/>
            <a:ext cx="2590800" cy="762000"/>
          </a:xfrm>
          <a:prstGeom prst="roundRect">
            <a:avLst/>
          </a:prstGeom>
          <a:gradFill>
            <a:gsLst>
              <a:gs pos="0">
                <a:schemeClr val="accent4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housewife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33800" y="685800"/>
            <a:ext cx="5105400" cy="1676400"/>
          </a:xfrm>
          <a:prstGeom prst="roundRect">
            <a:avLst/>
          </a:prstGeom>
          <a:gradFill>
            <a:gsLst>
              <a:gs pos="0">
                <a:schemeClr val="accent4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a woman who performs the household works.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200400" y="13716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33400" y="4343400"/>
            <a:ext cx="1752600" cy="762000"/>
          </a:xfrm>
          <a:prstGeom prst="roundRect">
            <a:avLst/>
          </a:prstGeom>
          <a:gradFill>
            <a:gsLst>
              <a:gs pos="0">
                <a:schemeClr val="accent4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want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2438400" y="44958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971800" y="4114800"/>
            <a:ext cx="5867400" cy="1066800"/>
          </a:xfrm>
          <a:prstGeom prst="roundRect">
            <a:avLst/>
          </a:prstGeom>
          <a:gradFill>
            <a:gsLst>
              <a:gs pos="0">
                <a:schemeClr val="accent4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to wish to get something.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4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6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600"/>
                            </p:stCondLst>
                            <p:childTnLst>
                              <p:par>
                                <p:cTn id="3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9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2" descr="C:\Users\user\Downloads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1"/>
            <a:ext cx="2276475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loud Callout 6"/>
          <p:cNvSpPr/>
          <p:nvPr/>
        </p:nvSpPr>
        <p:spPr>
          <a:xfrm>
            <a:off x="3962400" y="533400"/>
            <a:ext cx="2667000" cy="1676400"/>
          </a:xfrm>
          <a:prstGeom prst="cloudCallout">
            <a:avLst>
              <a:gd name="adj1" fmla="val -25229"/>
              <a:gd name="adj2" fmla="val 91031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/>
              <a:t>Pair work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2846725"/>
            <a:ext cx="6705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/>
              <a:t>Read in pair. One student will read</a:t>
            </a:r>
          </a:p>
          <a:p>
            <a:pPr algn="ctr"/>
            <a:r>
              <a:rPr lang="en-US" sz="4400" b="1" i="1" dirty="0"/>
              <a:t>by turn and others will listen. Help him/</a:t>
            </a:r>
          </a:p>
          <a:p>
            <a:pPr algn="ctr"/>
            <a:r>
              <a:rPr lang="en-US" sz="4400" b="1" i="1" dirty="0"/>
              <a:t>her .Do it in turn.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1905000" y="758193"/>
            <a:ext cx="6553200" cy="8420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8100000" scaled="0"/>
            <a:tileRect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Answer the questions…..</a:t>
            </a:r>
            <a:endParaRPr lang="en-US" sz="4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1" y="4038600"/>
            <a:ext cx="7726679" cy="989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2. What is </a:t>
            </a:r>
            <a:r>
              <a:rPr lang="en-US" sz="3600" b="1" dirty="0" err="1">
                <a:solidFill>
                  <a:schemeClr val="tx1"/>
                </a:solidFill>
              </a:rPr>
              <a:t>saikat’s</a:t>
            </a:r>
            <a:r>
              <a:rPr lang="en-US" sz="3600" b="1" dirty="0">
                <a:solidFill>
                  <a:schemeClr val="tx1"/>
                </a:solidFill>
              </a:rPr>
              <a:t> father’s name?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3105835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/>
              <a:t>Saikat’s</a:t>
            </a:r>
            <a:r>
              <a:rPr lang="en-US" sz="3600" b="1" dirty="0"/>
              <a:t> father is a banker and mother is a housewife.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0601" y="2249269"/>
            <a:ext cx="7467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1.What is </a:t>
            </a:r>
            <a:r>
              <a:rPr lang="en-US" sz="3600" b="1" dirty="0" err="1"/>
              <a:t>Saikat’s</a:t>
            </a:r>
            <a:r>
              <a:rPr lang="en-US" sz="3600" b="1" dirty="0"/>
              <a:t> parents occupation?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5800" y="49530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/>
              <a:t>Saikat’s</a:t>
            </a:r>
            <a:r>
              <a:rPr lang="en-US" sz="3600" b="1" dirty="0"/>
              <a:t> father’s name is Mr. </a:t>
            </a:r>
            <a:r>
              <a:rPr lang="en-US" sz="3600" b="1" dirty="0" err="1"/>
              <a:t>Rashidul</a:t>
            </a:r>
            <a:r>
              <a:rPr lang="en-US" sz="3600" b="1" dirty="0"/>
              <a:t> Islam.</a:t>
            </a:r>
          </a:p>
        </p:txBody>
      </p:sp>
      <p:pic>
        <p:nvPicPr>
          <p:cNvPr id="13" name="Picture 12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1219200" cy="137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4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00F38B-A641-4E71-835D-2459DAE17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133600"/>
            <a:ext cx="3122049" cy="39735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7620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/>
              <a:t>Welcome to my class</a:t>
            </a:r>
          </a:p>
        </p:txBody>
      </p:sp>
      <p:pic>
        <p:nvPicPr>
          <p:cNvPr id="9" name="Picture 8" descr="7dd2904c83f1504ed28d439802b0ec3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362200"/>
            <a:ext cx="2857500" cy="3609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839716"/>
            <a:ext cx="8534400" cy="989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3.What do his parents do in their free time?</a:t>
            </a:r>
          </a:p>
        </p:txBody>
      </p:sp>
      <p:sp>
        <p:nvSpPr>
          <p:cNvPr id="7" name="Rectangle 6"/>
          <p:cNvSpPr/>
          <p:nvPr/>
        </p:nvSpPr>
        <p:spPr>
          <a:xfrm>
            <a:off x="647113" y="1571250"/>
            <a:ext cx="8268288" cy="170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In their free time his father writes stories  and his mother enjoys sewing.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3354316"/>
            <a:ext cx="8001000" cy="989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4. What does </a:t>
            </a:r>
            <a:r>
              <a:rPr lang="en-US" sz="3600" b="1" dirty="0" err="1">
                <a:solidFill>
                  <a:schemeClr val="tx1"/>
                </a:solidFill>
              </a:rPr>
              <a:t>Saikat</a:t>
            </a:r>
            <a:r>
              <a:rPr lang="en-US" sz="3600" b="1" dirty="0">
                <a:solidFill>
                  <a:schemeClr val="tx1"/>
                </a:solidFill>
              </a:rPr>
              <a:t>  do in his free time?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4300882"/>
            <a:ext cx="7924800" cy="1185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In his free time </a:t>
            </a:r>
            <a:r>
              <a:rPr lang="en-US" sz="3600" b="1" dirty="0" err="1">
                <a:solidFill>
                  <a:schemeClr val="tx1"/>
                </a:solidFill>
              </a:rPr>
              <a:t>Saikat</a:t>
            </a:r>
            <a:r>
              <a:rPr lang="en-US" sz="3600" b="1" dirty="0">
                <a:solidFill>
                  <a:schemeClr val="tx1"/>
                </a:solidFill>
              </a:rPr>
              <a:t> watches cartoons on TV and reads English books.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830316"/>
            <a:ext cx="7851743" cy="989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5. What kind of books does </a:t>
            </a:r>
            <a:r>
              <a:rPr lang="en-US" sz="4000" b="1" dirty="0" err="1">
                <a:solidFill>
                  <a:schemeClr val="tx1"/>
                </a:solidFill>
              </a:rPr>
              <a:t>Saikat</a:t>
            </a:r>
            <a:r>
              <a:rPr lang="en-US" sz="4000" b="1" dirty="0">
                <a:solidFill>
                  <a:schemeClr val="tx1"/>
                </a:solidFill>
              </a:rPr>
              <a:t> like?</a:t>
            </a:r>
          </a:p>
        </p:txBody>
      </p:sp>
      <p:sp>
        <p:nvSpPr>
          <p:cNvPr id="7" name="Rectangle 6"/>
          <p:cNvSpPr/>
          <p:nvPr/>
        </p:nvSpPr>
        <p:spPr>
          <a:xfrm>
            <a:off x="642213" y="2667000"/>
            <a:ext cx="8349387" cy="1902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Saikat</a:t>
            </a:r>
            <a:r>
              <a:rPr lang="en-US" sz="4000" b="1" dirty="0">
                <a:solidFill>
                  <a:schemeClr val="tx1"/>
                </a:solidFill>
              </a:rPr>
              <a:t> likes books about animals, especially tigers and lions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h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538163"/>
            <a:ext cx="4953000" cy="1824037"/>
          </a:xfrm>
          <a:prstGeom prst="ellipse">
            <a:avLst/>
          </a:prstGeom>
          <a:ln w="63500" cap="rnd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1066800" y="2514601"/>
            <a:ext cx="7620000" cy="3047999"/>
          </a:xfrm>
          <a:prstGeom prst="rect">
            <a:avLst/>
          </a:prstGeom>
          <a:ln w="508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: Rounded Corners 4"/>
          <p:cNvSpPr/>
          <p:nvPr/>
        </p:nvSpPr>
        <p:spPr>
          <a:xfrm>
            <a:off x="1371600" y="5638801"/>
            <a:ext cx="6858000" cy="685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8100000" scaled="0"/>
            <a:tileRect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effectLst/>
              </a:rPr>
              <a:t>Read and write C at home.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e706d59222c030b8de7a6120f3bc347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92393"/>
            <a:ext cx="8382000" cy="55036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0" y="1981200"/>
            <a:ext cx="2560381" cy="3644743"/>
            <a:chOff x="8623369" y="1814713"/>
            <a:chExt cx="2941381" cy="36447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3369" y="1814713"/>
              <a:ext cx="2941381" cy="3644743"/>
            </a:xfrm>
            <a:prstGeom prst="round1Rect">
              <a:avLst>
                <a:gd name="adj" fmla="val 3097"/>
              </a:avLst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2708" y="1955389"/>
              <a:ext cx="393170" cy="314062"/>
            </a:xfrm>
            <a:prstGeom prst="round1Rect">
              <a:avLst/>
            </a:prstGeom>
          </p:spPr>
        </p:pic>
      </p:grpSp>
      <p:sp>
        <p:nvSpPr>
          <p:cNvPr id="9" name="Rectangle: Rounded Corners 12"/>
          <p:cNvSpPr/>
          <p:nvPr/>
        </p:nvSpPr>
        <p:spPr>
          <a:xfrm>
            <a:off x="2362200" y="609600"/>
            <a:ext cx="4871803" cy="8420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0"/>
            <a:tileRect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effectLst/>
              </a:rPr>
              <a:t>Identity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3733800"/>
            <a:ext cx="52550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Nurul Karim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Shobuz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Govt. Primary school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Parshuram,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feni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143125"/>
            <a:ext cx="2666999" cy="3495675"/>
          </a:xfrm>
          <a:prstGeom prst="rect">
            <a:avLst/>
          </a:prstGeom>
        </p:spPr>
      </p:pic>
      <p:pic>
        <p:nvPicPr>
          <p:cNvPr id="12" name="Picture 3" descr="D:\Personal Document\Scan copy\01.jpg">
            <a:extLst>
              <a:ext uri="{FF2B5EF4-FFF2-40B4-BE49-F238E27FC236}">
                <a16:creationId xmlns:a16="http://schemas.microsoft.com/office/drawing/2014/main" id="{A78AC0CD-7E3F-4AE1-9CB1-9AAB1E4F7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1836676" cy="18366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: Rounded Corners 4"/>
          <p:cNvSpPr/>
          <p:nvPr/>
        </p:nvSpPr>
        <p:spPr>
          <a:xfrm>
            <a:off x="1752600" y="533400"/>
            <a:ext cx="5975140" cy="8420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0"/>
            <a:tileRect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Learning outcomes</a:t>
            </a:r>
            <a:endParaRPr lang="en-US" sz="4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676400"/>
            <a:ext cx="1926522" cy="896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Listening</a:t>
            </a:r>
            <a:r>
              <a:rPr lang="en-US" sz="3600" b="1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1752600"/>
            <a:ext cx="6172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1.4.1 recognize and use intonation patterns for Yes/No and </a:t>
            </a:r>
            <a:r>
              <a:rPr lang="en-US" sz="2400" b="1" dirty="0" err="1">
                <a:solidFill>
                  <a:schemeClr val="tx1"/>
                </a:solidFill>
              </a:rPr>
              <a:t>Wh</a:t>
            </a:r>
            <a:r>
              <a:rPr lang="en-US" sz="2400" b="1" dirty="0">
                <a:solidFill>
                  <a:schemeClr val="tx1"/>
                </a:solidFill>
              </a:rPr>
              <a:t> questions.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325" y="3352800"/>
            <a:ext cx="1989075" cy="896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Speaking</a:t>
            </a:r>
            <a:r>
              <a:rPr lang="en-US" sz="3600" b="1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62200" y="2743200"/>
            <a:ext cx="64770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1.1.1 say words, phrases and sentences with proper sounds and stress.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1.1.2 say sentences with proper intonation.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3.1.1 ask and answer </a:t>
            </a:r>
            <a:r>
              <a:rPr lang="en-US" sz="2400" b="1" dirty="0" err="1">
                <a:solidFill>
                  <a:schemeClr val="tx1"/>
                </a:solidFill>
              </a:rPr>
              <a:t>Wh</a:t>
            </a:r>
            <a:r>
              <a:rPr lang="en-US" sz="2400" b="1" dirty="0">
                <a:solidFill>
                  <a:schemeClr val="tx1"/>
                </a:solidFill>
              </a:rPr>
              <a:t> questions.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" y="4800600"/>
            <a:ext cx="1847557" cy="896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Reading</a:t>
            </a:r>
            <a:r>
              <a:rPr lang="en-US" sz="3600" b="1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62200" y="4419600"/>
            <a:ext cx="6553200" cy="1594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1.6.1 recognize and read statements, commands, greetings, questions and answers.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5.1.1 read silently with understanding paragraph.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97980E-A505-4CD6-8FFA-481B454AF9A9}"/>
              </a:ext>
            </a:extLst>
          </p:cNvPr>
          <p:cNvCxnSpPr/>
          <p:nvPr/>
        </p:nvCxnSpPr>
        <p:spPr>
          <a:xfrm rot="5400000">
            <a:off x="-598714" y="827315"/>
            <a:ext cx="1676400" cy="217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4"/>
          <p:cNvSpPr/>
          <p:nvPr/>
        </p:nvSpPr>
        <p:spPr>
          <a:xfrm>
            <a:off x="1752600" y="685800"/>
            <a:ext cx="5975140" cy="8420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0"/>
            <a:tileRect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Look at the pictures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AFB0F3-0180-4475-9D5B-B9033D2CB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3886200" cy="297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6EE671-6A67-41B2-A934-0F71094C7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57400"/>
            <a:ext cx="4267200" cy="297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13863594-040F-414F-8E45-7BFDE48C454F}"/>
              </a:ext>
            </a:extLst>
          </p:cNvPr>
          <p:cNvSpPr/>
          <p:nvPr/>
        </p:nvSpPr>
        <p:spPr>
          <a:xfrm>
            <a:off x="3124200" y="5257800"/>
            <a:ext cx="3048000" cy="8420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0"/>
            <a:tileRect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5400"/>
            <a:ext cx="77724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: Rounded Corners 4"/>
          <p:cNvSpPr/>
          <p:nvPr/>
        </p:nvSpPr>
        <p:spPr>
          <a:xfrm>
            <a:off x="1828800" y="533400"/>
            <a:ext cx="5975140" cy="5372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8100000" scaled="0"/>
            <a:tileRect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effectLst/>
              </a:rPr>
              <a:t>Look at the picture</a:t>
            </a:r>
          </a:p>
        </p:txBody>
      </p:sp>
      <p:sp>
        <p:nvSpPr>
          <p:cNvPr id="9" name="Rectangle: Rounded Corners 4"/>
          <p:cNvSpPr/>
          <p:nvPr/>
        </p:nvSpPr>
        <p:spPr>
          <a:xfrm>
            <a:off x="1143000" y="3886200"/>
            <a:ext cx="7162800" cy="685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0"/>
            <a:tileRect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The man is writing.</a:t>
            </a:r>
            <a:endParaRPr lang="en-US" sz="4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: Rounded Corners 4"/>
          <p:cNvSpPr/>
          <p:nvPr/>
        </p:nvSpPr>
        <p:spPr>
          <a:xfrm>
            <a:off x="533400" y="4495800"/>
            <a:ext cx="8305800" cy="685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0"/>
            <a:tileRect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The woman is sitting on the sofa.</a:t>
            </a:r>
            <a:endParaRPr lang="en-US" sz="4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: Rounded Corners 4"/>
          <p:cNvSpPr/>
          <p:nvPr/>
        </p:nvSpPr>
        <p:spPr>
          <a:xfrm>
            <a:off x="1143000" y="5105400"/>
            <a:ext cx="7162800" cy="609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0"/>
            <a:tileRect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The woman is sewing.</a:t>
            </a:r>
            <a:endParaRPr lang="en-US" sz="4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Rectangle: Rounded Corners 4"/>
          <p:cNvSpPr/>
          <p:nvPr/>
        </p:nvSpPr>
        <p:spPr>
          <a:xfrm>
            <a:off x="1143000" y="5715000"/>
            <a:ext cx="7162800" cy="609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0"/>
            <a:tileRect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The boy is reading.</a:t>
            </a:r>
            <a:endParaRPr lang="en-US" sz="4400" b="1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905000"/>
            <a:ext cx="26670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905000"/>
            <a:ext cx="25146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905000"/>
            <a:ext cx="25146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: Rounded Corners 4"/>
          <p:cNvSpPr/>
          <p:nvPr/>
        </p:nvSpPr>
        <p:spPr>
          <a:xfrm>
            <a:off x="1828800" y="681993"/>
            <a:ext cx="5975140" cy="8420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0"/>
            <a:tileRect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Their identity…….</a:t>
            </a:r>
            <a:endParaRPr lang="en-US" sz="4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: Rounded Corners 4"/>
          <p:cNvSpPr/>
          <p:nvPr/>
        </p:nvSpPr>
        <p:spPr>
          <a:xfrm>
            <a:off x="457200" y="4872993"/>
            <a:ext cx="2971800" cy="12230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0"/>
            <a:tileRect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/>
              </a:rPr>
              <a:t>Mr.Rashidul</a:t>
            </a:r>
            <a:r>
              <a:rPr lang="en-US" sz="3200" b="1" dirty="0">
                <a:solidFill>
                  <a:schemeClr val="tx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</a:rPr>
              <a:t>Islam,banker</a:t>
            </a:r>
            <a:endParaRPr lang="en-US" sz="3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Rectangle: Rounded Corners 4"/>
          <p:cNvSpPr/>
          <p:nvPr/>
        </p:nvSpPr>
        <p:spPr>
          <a:xfrm>
            <a:off x="6096000" y="4876800"/>
            <a:ext cx="2971800" cy="12230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0"/>
            <a:tileRect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Saikat</a:t>
            </a:r>
            <a:r>
              <a:rPr lang="en-US" sz="3200" b="1" dirty="0">
                <a:solidFill>
                  <a:schemeClr val="tx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</a:rPr>
              <a:t>Islam,student</a:t>
            </a:r>
            <a:endParaRPr lang="en-US" sz="3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: Rounded Corners 4"/>
          <p:cNvSpPr/>
          <p:nvPr/>
        </p:nvSpPr>
        <p:spPr>
          <a:xfrm>
            <a:off x="3048000" y="4876800"/>
            <a:ext cx="3429000" cy="12230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0"/>
            <a:tileRect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/>
              </a:rPr>
              <a:t>Mrs.Monwara</a:t>
            </a:r>
            <a:r>
              <a:rPr lang="en-US" sz="3200" b="1" dirty="0">
                <a:solidFill>
                  <a:schemeClr val="tx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</a:rPr>
              <a:t>Islam,housewife</a:t>
            </a:r>
            <a:endParaRPr lang="en-US" sz="3200" b="1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: Rounded Corners 4"/>
          <p:cNvSpPr/>
          <p:nvPr/>
        </p:nvSpPr>
        <p:spPr>
          <a:xfrm>
            <a:off x="1828800" y="910593"/>
            <a:ext cx="5975140" cy="8420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8100000" scaled="0"/>
            <a:tileRect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Our today’s topic is …….</a:t>
            </a:r>
            <a:endParaRPr lang="en-US" sz="4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23622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</a:rPr>
              <a:t>Saikat’s</a:t>
            </a:r>
            <a:r>
              <a:rPr lang="en-US" sz="4800" b="1" dirty="0">
                <a:solidFill>
                  <a:srgbClr val="C00000"/>
                </a:solidFill>
              </a:rPr>
              <a:t> family</a:t>
            </a:r>
          </a:p>
          <a:p>
            <a:pPr algn="ctr"/>
            <a:r>
              <a:rPr lang="en-US" sz="4400" b="1" dirty="0"/>
              <a:t>Unit:3</a:t>
            </a:r>
          </a:p>
          <a:p>
            <a:pPr algn="ctr"/>
            <a:r>
              <a:rPr lang="en-US" sz="4400" b="1" dirty="0"/>
              <a:t>Lessons: 1-2(A,B,C)</a:t>
            </a:r>
          </a:p>
          <a:p>
            <a:pPr algn="ctr"/>
            <a:r>
              <a:rPr lang="en-US" sz="4400" b="1" dirty="0"/>
              <a:t>Pg: 10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1" b="89968" l="0" r="994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667000"/>
            <a:ext cx="1544808" cy="1110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08 -0.11412 L -0.20508 -0.11389 C -0.20625 -0.10857 -0.20833 -0.10347 -0.20846 -0.09769 C -0.20885 -0.08959 -0.20703 -0.08357 -0.2039 -0.07917 C -0.20273 -0.07755 -0.20156 -0.07639 -0.20039 -0.075 C -0.20078 -0.07222 -0.20013 -0.06783 -0.20156 -0.0669 C -0.20312 -0.06574 -0.20599 -0.06783 -0.20625 -0.07107 C -0.20651 -0.075 -0.20429 -0.07847 -0.20273 -0.08125 C -0.2013 -0.0838 -0.19674 -0.08611 -0.19466 -0.0875 C -0.19349 -0.08866 -0.19232 -0.09005 -0.19114 -0.09144 C -0.19036 -0.09283 -0.18984 -0.09468 -0.18893 -0.0956 C -0.1875 -0.09676 -0.1858 -0.09699 -0.18424 -0.09769 L -0.17851 -0.10787 C -0.17773 -0.10926 -0.17526 -0.1132 -0.17617 -0.11204 L -0.17968 -0.10787 C -0.18411 -0.08426 -0.18034 -0.10718 -0.18307 -0.07292 C -0.18333 -0.07084 -0.18515 -0.06829 -0.18424 -0.0669 C -0.18346 -0.06528 -0.1819 -0.06829 -0.18086 -0.06898 C -0.18008 -0.07107 -0.17942 -0.07338 -0.17851 -0.075 C -0.17669 -0.07824 -0.17435 -0.07986 -0.17278 -0.08334 C -0.17187 -0.08496 -0.172 -0.0875 -0.17161 -0.08935 C -0.16953 -0.09815 -0.17005 -0.0963 -0.16692 -0.10185 C -0.16497 -0.11991 -0.16679 -0.11135 -0.16458 -0.10394 C -0.16419 -0.10209 -0.16315 -0.10116 -0.16237 -0.09977 C -0.16159 -0.08866 -0.16093 -0.07778 -0.16002 -0.0669 C -0.15976 -0.06412 -0.16041 -0.05926 -0.15885 -0.05857 C -0.15729 -0.05787 -0.15651 -0.06273 -0.15547 -0.06482 C -0.15468 -0.0676 -0.15338 -0.06991 -0.15312 -0.07292 C -0.15091 -0.09422 -0.15299 -0.12963 -0.15078 -0.06065 C -0.15 -0.06482 -0.14987 -0.06945 -0.14843 -0.07292 L -0.14388 -0.08542 C -0.14427 -0.07709 -0.14661 -0.06852 -0.14505 -0.06065 C -0.14427 -0.05718 -0.14036 -0.06898 -0.14036 -0.06875 C -0.13932 -0.07477 -0.13737 -0.08588 -0.1358 -0.09144 C -0.13515 -0.09375 -0.13424 -0.0956 -0.13346 -0.09769 C -0.13294 -0.08889 -0.13463 -0.06945 -0.12422 -0.08334 C -0.12265 -0.08542 -0.1237 -0.09028 -0.12304 -0.09352 C -0.12213 -0.09977 -0.11966 -0.11204 -0.11966 -0.11181 C -0.11692 -0.09769 -0.11992 -0.11482 -0.11732 -0.0875 C -0.11679 -0.08172 -0.11562 -0.07986 -0.11393 -0.075 C -0.11237 -0.07709 -0.11028 -0.07847 -0.10924 -0.08125 C -0.10794 -0.08472 -0.10833 -0.09005 -0.1069 -0.09352 L -0.10468 -0.09977 C -0.1039 -0.09838 -0.10286 -0.09722 -0.10234 -0.0956 C -0.10169 -0.09375 -0.10169 -0.09144 -0.10117 -0.08935 C -0.10052 -0.08727 -0.09961 -0.08542 -0.09883 -0.08334 C -0.09765 -0.08472 -0.09648 -0.08588 -0.09544 -0.0875 C -0.09166 -0.09306 -0.09101 -0.09584 -0.08854 -0.10394 C -0.08763 -0.10648 -0.08685 -0.10926 -0.0862 -0.11204 C -0.08528 -0.11597 -0.08385 -0.12431 -0.08385 -0.12408 C -0.08333 -0.1213 -0.08164 -0.11158 -0.08047 -0.10996 C -0.07851 -0.10741 -0.07578 -0.10718 -0.07343 -0.10579 C -0.07461 -0.10324 -0.07565 -0.10023 -0.07695 -0.09769 C -0.0776 -0.09607 -0.07864 -0.09514 -0.07929 -0.09352 C -0.07982 -0.09167 -0.08008 -0.08935 -0.08047 -0.0875 C -0.07773 -0.05417 -0.0819 -0.08611 -0.07578 -0.0669 C -0.07122 -0.05255 -0.07864 -0.06343 -0.07122 -0.05463 C -0.06966 -0.04977 -0.06797 -0.04514 -0.06653 -0.04005 C -0.06601 -0.0382 -0.06653 -0.03472 -0.06536 -0.03403 C -0.06432 -0.03334 -0.0638 -0.03658 -0.06315 -0.0382 C -0.05846 -0.04815 -0.06067 -0.04375 -0.05729 -0.05463 C -0.05169 -0.07269 -0.05625 -0.05718 -0.04922 -0.075 C -0.04791 -0.07824 -0.04713 -0.08218 -0.04583 -0.08542 C -0.0444 -0.08843 -0.04245 -0.09051 -0.04114 -0.09352 C -0.0375 -0.10209 -0.03424 -0.11135 -0.03073 -0.12037 C -0.02995 -0.12222 -0.02968 -0.12523 -0.02851 -0.12639 L -0.02383 -0.13056 C -0.02304 -0.13264 -0.02213 -0.13889 -0.02161 -0.13681 C -0.0207 -0.13357 -0.02239 -0.12986 -0.02265 -0.12639 C -0.02317 -0.11968 -0.0233 -0.11273 -0.02383 -0.10579 C -0.02448 -0.09769 -0.02474 -0.08912 -0.02617 -0.08125 C -0.02656 -0.07917 -0.02669 -0.07685 -0.02734 -0.075 C -0.02825 -0.07199 -0.02955 -0.06945 -0.03073 -0.0669 C -0.0319 -0.06459 -0.03307 -0.06273 -0.03424 -0.06065 C -0.03502 -0.06667 -0.03698 -0.07547 -0.03424 -0.08125 C -0.03294 -0.0838 -0.03034 -0.08241 -0.02851 -0.08334 C -0.02005 -0.08681 -0.02148 -0.08611 -0.01575 -0.08935 C -0.01471 -0.05695 -0.02135 -0.04792 -0.01002 -0.05463 C -0.00807 -0.05579 -0.00612 -0.05718 -0.00429 -0.05857 C -0.00234 -0.06204 -0.00078 -0.06435 0.00039 -0.06898 C 0.00417 -0.0838 -0.00013 -0.07963 0.00612 -0.08334 C 0.00847 -0.08195 0.01146 -0.08079 0.01302 -0.07709 C 0.0138 -0.07547 0.01354 -0.07269 0.0142 -0.07107 C 0.01511 -0.06852 0.01654 -0.0669 0.01771 -0.06482 C 0.0181 -0.07037 0.01797 -0.07593 0.01888 -0.08125 C 0.01914 -0.08357 0.01979 -0.08658 0.0211 -0.0875 C 0.02266 -0.0882 0.02422 -0.08611 0.02578 -0.08542 C 0.02617 -0.08334 0.0263 -0.08102 0.02696 -0.07917 C 0.02748 -0.07755 0.02839 -0.07361 0.02917 -0.075 C 0.0306 -0.07755 0.02956 -0.08218 0.03034 -0.08542 C 0.03086 -0.08704 0.0319 -0.08797 0.03268 -0.08935 C 0.03229 -0.0875 0.03151 -0.08102 0.03151 -0.08334 C 0.03151 -0.09144 0.02969 -0.10162 0.03268 -0.10787 C 0.03464 -0.11227 0.0388 -0.10648 0.04193 -0.10579 C 0.04349 -0.10047 0.04505 -0.09491 0.04649 -0.08935 C 0.04701 -0.0875 0.04662 -0.08426 0.04766 -0.08334 C 0.04883 -0.08241 0.05 -0.08472 0.05117 -0.08542 L 0.05456 -0.10394 L 0.0569 -0.11621 L 0.05808 -0.12222 C 0.05964 -0.12084 0.06159 -0.1206 0.06263 -0.11829 C 0.06446 -0.11412 0.06485 -0.10857 0.06615 -0.10394 C 0.0668 -0.10162 0.06784 -0.09977 0.06849 -0.09769 C 0.0694 -0.09445 0.06992 -0.09074 0.07071 -0.0875 C 0.07943 -0.10278 0.06849 -0.08519 0.07188 -0.04838 C 0.07253 -0.0419 0.07383 -0.06088 0.07539 -0.0669 C 0.07657 -0.0713 0.07865 -0.07477 0.07995 -0.07917 C 0.08112 -0.08264 0.08164 -0.09028 0.08229 -0.09352 C 0.0836 -0.09954 0.08503 -0.10278 0.08685 -0.10787 C 0.08724 -0.10324 0.08789 -0.09838 0.08802 -0.09352 C 0.08867 -0.08195 0.08646 -0.06922 0.0892 -0.05857 C 0.09037 -0.05417 0.09193 -0.06736 0.09388 -0.07107 C 0.09948 -0.08102 0.09662 -0.07709 0.10196 -0.08334 C 0.10625 -0.10648 0.10196 -0.08704 0.10651 -0.10185 C 0.11328 -0.12361 0.1099 -0.11412 0.10768 -0.10787 C 0.10599 -0.09607 0.10469 -0.09005 0.10768 -0.075 C 0.10808 -0.07315 0.11003 -0.07639 0.1112 -0.07709 C 0.11224 -0.07986 0.1138 -0.08218 0.11459 -0.08542 C 0.11615 -0.09097 0.11693 -0.11343 0.11693 -0.11412 C 0.1181 -0.10139 0.11836 -0.09931 0.11927 -0.08542 C 0.11966 -0.07778 0.12005 -0.07037 0.12032 -0.06273 C 0.12005 -0.05579 0.12071 -0.04861 0.11927 -0.04213 C 0.11849 -0.03889 0.11797 -0.04908 0.1181 -0.05255 C 0.11862 -0.06991 0.11888 -0.07454 0.125 -0.08542 C 0.1263 -0.08773 0.128 -0.08959 0.12956 -0.09144 C 0.13907 -0.10278 0.13946 -0.09931 0.15378 -0.11204 C 0.16289 -0.12014 0.15834 -0.11667 0.16771 -0.12222 C 0.17175 -0.12963 0.1694 -0.12755 0.17813 -0.12431 C 0.20261 -0.11574 0.1836 -0.11991 0.20456 -0.11621 C 0.22995 -0.1176 0.25547 -0.1169 0.28073 -0.12037 C 0.29089 -0.12153 0.30065 -0.12824 0.31081 -0.13056 C 0.32045 -0.13264 0.31693 -0.13264 0.32123 -0.13264 L 0.32123 -0.13241 " pathEditMode="relative" rAng="0" ptsTypes="AAAAAAAAAAAAAAAAAAAAAAAAAAAAAAAAAAAAAAAAAAAAAAAAAAAAAAAAAAAAAAAAAAAAAAAAAAAAAAAAAAAAAAAAAAAAAAAAAAAAAAAAAAAAAAAAAAAAAAAAAAAAAAAAAAAAA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33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76400"/>
            <a:ext cx="77724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: Rounded Corners 4"/>
          <p:cNvSpPr/>
          <p:nvPr/>
        </p:nvSpPr>
        <p:spPr>
          <a:xfrm>
            <a:off x="1828800" y="533400"/>
            <a:ext cx="5975140" cy="8420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8100000" scaled="0"/>
            <a:tileRect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effectLst/>
              </a:rPr>
              <a:t>Listen to me carefully….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90600" y="4495800"/>
            <a:ext cx="7543800" cy="137160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>
                <a:solidFill>
                  <a:srgbClr val="FF0000"/>
                </a:solidFill>
              </a:rPr>
              <a:t>Saikat</a:t>
            </a:r>
            <a:r>
              <a:rPr lang="en-US" sz="4000" b="1" i="1" dirty="0">
                <a:solidFill>
                  <a:srgbClr val="FF0000"/>
                </a:solidFill>
              </a:rPr>
              <a:t> Islam lives with his parents in a flat in </a:t>
            </a:r>
            <a:r>
              <a:rPr lang="en-US" sz="4000" b="1" i="1" dirty="0" err="1">
                <a:solidFill>
                  <a:srgbClr val="FF0000"/>
                </a:solidFill>
              </a:rPr>
              <a:t>Bogura</a:t>
            </a:r>
            <a:r>
              <a:rPr lang="en-US" sz="4000" b="1" i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470</Words>
  <Application>Microsoft Office PowerPoint</Application>
  <PresentationFormat>On-screen Show (4:3)</PresentationFormat>
  <Paragraphs>68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Times New Roman</vt:lpstr>
      <vt:lpstr>Tw Cen MT</vt:lpstr>
      <vt:lpstr>Tw Cen MT Condensed</vt:lpstr>
      <vt:lpstr>Wingdings 3</vt:lpstr>
      <vt:lpstr>Office Theme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DPE</cp:lastModifiedBy>
  <cp:revision>41</cp:revision>
  <dcterms:created xsi:type="dcterms:W3CDTF">2021-06-17T15:32:31Z</dcterms:created>
  <dcterms:modified xsi:type="dcterms:W3CDTF">2021-07-18T07:38:57Z</dcterms:modified>
</cp:coreProperties>
</file>