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3" r:id="rId2"/>
    <p:sldId id="265" r:id="rId3"/>
    <p:sldId id="297" r:id="rId4"/>
    <p:sldId id="282" r:id="rId5"/>
    <p:sldId id="298" r:id="rId6"/>
    <p:sldId id="283" r:id="rId7"/>
    <p:sldId id="284" r:id="rId8"/>
    <p:sldId id="300" r:id="rId9"/>
    <p:sldId id="299" r:id="rId10"/>
    <p:sldId id="302" r:id="rId11"/>
    <p:sldId id="301" r:id="rId12"/>
    <p:sldId id="279" r:id="rId13"/>
    <p:sldId id="291" r:id="rId14"/>
    <p:sldId id="292" r:id="rId15"/>
    <p:sldId id="280" r:id="rId16"/>
    <p:sldId id="295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1D3"/>
    <a:srgbClr val="2DC731"/>
    <a:srgbClr val="157223"/>
    <a:srgbClr val="DE169B"/>
    <a:srgbClr val="FF66CC"/>
    <a:srgbClr val="FF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249AC-C0B4-4B50-A22A-6A16ACC73D9C}" type="datetimeFigureOut">
              <a:rPr lang="en-US" smtClean="0"/>
              <a:t>21/07/18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D3C0A-CE4A-4E98-9CD2-13AC884C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21/07/18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3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21/07/18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3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21/07/18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7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21/07/18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1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21/07/18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21/07/18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0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21/07/18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7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21/07/18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5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21/07/18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6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21/07/18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7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F96F-C170-4F6D-973A-81E8F838FFD4}" type="datetimeFigureOut">
              <a:rPr lang="en-US" smtClean="0"/>
              <a:t>21/07/18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CF96F-C170-4F6D-973A-81E8F838FFD4}" type="datetimeFigureOut">
              <a:rPr lang="en-US" smtClean="0"/>
              <a:t>21/07/18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F5BC-FA03-484D-A974-0CD349DB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5" y="1528174"/>
            <a:ext cx="10351717" cy="4972833"/>
          </a:xfrm>
        </p:spPr>
      </p:pic>
      <p:sp>
        <p:nvSpPr>
          <p:cNvPr id="5" name="Rounded Rectangle 4"/>
          <p:cNvSpPr/>
          <p:nvPr/>
        </p:nvSpPr>
        <p:spPr>
          <a:xfrm>
            <a:off x="1891430" y="175364"/>
            <a:ext cx="8166970" cy="117744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64" y="1221328"/>
            <a:ext cx="3578368" cy="3699165"/>
          </a:xfrm>
          <a:ln w="76200"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Rounded Rectangle 4"/>
          <p:cNvSpPr/>
          <p:nvPr/>
        </p:nvSpPr>
        <p:spPr>
          <a:xfrm>
            <a:off x="3318924" y="422908"/>
            <a:ext cx="4461164" cy="93724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সংঙ্গা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25402" y="1360156"/>
                <a:ext cx="8426762" cy="2036529"/>
              </a:xfrm>
              <a:prstGeom prst="rect">
                <a:avLst/>
              </a:prstGeom>
              <a:ln w="57150">
                <a:solidFill>
                  <a:srgbClr val="FFC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সূচন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কম্পাঙ্কঃ সর্বনিম্ন  যে কম্পাঙ্কের আলো কোন ধাতব পৃষ্ঠের উপর আপতিত হলে ইলেকট্রন নির্গত হয় সেই কম্পাঙ্কেসূচন কম্পাঙ্ক বলে।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02" y="1360156"/>
                <a:ext cx="8426762" cy="20365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FFC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76911" y="3554412"/>
            <a:ext cx="8426762" cy="1230529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নিবৃত বিভবঃক্যাথোড পাতের সাপেক্ষে অ্যানোড পাতে যে  ন্যূনতম ঋণাত্বক বিভব দিলে আলোক তড়িৎ প্রবাহ বন্ধ হয়ে যায় ,সেই বিভবকে নিবৃত বিভব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6911" y="5078220"/>
                <a:ext cx="8523744" cy="1510469"/>
              </a:xfrm>
              <a:prstGeom prst="rect">
                <a:avLst/>
              </a:prstGeom>
              <a:solidFill>
                <a:srgbClr val="002060"/>
              </a:solidFill>
              <a:ln w="57150">
                <a:solidFill>
                  <a:srgbClr val="92D05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কার্যাপেক্ষকঃ ধাতুতে আবদ্ধ ইলেকট্রন মুক্ত করতে আপতিত ফোটনের  যে পরিমান শক্তি ব্যায় হয়ে যায় সেই পরিমান শক্তিকে ঐ ধাতুর আলোক  তড়িৎ কার্যাপেক্ষক বলে।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কার্যাপেক্ষক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1" y="5078220"/>
                <a:ext cx="8523744" cy="1510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92D05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7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33055" y="304800"/>
            <a:ext cx="9393381" cy="775855"/>
          </a:xfrm>
          <a:prstGeom prst="round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আইনস্টাইনের ফটোইলেক্ট্রিক  সমীকরণ  </a:t>
            </a:r>
            <a:endParaRPr lang="en-SG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1246910"/>
                <a:ext cx="12191999" cy="5278581"/>
              </a:xfrm>
              <a:prstGeom prst="rect">
                <a:avLst/>
              </a:prstGeom>
              <a:solidFill>
                <a:schemeClr val="tx1"/>
              </a:solidFill>
              <a:ln w="76200"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ধাতুর পরমাণুর নিউক্লিয়াসে বন্ধন হতে ইলেক্ট্রনকে মুক্ত করতে যে ন্যূনতম শক্তির প্রয়োজন হয় তাকে ঐ ধাতুর কার্যাপেক্ষক বলে।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ধাতব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পৃষ্ঠ হতে ইলেক্ট্রন নিঃসরণের ন্যূনতম  কম্পাংক 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ধাতুর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কার্যাপেক্ষক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cs typeface="NikoshBAN" pitchFamily="2" charset="0"/>
                  </a:rPr>
                  <a:t> </a:t>
                </a:r>
                <a:r>
                  <a:rPr lang="en-SG" sz="2800" dirty="0" smtClean="0">
                    <a:cs typeface="NikoshBAN" pitchFamily="2" charset="0"/>
                  </a:rPr>
                  <a:t>----------------------------</a:t>
                </a:r>
                <a:r>
                  <a:rPr lang="bn-IN" sz="2800" dirty="0" smtClean="0">
                    <a:cs typeface="NikoshBAN" pitchFamily="2" charset="0"/>
                  </a:rPr>
                  <a:t>(</a:t>
                </a:r>
                <a:r>
                  <a:rPr lang="en-SG" sz="2800" dirty="0" smtClean="0">
                    <a:cs typeface="NikoshBAN" pitchFamily="2" charset="0"/>
                  </a:rPr>
                  <a:t>1 </a:t>
                </a:r>
                <a:r>
                  <a:rPr lang="bn-IN" sz="2800" dirty="0" smtClean="0">
                    <a:cs typeface="NikoshBAN" pitchFamily="2" charset="0"/>
                  </a:rPr>
                  <a:t>)</a:t>
                </a:r>
                <a:endParaRPr lang="en-SG" sz="2800" dirty="0">
                  <a:cs typeface="NikoshBAN" pitchFamily="2" charset="0"/>
                </a:endParaRPr>
              </a:p>
              <a:p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আপতিত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ফোটনের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শক্তি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cs typeface="NikoshBAN" pitchFamily="2" charset="0"/>
                  </a:rPr>
                  <a:t>E , </a:t>
                </a:r>
                <a:r>
                  <a:rPr lang="en-US" sz="2800" dirty="0" err="1">
                    <a:cs typeface="NikoshBAN" pitchFamily="2" charset="0"/>
                  </a:rPr>
                  <a:t>ধাতুর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:r>
                  <a:rPr lang="en-US" sz="2800" dirty="0" err="1">
                    <a:cs typeface="NikoshBAN" pitchFamily="2" charset="0"/>
                  </a:rPr>
                  <a:t>সর্বনিম্ন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:r>
                  <a:rPr lang="en-US" sz="2800" dirty="0" err="1">
                    <a:cs typeface="NikoshBAN" pitchFamily="2" charset="0"/>
                  </a:rPr>
                  <a:t>কার্যাপেক্ষক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অপেক্ষা বেশি হলে ধাতব পৃষ্ঠ হতে ইলেক্ট্রন সর্বোচ্চ গতিশক্তি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নিয়ে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𝑚𝑎𝑥</m:t>
                        </m:r>
                      </m:sub>
                    </m:sSub>
                    <m:r>
                      <a:rPr lang="en-US" sz="280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SG" sz="2800" dirty="0" err="1">
                    <a:latin typeface="NikoshBAN" pitchFamily="2" charset="0"/>
                    <a:cs typeface="NikoshBAN" pitchFamily="2" charset="0"/>
                  </a:rPr>
                  <a:t>বেগে</a:t>
                </a:r>
                <a:r>
                  <a:rPr lang="en-SG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2800" dirty="0" err="1">
                    <a:latin typeface="NikoshBAN" pitchFamily="2" charset="0"/>
                    <a:cs typeface="NikoshBAN" pitchFamily="2" charset="0"/>
                  </a:rPr>
                  <a:t>নির্গত</a:t>
                </a:r>
                <a:r>
                  <a:rPr lang="en-SG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2800" dirty="0" err="1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SG" sz="28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SG" sz="2800" dirty="0" err="1">
                    <a:latin typeface="NikoshBAN" pitchFamily="2" charset="0"/>
                    <a:cs typeface="NikoshBAN" pitchFamily="2" charset="0"/>
                  </a:rPr>
                  <a:t>শক্তির</a:t>
                </a:r>
                <a:r>
                  <a:rPr lang="en-SG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2800" dirty="0" err="1">
                    <a:latin typeface="NikoshBAN" pitchFamily="2" charset="0"/>
                    <a:cs typeface="NikoshBAN" pitchFamily="2" charset="0"/>
                  </a:rPr>
                  <a:t>নিত্যতা</a:t>
                </a:r>
                <a:r>
                  <a:rPr lang="en-SG" sz="2800" dirty="0">
                    <a:latin typeface="NikoshBAN" pitchFamily="2" charset="0"/>
                    <a:cs typeface="NikoshBAN" pitchFamily="2" charset="0"/>
                  </a:rPr>
                  <a:t> র </a:t>
                </a:r>
                <a:r>
                  <a:rPr lang="en-SG" sz="2800" dirty="0" err="1">
                    <a:latin typeface="NikoshBAN" pitchFamily="2" charset="0"/>
                    <a:cs typeface="NikoshBAN" pitchFamily="2" charset="0"/>
                  </a:rPr>
                  <a:t>সূত্রানুযায়ী</a:t>
                </a:r>
                <a:r>
                  <a:rPr lang="en-SG" sz="2800" dirty="0">
                    <a:latin typeface="NikoshBAN" pitchFamily="2" charset="0"/>
                    <a:cs typeface="NikoshBAN" pitchFamily="2" charset="0"/>
                  </a:rPr>
                  <a:t> ,</a:t>
                </a:r>
              </a:p>
              <a:p>
                <a:r>
                  <a:rPr lang="en-US" sz="2800" dirty="0">
                    <a:cs typeface="NikoshBAN" pitchFamily="2" charset="0"/>
                  </a:rPr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bn-IN" sz="2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err="1">
                    <a:cs typeface="NikoshBAN" pitchFamily="2" charset="0"/>
                  </a:rPr>
                  <a:t>hf</a:t>
                </a:r>
                <a:r>
                  <a:rPr lang="en-US" sz="2800" dirty="0"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2800" dirty="0">
                    <a:solidFill>
                      <a:schemeClr val="bg1"/>
                    </a:solidFill>
                    <a:cs typeface="NikoshBAN" pitchFamily="2" charset="0"/>
                  </a:rPr>
                  <a:t>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𝑚𝑎𝑥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h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cs typeface="NikoshBAN" pitchFamily="2" charset="0"/>
                  </a:rPr>
                  <a:t> </a:t>
                </a:r>
                <a:r>
                  <a:rPr lang="en-US" sz="2800" dirty="0" err="1">
                    <a:cs typeface="NikoshBAN" pitchFamily="2" charset="0"/>
                  </a:rPr>
                  <a:t>hf</a:t>
                </a:r>
                <a:r>
                  <a:rPr lang="en-US" sz="2800" dirty="0">
                    <a:cs typeface="NikoshBAN" pitchFamily="2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h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solidFill>
                      <a:schemeClr val="bg1"/>
                    </a:solidFill>
                    <a:cs typeface="NikoshBAN" pitchFamily="2" charset="0"/>
                  </a:rPr>
                  <a:t> =  </a:t>
                </a:r>
                <a:r>
                  <a:rPr lang="en-US" sz="2800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2800" dirty="0">
                    <a:solidFill>
                      <a:schemeClr val="bg1"/>
                    </a:solidFill>
                    <a:cs typeface="NikoshBAN" pitchFamily="2" charset="0"/>
                  </a:rPr>
                  <a:t>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𝑚𝑎𝑥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SG" sz="2800" dirty="0">
                  <a:cs typeface="NikoshBAN" pitchFamily="2" charset="0"/>
                </a:endParaRPr>
              </a:p>
              <a:p>
                <a:r>
                  <a:rPr lang="en-US" sz="2800" dirty="0" err="1">
                    <a:cs typeface="NikoshBAN" pitchFamily="2" charset="0"/>
                  </a:rPr>
                  <a:t>ইহা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:r>
                  <a:rPr lang="en-US" sz="2800" dirty="0" err="1">
                    <a:cs typeface="NikoshBAN" pitchFamily="2" charset="0"/>
                  </a:rPr>
                  <a:t>আইনস্টাইনের</a:t>
                </a:r>
                <a:r>
                  <a:rPr lang="en-US" sz="2800" dirty="0">
                    <a:cs typeface="NikoshBAN" pitchFamily="2" charset="0"/>
                  </a:rPr>
                  <a:t>  </a:t>
                </a:r>
                <a:r>
                  <a:rPr lang="en-US" sz="2800" dirty="0" err="1">
                    <a:cs typeface="NikoshBAN" pitchFamily="2" charset="0"/>
                  </a:rPr>
                  <a:t>ফটোইলেক্ট্রিক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:r>
                  <a:rPr lang="en-US" sz="2800" dirty="0" err="1">
                    <a:cs typeface="NikoshBAN" pitchFamily="2" charset="0"/>
                  </a:rPr>
                  <a:t>সমীকরণ</a:t>
                </a:r>
                <a:r>
                  <a:rPr lang="en-US" sz="2800" dirty="0">
                    <a:cs typeface="NikoshBAN" pitchFamily="2" charset="0"/>
                  </a:rPr>
                  <a:t> । </a:t>
                </a:r>
                <a:endParaRPr lang="en-SG" sz="2800" dirty="0"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6910"/>
                <a:ext cx="12191999" cy="52785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8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3304" y="1054090"/>
            <a:ext cx="5514109" cy="10113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23306" y="3278314"/>
            <a:ext cx="5514109" cy="127461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ফোটনের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23303" y="4419214"/>
            <a:ext cx="5514109" cy="1346561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anose="02000000000000000000" pitchFamily="2" charset="0"/>
              </a:rPr>
              <a:t>3.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কম্পাঙ্ক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21779" y="2364301"/>
            <a:ext cx="5514109" cy="876517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2DC73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8363" y="2355272"/>
            <a:ext cx="8825345" cy="261851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1।ফটো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২।কী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৩।ঐ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01636" y="526473"/>
            <a:ext cx="6040582" cy="1330036"/>
          </a:xfrm>
          <a:prstGeom prst="round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9480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4508" y="1759529"/>
            <a:ext cx="9767455" cy="2230582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শাপলা গ্রুপঃ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ফটোইলেক্ট্রিক ক্রিয়ার পরীক্ষায় </a:t>
            </a:r>
            <a:r>
              <a:rPr lang="en-US" sz="3600" dirty="0">
                <a:cs typeface="NikoshBAN" pitchFamily="2" charset="0"/>
              </a:rPr>
              <a:t>2</a:t>
            </a:r>
            <a:r>
              <a:rPr lang="en-US" sz="3600" dirty="0" smtClean="0">
                <a:cs typeface="NikoshBAN" pitchFamily="2" charset="0"/>
              </a:rPr>
              <a:t>0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kv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  <a:p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69818" y="360219"/>
            <a:ext cx="9767455" cy="1399309"/>
          </a:xfrm>
          <a:prstGeom prst="roundRect">
            <a:avLst/>
          </a:prstGeom>
          <a:noFill/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4508" y="4308764"/>
            <a:ext cx="9906001" cy="242454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 গ্রুপঃ </a:t>
            </a:r>
            <a:r>
              <a:rPr lang="en-US" sz="4400" dirty="0" err="1" smtClean="0">
                <a:cs typeface="NikoshBAN" pitchFamily="2" charset="0"/>
              </a:rPr>
              <a:t>একটি</a:t>
            </a:r>
            <a:r>
              <a:rPr lang="en-US" sz="4400" dirty="0" smtClean="0">
                <a:cs typeface="NikoshBAN" pitchFamily="2" charset="0"/>
              </a:rPr>
              <a:t> </a:t>
            </a:r>
            <a:r>
              <a:rPr lang="en-US" sz="4400" dirty="0" err="1">
                <a:cs typeface="NikoshBAN" pitchFamily="2" charset="0"/>
              </a:rPr>
              <a:t>ফোটনের</a:t>
            </a:r>
            <a:r>
              <a:rPr lang="en-US" sz="4400" dirty="0">
                <a:cs typeface="NikoshBAN" pitchFamily="2" charset="0"/>
              </a:rPr>
              <a:t> </a:t>
            </a:r>
            <a:r>
              <a:rPr lang="en-US" sz="4400" dirty="0" err="1">
                <a:cs typeface="NikoshBAN" pitchFamily="2" charset="0"/>
              </a:rPr>
              <a:t>শক্তি</a:t>
            </a:r>
            <a:r>
              <a:rPr lang="en-US" sz="4400" dirty="0">
                <a:cs typeface="NikoshBAN" pitchFamily="2" charset="0"/>
              </a:rPr>
              <a:t> </a:t>
            </a:r>
            <a:r>
              <a:rPr lang="en-US" sz="4400" dirty="0" smtClean="0">
                <a:cs typeface="NikoshBAN" pitchFamily="2" charset="0"/>
              </a:rPr>
              <a:t>3.54eV </a:t>
            </a:r>
            <a:r>
              <a:rPr lang="en-US" sz="4400" dirty="0">
                <a:cs typeface="NikoshBAN" pitchFamily="2" charset="0"/>
              </a:rPr>
              <a:t>; </a:t>
            </a:r>
            <a:r>
              <a:rPr lang="en-US" sz="4400" dirty="0" err="1">
                <a:cs typeface="NikoshBAN" pitchFamily="2" charset="0"/>
              </a:rPr>
              <a:t>ফোটনের</a:t>
            </a:r>
            <a:r>
              <a:rPr lang="en-US" sz="4400" dirty="0">
                <a:cs typeface="NikoshBAN" pitchFamily="2" charset="0"/>
              </a:rPr>
              <a:t> </a:t>
            </a:r>
            <a:r>
              <a:rPr lang="en-US" sz="4400" dirty="0" err="1">
                <a:cs typeface="NikoshBAN" pitchFamily="2" charset="0"/>
              </a:rPr>
              <a:t>তরংগ</a:t>
            </a:r>
            <a:r>
              <a:rPr lang="en-US" sz="4400" dirty="0">
                <a:cs typeface="NikoshBAN" pitchFamily="2" charset="0"/>
              </a:rPr>
              <a:t> </a:t>
            </a:r>
            <a:r>
              <a:rPr lang="en-US" sz="4400" dirty="0" err="1">
                <a:cs typeface="NikoshBAN" pitchFamily="2" charset="0"/>
              </a:rPr>
              <a:t>দৈর্ঘ্য</a:t>
            </a:r>
            <a:r>
              <a:rPr lang="en-US" sz="4400" dirty="0">
                <a:cs typeface="NikoshBAN" pitchFamily="2" charset="0"/>
              </a:rPr>
              <a:t> </a:t>
            </a:r>
            <a:r>
              <a:rPr lang="en-US" sz="4400" dirty="0" err="1">
                <a:cs typeface="NikoshBAN" pitchFamily="2" charset="0"/>
              </a:rPr>
              <a:t>বের</a:t>
            </a:r>
            <a:r>
              <a:rPr lang="en-US" sz="4400" dirty="0">
                <a:cs typeface="NikoshBAN" pitchFamily="2" charset="0"/>
              </a:rPr>
              <a:t> </a:t>
            </a:r>
            <a:r>
              <a:rPr lang="en-US" sz="4400" dirty="0" err="1">
                <a:cs typeface="NikoshBAN" pitchFamily="2" charset="0"/>
              </a:rPr>
              <a:t>করো</a:t>
            </a:r>
            <a:r>
              <a:rPr lang="en-US" sz="4400" dirty="0">
                <a:cs typeface="NikoshBAN" pitchFamily="2" charset="0"/>
              </a:rPr>
              <a:t> । </a:t>
            </a:r>
            <a:endParaRPr lang="en-US" sz="4400" dirty="0"/>
          </a:p>
          <a:p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7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75624" y="1122219"/>
            <a:ext cx="8312727" cy="1413163"/>
          </a:xfrm>
          <a:prstGeom prst="round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6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33379" y="2535382"/>
                <a:ext cx="9622300" cy="2474848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bn-IN" sz="280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bn-IN" sz="32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b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bn-IN" sz="32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bn-IN" sz="32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15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r>
                  <a:rPr lang="en-SG" sz="3200" dirty="0">
                    <a:solidFill>
                      <a:schemeClr val="bg1"/>
                    </a:solidFill>
                  </a:rPr>
                  <a:t> </a:t>
                </a:r>
                <a:r>
                  <a:rPr lang="en-SG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কম্পাংকের</a:t>
                </a:r>
                <a:r>
                  <a:rPr lang="en-SG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বিকিরণ</a:t>
                </a:r>
                <a:r>
                  <a:rPr lang="en-SG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SG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ধাতব</a:t>
                </a:r>
                <a:r>
                  <a:rPr lang="en-SG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পৃষ্ঠে</a:t>
                </a:r>
                <a:r>
                  <a:rPr lang="en-SG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আপতিত</a:t>
                </a:r>
                <a:r>
                  <a:rPr lang="en-SG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SG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সর্বোচ্চ</a:t>
                </a:r>
                <a:r>
                  <a:rPr lang="en-SG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dirty="0">
                        <a:solidFill>
                          <a:schemeClr val="bg1"/>
                        </a:solidFill>
                        <a:latin typeface="Cambria Math"/>
                      </a:rPr>
                      <m:t>3</m:t>
                    </m:r>
                    <m:r>
                      <a:rPr lang="bn-IN" sz="3200" dirty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bn-IN" sz="3200" dirty="0">
                        <a:solidFill>
                          <a:schemeClr val="bg1"/>
                        </a:solidFill>
                        <a:latin typeface="Cambria Math"/>
                      </a:rPr>
                      <m:t>6</m:t>
                    </m:r>
                    <m:r>
                      <a:rPr lang="bn-IN" sz="32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b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bn-IN" sz="32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bn-IN" sz="32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bn-IN" sz="32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SG" sz="3200" dirty="0">
                    <a:solidFill>
                      <a:schemeClr val="bg1"/>
                    </a:solidFill>
                  </a:rPr>
                  <a:t>J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শক্তি</a:t>
                </a:r>
                <a:r>
                  <a:rPr lang="en-US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সম্পন্ন</a:t>
                </a:r>
                <a:r>
                  <a:rPr lang="en-US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ইলেক্ট্রন</a:t>
                </a:r>
                <a:r>
                  <a:rPr lang="en-US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নির্গত</a:t>
                </a:r>
                <a:r>
                  <a:rPr lang="en-US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 ঐ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ধাতুর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সূচন</a:t>
                </a:r>
                <a:r>
                  <a:rPr lang="en-US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কম্পাংক</a:t>
                </a:r>
                <a:r>
                  <a:rPr lang="en-US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? </a:t>
                </a:r>
                <a:endParaRPr lang="en-SG" sz="3200" dirty="0">
                  <a:solidFill>
                    <a:schemeClr val="bg1"/>
                  </a:solidFill>
                </a:endParaRPr>
              </a:p>
              <a:p>
                <a:pPr lvl="0" algn="just"/>
                <a:r>
                  <a:rPr lang="bn-IN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79" y="2535382"/>
                <a:ext cx="9622300" cy="24748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3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13509" y="207818"/>
            <a:ext cx="10515599" cy="1343891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 বই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48" y="2055051"/>
            <a:ext cx="2337409" cy="355660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2204581"/>
            <a:ext cx="2320922" cy="319413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5263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FF66CC"/>
          </a:solidFill>
          <a:ln w="76200" cmpd="thinThick">
            <a:solidFill>
              <a:srgbClr val="4321D3"/>
            </a:solidFill>
            <a:prstDash val="lgDashDot"/>
          </a:ln>
        </p:spPr>
      </p:pic>
      <p:sp>
        <p:nvSpPr>
          <p:cNvPr id="2" name="Rounded Rectangle 1"/>
          <p:cNvSpPr/>
          <p:nvPr/>
        </p:nvSpPr>
        <p:spPr>
          <a:xfrm>
            <a:off x="2855742" y="4684542"/>
            <a:ext cx="6527409" cy="17162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DE16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DE16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7" t="14686" r="-602" b="12528"/>
          <a:stretch/>
        </p:blipFill>
        <p:spPr>
          <a:xfrm>
            <a:off x="8742219" y="996521"/>
            <a:ext cx="2454812" cy="2666349"/>
          </a:xfrm>
          <a:ln w="76200">
            <a:solidFill>
              <a:schemeClr val="tx1"/>
            </a:solidFill>
          </a:ln>
          <a:effectLst>
            <a:glow rad="127000">
              <a:srgbClr val="00B050"/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ounded Rectangle 2"/>
          <p:cNvSpPr/>
          <p:nvPr/>
        </p:nvSpPr>
        <p:spPr>
          <a:xfrm>
            <a:off x="956718" y="1523941"/>
            <a:ext cx="8156916" cy="305269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আশরাফ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01714440744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 –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ashrafalisbmc@gmail.com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488697"/>
            <a:ext cx="12192000" cy="1470074"/>
          </a:xfrm>
          <a:prstGeom prst="rect">
            <a:avLst/>
          </a:prstGeom>
          <a:solidFill>
            <a:srgbClr val="DE169B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সালেহা বেগম মহিলা ডিগ্রি কল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হরিণাকুণ্ডু-৭৩১০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8485" y="170694"/>
            <a:ext cx="8156915" cy="1651653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46247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33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দুটি লক্ষ্য করি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99138"/>
            <a:ext cx="4876800" cy="321148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hotoelectric_effect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2200" y="1899139"/>
            <a:ext cx="5181600" cy="3415812"/>
          </a:xfrm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ounded Rectangle 2"/>
          <p:cNvSpPr/>
          <p:nvPr/>
        </p:nvSpPr>
        <p:spPr>
          <a:xfrm>
            <a:off x="914400" y="5395607"/>
            <a:ext cx="10439400" cy="1114817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 পড়লে ইলেক্ট্রন নির্গত হয়।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3226" y="764088"/>
            <a:ext cx="8555277" cy="1703539"/>
          </a:xfrm>
          <a:prstGeom prst="roundRect">
            <a:avLst/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669" y="2931091"/>
            <a:ext cx="10534389" cy="149059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Photoelectric Effect)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2734" y="187891"/>
            <a:ext cx="11862148" cy="1064712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734" y="1114817"/>
            <a:ext cx="11862148" cy="61252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১৮৭৩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ডব্লিউ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স্মিথ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টেলিফোন অপারেটর ফোটতড়িৎ ক্রিয়া বা আলোক তড়িৎ ক্রিয়া আবিষ্কার করেন। ১৮৮৭ খ্রিঃ পদার্থবিজ্ঞানী </a:t>
            </a:r>
          </a:p>
          <a:p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হেনরিক হার্টজ দুটি তড়িৎদ্বারের ভেতর স্ফুলিঙ্গ সৃষ্টি করে তড়িতচৌম্বকীয় তরঙ্গ সৃষ্টি করার সময় লক্ষ্য করেন যে,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তড়িৎদ্বারের ভেতর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অতিবেগুনি আলোক</a:t>
            </a:r>
          </a:p>
          <a:p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পতিত  হলে দীর্ঘ স্ফুলিঙ্গ সৃষ্টি হয়। তিনি এর বেশী ব্যাখ্যা দিতে পারেননি। ১৮৮৮ খ্রিঃ বিজ্ঞানী হলওয়াক,এলস্টার এবং গাইটেল বায়ুশূন্য কোয়ার্টজ নলে </a:t>
            </a:r>
          </a:p>
          <a:p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দস্তার  প্লেট স্থাপন করে  একটিকে ব্যাটারির ধনাত্বক প্রান্তে  এবং অন্যটিকে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ঋনাত্বক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সাথে স্থাপন করেন। বিজ্ঞানীত্রয়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ঋনাত্বক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প্লেটে </a:t>
            </a:r>
          </a:p>
          <a:p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অতিবেগুনি আলোকরশ্মি ফেলে বর্তনীতে তড়িৎ প্রবাহের  অস্তিত্ব পায় কিন্তু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ধনাত্বক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প্লেটে অতিবেগুনি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আলোকরশ্মি ফেলে বর্তনীতে তড়িৎ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প্রবাহের  অস্তিত্ব 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 না ।  তারা আরো দেখেন যে, শুধু আলোক রশ্মির উপস্থিতিতে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তড়িৎ প্রবাহের  অস্তিত্ব পায়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আলোক রশ্মির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 হলে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তড়িৎ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 বন্ধ হয়ে যায়। </a:t>
            </a:r>
          </a:p>
          <a:p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১৮৯৯ সালে জে়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জ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থমসন এবং ১৯০০ সালে বিজ্ঞানী লেনার্ড প্রমান করেন যে, ধাতব পদার্থে অতিবেগুনি আলোক রশ্মি পড়লে উক্ত পদার্থের পৃষ্ট হতে </a:t>
            </a:r>
          </a:p>
          <a:p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 নির্গত হয়।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15442" y="221127"/>
            <a:ext cx="8254460" cy="832985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22534" y="1297571"/>
            <a:ext cx="7847367" cy="1405580"/>
          </a:xfrm>
          <a:prstGeom prst="rightArrow">
            <a:avLst/>
          </a:prstGeom>
          <a:solidFill>
            <a:srgbClr val="FFC000"/>
          </a:solidFill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১।ফটোতড়িৎ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 ব্যাখ্যা করতে পারবে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822534" y="2344251"/>
            <a:ext cx="7847367" cy="1392944"/>
          </a:xfrm>
          <a:prstGeom prst="rightArrow">
            <a:avLst/>
          </a:prstGeom>
          <a:solidFill>
            <a:srgbClr val="002060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২।ফোটন কী 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 পারবে ।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22533" y="3264014"/>
            <a:ext cx="7847367" cy="1282934"/>
          </a:xfrm>
          <a:prstGeom prst="rightArrow">
            <a:avLst/>
          </a:prstGeom>
          <a:solidFill>
            <a:srgbClr val="92D050"/>
          </a:solid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ফোটনের 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 ব্যাখ্যা করতে পারবে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822532" y="4153766"/>
            <a:ext cx="7847367" cy="1332633"/>
          </a:xfrm>
          <a:prstGeom prst="rightArrow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822531" y="5107811"/>
            <a:ext cx="7847368" cy="1385993"/>
          </a:xfrm>
          <a:prstGeom prst="rightArrow">
            <a:avLst/>
          </a:prstGeom>
          <a:solidFill>
            <a:srgbClr val="2DC731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৫।আইনস্টাইনের 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সমীকরণ প্রতিপাদন ও ব্যাখ্যা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99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58555" y="229130"/>
            <a:ext cx="6161650" cy="85152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04" y="1825626"/>
            <a:ext cx="4240102" cy="4062556"/>
          </a:xfrm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/>
          <p:cNvSpPr/>
          <p:nvPr/>
        </p:nvSpPr>
        <p:spPr>
          <a:xfrm>
            <a:off x="1" y="1205345"/>
            <a:ext cx="7315200" cy="5486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ফটোতড়িৎ </a:t>
            </a:r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য়াঃ</a:t>
            </a:r>
            <a:endParaRPr lang="bn-IN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কম্পাংক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,এ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তড়িত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চিত্রটি লক্ষ্য করো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–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 যে ইলেক্ট্রন বের হয় তাকে ফটোইলেক্ট্রন বলে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সাধারণত ক্ষারধর্মী পদার্থের উপর দৃশমান আলো আপতিত হলে ফটো ইলেক্ট্রন নির্গত হয়। </a:t>
            </a:r>
          </a:p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যেমন- সোডিয়াম,পটাশিয়াম ,সিজিয়াম, লিথিয়াম  রূবিডিয়াম প্রভূতি।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pPr algn="just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49" y="1917768"/>
            <a:ext cx="4557932" cy="3394150"/>
          </a:xfrm>
          <a:ln w="57150">
            <a:solidFill>
              <a:srgbClr val="DE169B"/>
            </a:solidFill>
          </a:ln>
          <a:effectLst>
            <a:outerShdw blurRad="50800" dist="50800" dir="5400000" algn="ctr" rotWithShape="0">
              <a:srgbClr val="0070C0"/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508995" y="1917768"/>
            <a:ext cx="6203853" cy="3394150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ফোটন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/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নিঃসরণ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নিরবিচ্ছন্নভাবে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ছিন্নায়িত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হয়।আলো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কোয়ান্টার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সমষ্টি।আলোর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কোয়ান্টামকে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ফোটন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833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9655" y="536862"/>
            <a:ext cx="10367890" cy="81741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ফোটনের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ধর্মঃ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123029" y="1354281"/>
            <a:ext cx="6387372" cy="999089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ফোটন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দ্রুতিতে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123029" y="2410348"/>
            <a:ext cx="6387372" cy="99908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ফোটনের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নিশ্চল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123029" y="4540142"/>
            <a:ext cx="6450677" cy="1007919"/>
          </a:xfrm>
          <a:prstGeom prst="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4.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ফোটনের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 </a:t>
            </a:r>
            <a:r>
              <a:rPr lang="en-US" sz="2800" dirty="0">
                <a:solidFill>
                  <a:srgbClr val="002060"/>
                </a:solidFill>
                <a:cs typeface="NikoshBAN" pitchFamily="2" charset="0"/>
              </a:rPr>
              <a:t>E= </a:t>
            </a:r>
            <a:r>
              <a:rPr lang="en-US" sz="2800" dirty="0" err="1">
                <a:solidFill>
                  <a:srgbClr val="002060"/>
                </a:solidFill>
                <a:cs typeface="NikoshBAN" pitchFamily="2" charset="0"/>
              </a:rPr>
              <a:t>hf</a:t>
            </a:r>
            <a:endParaRPr lang="en-US" sz="2800" dirty="0">
              <a:solidFill>
                <a:srgbClr val="002060"/>
              </a:solidFill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123029" y="5605039"/>
            <a:ext cx="6450677" cy="1064897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5.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সংঘর্ষের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123029" y="3484075"/>
            <a:ext cx="6450677" cy="1056067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ফোটন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কণাই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চার্জহীন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নিস্তড়িত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771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1761</TotalTime>
  <Words>624</Words>
  <Application>Microsoft Office PowerPoint</Application>
  <PresentationFormat>Widescreen</PresentationFormat>
  <Paragraphs>96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ভিডিও দুটি লক্ষ্য করি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ICT_LAB</dc:creator>
  <cp:lastModifiedBy>ICT_LAB</cp:lastModifiedBy>
  <cp:revision>232</cp:revision>
  <dcterms:created xsi:type="dcterms:W3CDTF">2021-06-08T21:28:52Z</dcterms:created>
  <dcterms:modified xsi:type="dcterms:W3CDTF">2021-07-19T00:57:33Z</dcterms:modified>
</cp:coreProperties>
</file>