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282" r:id="rId3"/>
    <p:sldId id="262" r:id="rId4"/>
    <p:sldId id="260" r:id="rId5"/>
    <p:sldId id="287" r:id="rId6"/>
    <p:sldId id="267" r:id="rId7"/>
    <p:sldId id="263" r:id="rId8"/>
    <p:sldId id="291" r:id="rId9"/>
    <p:sldId id="264" r:id="rId10"/>
    <p:sldId id="278" r:id="rId11"/>
    <p:sldId id="270" r:id="rId12"/>
    <p:sldId id="256" r:id="rId13"/>
    <p:sldId id="290" r:id="rId14"/>
    <p:sldId id="281" r:id="rId15"/>
    <p:sldId id="266" r:id="rId16"/>
    <p:sldId id="271" r:id="rId17"/>
    <p:sldId id="286" r:id="rId18"/>
    <p:sldId id="292" r:id="rId19"/>
    <p:sldId id="272" r:id="rId20"/>
    <p:sldId id="273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4DDFF"/>
    <a:srgbClr val="070BAF"/>
    <a:srgbClr val="C2FF85"/>
    <a:srgbClr val="FABCFC"/>
    <a:srgbClr val="C1FFC1"/>
    <a:srgbClr val="00FFFF"/>
    <a:srgbClr val="99FF33"/>
    <a:srgbClr val="97FFFF"/>
    <a:srgbClr val="EE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 – ২ মিনিট।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সংখ্যার</a:t>
            </a:r>
            <a:r>
              <a:rPr lang="bn-IN" baseline="0" dirty="0" smtClean="0"/>
              <a:t> বেলুন সবচেয়ে বেশি আছে?</a:t>
            </a:r>
            <a:r>
              <a:rPr lang="bn-IN" dirty="0" smtClean="0"/>
              <a:t> প্রচুরক কাকে</a:t>
            </a:r>
            <a:r>
              <a:rPr lang="bn-IN" baseline="0" dirty="0" smtClean="0"/>
              <a:t> বলে?</a:t>
            </a:r>
            <a:r>
              <a:rPr lang="bn-IN" dirty="0" smtClean="0"/>
              <a:t> শিক্ষক</a:t>
            </a:r>
            <a:r>
              <a:rPr lang="bn-IN" baseline="0" dirty="0" smtClean="0"/>
              <a:t> প্রশ্নত্তোরের মাধ্যমে শিক্ষার্থীদের</a:t>
            </a:r>
            <a:r>
              <a:rPr lang="bn-IN" dirty="0" smtClean="0"/>
              <a:t>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কত গুলো পানীয় বোতল আছে?</a:t>
            </a:r>
            <a:r>
              <a:rPr lang="bn-IN" baseline="0" dirty="0" smtClean="0"/>
              <a:t> কোন রঙের পানীয় সবচেয়ে বেশি? ওই রঙের পানীয় বোতলকে কী বলে? প্রচুরক কাকে বলে?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6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কাদের</a:t>
            </a:r>
            <a:r>
              <a:rPr lang="bn-IN" baseline="0" dirty="0" smtClean="0"/>
              <a:t> সংখ্যা বেশি? কোন দল প্রচুক? প্রচুরক কাকে বলে? প্রশ্ন করে শিক্ষার্থীদের নিকট থেকে উত্তর জানার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8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প্রথম</a:t>
            </a:r>
            <a:r>
              <a:rPr lang="bn-IN" baseline="0" dirty="0" smtClean="0"/>
              <a:t> সারিতে উপাত্তসংখ্যা কত? উপাত্তগুলো কীভাবে সাজানো হয়েছে? এর প্রচুরক কী? ২য় সারিতে উপাত্তসংখ্যা কত? উপাত্তগুলো কীভাবে সাজানো হয়েছে? এর প্রচুরক কী?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সমস্যাটি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en-US" baseline="0" dirty="0" smtClean="0"/>
              <a:t> 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bn-IN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কাজ-৮/১০ মিনিট দেয়া যেতে পারে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এক্ষত্রে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তাদেরকে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গ্রুপে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দেয়া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aseline="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৮ মিনিট। 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IN" baseline="0" dirty="0" smtClean="0"/>
              <a:t>রেখাচিত্রিটি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3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স্তম্ভগুলোকে কীভাবে সাজানো হয়েছে?</a:t>
            </a:r>
            <a:r>
              <a:rPr lang="bn-IN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কোনটি মধ্যপদ? মধ্যপদের দুই পাশের স্তম্ভ সংখ্যার মধ্যে সম্পর্ক কী? প্রশ্ন করা যেতে পারে।  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r>
              <a:rPr lang="bn-IN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কোন রঙের</a:t>
            </a:r>
            <a:r>
              <a:rPr lang="bn-IN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ফুলটি সবচেয়ে</a:t>
            </a:r>
            <a:r>
              <a:rPr lang="bn-IN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বেশি?  প্রশ্ন করে শিক্ষার্থীদের নিকট থেকে উত্তর জানার চেষ্টা করা যেতে পারে। পরে পাঠ ঘোষণা করা যেতে পারে।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প্রদত্ত উপাত্তগুলোকে</a:t>
            </a:r>
            <a:r>
              <a:rPr lang="bn-IN" b="0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কীভাবে সাজানো হয়েছে? মধ্যক কোনটি? </a:t>
            </a:r>
            <a:r>
              <a:rPr lang="bn-IN" b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মধক</a:t>
            </a:r>
            <a:r>
              <a:rPr lang="bn-IN" b="0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কাকে বলে? শিক্ষার্থীদের নিকট থেকে উত্তর জানার চেষ্টা করা যেতে পারে।  </a:t>
            </a:r>
            <a:endParaRPr lang="en-US" b="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    কোনটি মধ্যে</a:t>
            </a:r>
            <a:r>
              <a:rPr lang="bn-IN" baseline="0" dirty="0" smtClean="0"/>
              <a:t> অবস্থান করে? উভয় পাশে বেবীর সংখ্যা কত?  প্রশ্ন করে শিক্ষার্থীদের দ্বারা উত্তর জানার চেষ্টা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কত?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কী কী?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2.pn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1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5676900"/>
            <a:ext cx="28575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4" y="6019800"/>
            <a:ext cx="1424797" cy="742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9168"/>
            <a:ext cx="1524000" cy="89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1828800" y="732847"/>
            <a:ext cx="5486400" cy="5334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1981200"/>
            <a:ext cx="4114800" cy="1950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407965"/>
            <a:ext cx="1335088" cy="10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046" y="57912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মধ্যক  =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(৫+১২)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/>
              </a:rPr>
              <a:t>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/>
              </a:rPr>
              <a:t>২ = 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/>
              </a:rPr>
              <a:t>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/>
              </a:rPr>
              <a:t>৫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33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187743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পদের গড়মান হল মধ্যক।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818693"/>
            <a:ext cx="13525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577" y="22251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1548" y="22251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649" y="2225100"/>
            <a:ext cx="534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521" y="222510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3990" y="2225100"/>
            <a:ext cx="54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১৯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4790" y="2753380"/>
            <a:ext cx="534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২১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7884" y="222510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0363" y="222510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১৬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4335" y="2753380"/>
            <a:ext cx="579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311" y="2753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১৩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3969" y="2230160"/>
            <a:ext cx="502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১১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850" y="2225100"/>
            <a:ext cx="58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২৩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537" y="2225100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২০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5901" y="2225100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১৪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0958" y="222510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১৫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210" y="4075934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BD987F-6E29-4CD0-95AF-599B496118EA}"/>
              </a:ext>
            </a:extLst>
          </p:cNvPr>
          <p:cNvSpPr txBox="1"/>
          <p:nvPr/>
        </p:nvSpPr>
        <p:spPr>
          <a:xfrm>
            <a:off x="2353990" y="746335"/>
            <a:ext cx="339339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S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69" y="690020"/>
            <a:ext cx="1258114" cy="1170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5676900"/>
            <a:ext cx="2857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105400"/>
            <a:ext cx="8229600" cy="523220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02" y="5676900"/>
            <a:ext cx="222774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5334" y="1128134"/>
            <a:ext cx="8055266" cy="4358266"/>
            <a:chOff x="457200" y="1025911"/>
            <a:chExt cx="8142514" cy="44809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9" b="16180"/>
            <a:stretch/>
          </p:blipFill>
          <p:spPr>
            <a:xfrm>
              <a:off x="3276600" y="1025912"/>
              <a:ext cx="4829175" cy="2241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23" r="35306" b="16857"/>
            <a:stretch/>
          </p:blipFill>
          <p:spPr>
            <a:xfrm>
              <a:off x="457200" y="1025912"/>
              <a:ext cx="3124201" cy="22413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7" t="14199" r="66187" b="16180"/>
            <a:stretch/>
          </p:blipFill>
          <p:spPr>
            <a:xfrm>
              <a:off x="7924800" y="1025911"/>
              <a:ext cx="674914" cy="22413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" t="14504" r="3613" b="16915"/>
            <a:stretch/>
          </p:blipFill>
          <p:spPr>
            <a:xfrm>
              <a:off x="1971907" y="3298901"/>
              <a:ext cx="4505093" cy="2207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1" t="13754" r="35306" b="16971"/>
            <a:stretch/>
          </p:blipFill>
          <p:spPr>
            <a:xfrm>
              <a:off x="6415668" y="3276600"/>
              <a:ext cx="2162175" cy="2230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4" t="13755" r="20220" b="16972"/>
            <a:stretch/>
          </p:blipFill>
          <p:spPr>
            <a:xfrm>
              <a:off x="457200" y="3276600"/>
              <a:ext cx="1538868" cy="223024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762000" y="5739825"/>
            <a:ext cx="762000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803" y="1244945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06126" y="1223174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78916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3789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000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1111" b="10833"/>
          <a:stretch/>
        </p:blipFill>
        <p:spPr>
          <a:xfrm>
            <a:off x="609600" y="3155496"/>
            <a:ext cx="3810000" cy="267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r="19434" b="7816"/>
          <a:stretch/>
        </p:blipFill>
        <p:spPr>
          <a:xfrm>
            <a:off x="4571998" y="457200"/>
            <a:ext cx="393061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/>
          <a:stretch/>
        </p:blipFill>
        <p:spPr>
          <a:xfrm>
            <a:off x="4571998" y="3188781"/>
            <a:ext cx="3930616" cy="264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098" y="1623498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958" y="3157198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ছাত্র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48977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200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824" y="51816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শিক্ষিকা</a:t>
            </a:r>
            <a:endParaRPr lang="en-US" sz="3200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489774"/>
            <a:ext cx="9861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892225"/>
            <a:ext cx="7893013" cy="584775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4" y="479992"/>
            <a:ext cx="3810000" cy="2676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9461" y="1683702"/>
            <a:ext cx="817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ছাত্রী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62" y="6002905"/>
            <a:ext cx="971550" cy="5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5943600"/>
            <a:ext cx="1981199" cy="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72045" y="607159"/>
            <a:ext cx="23237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SG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27" y="605790"/>
            <a:ext cx="2514600" cy="1295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10" y="6172200"/>
            <a:ext cx="1428750" cy="3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C66E1-34A0-4CEE-A6A1-9B0837B26C64}"/>
              </a:ext>
            </a:extLst>
          </p:cNvPr>
          <p:cNvSpPr txBox="1"/>
          <p:nvPr/>
        </p:nvSpPr>
        <p:spPr>
          <a:xfrm>
            <a:off x="2324100" y="863253"/>
            <a:ext cx="2514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0686"/>
            <a:ext cx="2544904" cy="1940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5410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76900"/>
            <a:ext cx="226695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572000"/>
            <a:ext cx="7391400" cy="11012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উপরিউক্ত স্তম্ভ বা গ্রাফ থেকে কি বুঝা যাচ্ছে এবং কিভাবে? - তা খাতায় লিপিবদ্ধ কর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58135" y="1647098"/>
            <a:ext cx="8229600" cy="3517790"/>
            <a:chOff x="483893" y="2725167"/>
            <a:chExt cx="8229600" cy="3517790"/>
          </a:xfrm>
        </p:grpSpPr>
        <p:sp>
          <p:nvSpPr>
            <p:cNvPr id="51" name="Rectangle 50"/>
            <p:cNvSpPr/>
            <p:nvPr/>
          </p:nvSpPr>
          <p:spPr>
            <a:xfrm>
              <a:off x="483893" y="2725167"/>
              <a:ext cx="8229600" cy="3495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650689" y="3429000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3239509" y="4344634"/>
              <a:ext cx="349955" cy="1866901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2804183" y="4670326"/>
              <a:ext cx="349955" cy="1534532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2383692" y="4268434"/>
              <a:ext cx="349955" cy="1943101"/>
            </a:xfrm>
            <a:prstGeom prst="cube">
              <a:avLst>
                <a:gd name="adj" fmla="val 12668"/>
              </a:avLst>
            </a:prstGeom>
            <a:solidFill>
              <a:srgbClr val="66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948017" y="3558923"/>
              <a:ext cx="349955" cy="2666648"/>
            </a:xfrm>
            <a:prstGeom prst="cube">
              <a:avLst>
                <a:gd name="adj" fmla="val 12668"/>
              </a:avLst>
            </a:prstGeom>
            <a:solidFill>
              <a:srgbClr val="FFCC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1513986" y="4391150"/>
              <a:ext cx="349955" cy="1824593"/>
            </a:xfrm>
            <a:prstGeom prst="cube">
              <a:avLst>
                <a:gd name="adj" fmla="val 12668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1027360" y="3810000"/>
              <a:ext cx="349955" cy="2411186"/>
            </a:xfrm>
            <a:prstGeom prst="cube">
              <a:avLst>
                <a:gd name="adj" fmla="val 12668"/>
              </a:avLst>
            </a:prstGeom>
            <a:solidFill>
              <a:srgbClr val="99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/>
            <p:cNvSpPr/>
            <p:nvPr/>
          </p:nvSpPr>
          <p:spPr>
            <a:xfrm>
              <a:off x="557956" y="4914898"/>
              <a:ext cx="349955" cy="1306288"/>
            </a:xfrm>
            <a:prstGeom prst="cube">
              <a:avLst>
                <a:gd name="adj" fmla="val 12668"/>
              </a:avLst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4127820" y="3635829"/>
              <a:ext cx="349955" cy="2585357"/>
            </a:xfrm>
            <a:prstGeom prst="cube">
              <a:avLst>
                <a:gd name="adj" fmla="val 12668"/>
              </a:avLst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5045197" y="3821591"/>
              <a:ext cx="349955" cy="2405038"/>
            </a:xfrm>
            <a:prstGeom prst="cube">
              <a:avLst>
                <a:gd name="adj" fmla="val 12668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4592380" y="4397829"/>
              <a:ext cx="349955" cy="1796143"/>
            </a:xfrm>
            <a:prstGeom prst="cube">
              <a:avLst>
                <a:gd name="adj" fmla="val 1266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5935668" y="3390901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CCE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6370270" y="4103915"/>
              <a:ext cx="349955" cy="2100943"/>
            </a:xfrm>
            <a:prstGeom prst="cube">
              <a:avLst>
                <a:gd name="adj" fmla="val 12668"/>
              </a:avLst>
            </a:prstGeom>
            <a:solidFill>
              <a:srgbClr val="CC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/>
            <p:cNvSpPr/>
            <p:nvPr/>
          </p:nvSpPr>
          <p:spPr>
            <a:xfrm>
              <a:off x="6848742" y="5279572"/>
              <a:ext cx="349955" cy="925286"/>
            </a:xfrm>
            <a:prstGeom prst="cube">
              <a:avLst>
                <a:gd name="adj" fmla="val 1266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/>
            <p:cNvSpPr/>
            <p:nvPr/>
          </p:nvSpPr>
          <p:spPr>
            <a:xfrm>
              <a:off x="7324653" y="3867930"/>
              <a:ext cx="349955" cy="2341075"/>
            </a:xfrm>
            <a:prstGeom prst="cube">
              <a:avLst>
                <a:gd name="adj" fmla="val 126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/>
            <p:cNvSpPr/>
            <p:nvPr/>
          </p:nvSpPr>
          <p:spPr>
            <a:xfrm>
              <a:off x="7749822" y="4010387"/>
              <a:ext cx="349955" cy="2209800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/>
            <p:cNvSpPr/>
            <p:nvPr/>
          </p:nvSpPr>
          <p:spPr>
            <a:xfrm>
              <a:off x="8233711" y="4376056"/>
              <a:ext cx="349955" cy="1835479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/>
            <p:cNvSpPr/>
            <p:nvPr/>
          </p:nvSpPr>
          <p:spPr>
            <a:xfrm>
              <a:off x="5482150" y="4609924"/>
              <a:ext cx="349955" cy="1584048"/>
            </a:xfrm>
            <a:prstGeom prst="cube">
              <a:avLst>
                <a:gd name="adj" fmla="val 12668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8135" y="343444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8742" y="38256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541" y="2934053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657" y="32160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852" y="25302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9005" y="2319040"/>
            <a:ext cx="7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3941" y="2061844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228" y="2791833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8218" y="1886907"/>
            <a:ext cx="60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169" y="2900397"/>
            <a:ext cx="64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102" y="3144383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8553" y="214851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4593" y="241118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0482" y="29643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4138" y="2824843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136" y="1073013"/>
            <a:ext cx="8229599" cy="52322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স্তম্ভগুলোর উচ্চতা দেওয়া 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074" y="2313214"/>
            <a:ext cx="68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4290" y="1887613"/>
            <a:ext cx="7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0386" y="2621163"/>
            <a:ext cx="57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5592737"/>
            <a:ext cx="2266950" cy="6858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1BC66E1-34A0-4CEE-A6A1-9B0837B26C64}"/>
              </a:ext>
            </a:extLst>
          </p:cNvPr>
          <p:cNvSpPr txBox="1"/>
          <p:nvPr/>
        </p:nvSpPr>
        <p:spPr>
          <a:xfrm>
            <a:off x="2457934" y="429458"/>
            <a:ext cx="2514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95" y="6288859"/>
            <a:ext cx="15049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384671" y="2856375"/>
            <a:ext cx="4270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গুল-গোফুর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বালিকা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মহাবিদ্যালয়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গোদাগাড়ী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রাজশাহী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মোবাইল: ০১৭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৬৮৯২৭৩৮০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mamunggghsc10@gmail.com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0755" y="3881488"/>
            <a:ext cx="3291106" cy="891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2880796" y="571891"/>
            <a:ext cx="3199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5181600" y="3295308"/>
            <a:ext cx="34848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ষষ্ঠ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গণিত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অষ্টম(তথ্য ও উপাত্ত)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মধ্যক ও প্রচুরক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৫০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</a:p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১৭/০৭/২১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56" y="964306"/>
            <a:ext cx="2047875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30" y="450530"/>
            <a:ext cx="950569" cy="63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30" y="6116267"/>
            <a:ext cx="1276350" cy="389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78" y="571891"/>
            <a:ext cx="2171700" cy="222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33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6000">
        <p14:rippl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544" y="3276600"/>
            <a:ext cx="8136255" cy="267765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৮৫,৭৪,৯৮,৯২,৯০,৮৩,৪৫,৫৭।</a:t>
            </a:r>
          </a:p>
          <a:p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উপাত্তগুলোর মধ্যক নির্ণয় কর।</a:t>
            </a:r>
          </a:p>
          <a:p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উপাত্তগুলোর প্রচুরক নির্ণয় কর।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9470" y="547914"/>
            <a:ext cx="2438401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33500"/>
            <a:ext cx="4435527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54256"/>
            <a:ext cx="2019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7340" y="990600"/>
            <a:ext cx="12192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bn-BD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2133600"/>
            <a:ext cx="14478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ন্য</a:t>
            </a:r>
            <a:r>
              <a:rPr lang="bn-BD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3276600"/>
            <a:ext cx="12954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bn-BD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bn-BD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40" y="457200"/>
            <a:ext cx="3903260" cy="60198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5676900"/>
            <a:ext cx="28575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11400"/>
            <a:ext cx="1915886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9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স্তম্ভগুলোকে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উচ্চতার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উর্ধ্বক্রম অনুসারে সাজানো হয়েছে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1998" y="1282505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470" y="1371600"/>
            <a:ext cx="3657600" cy="523220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চিহ্নিত স্তম্ভটি হলো মধ্য পদ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10625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Modern No. 20" panose="02070704070505020303" pitchFamily="18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atin typeface="Modern No. 20" panose="02070704070505020303" pitchFamily="18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29168"/>
            <a:ext cx="838200" cy="58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6292940"/>
            <a:ext cx="1428750" cy="5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গোলাপী রঙের ফুল সবচেয়ে বেশি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6248399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 দেখে কি বুঝা যাচ্ছে 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9168"/>
            <a:ext cx="1524000" cy="89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16024"/>
            <a:ext cx="1657350" cy="5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01" y="1219200"/>
            <a:ext cx="6618767" cy="5334000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6" name="Horizontal Scroll 5"/>
          <p:cNvSpPr/>
          <p:nvPr/>
        </p:nvSpPr>
        <p:spPr>
          <a:xfrm>
            <a:off x="2895600" y="1466779"/>
            <a:ext cx="304800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924D5-4826-45C9-A5DA-255EC5D47A1A}"/>
              </a:ext>
            </a:extLst>
          </p:cNvPr>
          <p:cNvSpPr txBox="1"/>
          <p:nvPr/>
        </p:nvSpPr>
        <p:spPr>
          <a:xfrm>
            <a:off x="2575559" y="2747630"/>
            <a:ext cx="398145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মধ্যক ও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প্রচুরক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Median &amp; Mode)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524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43386"/>
            <a:ext cx="14287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200" b="1" dirty="0" smtClean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...............</a:t>
            </a:r>
            <a:endParaRPr lang="bn-BD" sz="3200" b="1" dirty="0" smtClean="0">
              <a:ln w="11430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মধ্যক ও প্রচুরক ব্যাখ্যা করতে পারবে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অবিন্যস্ত উপাত্তের মধ্যক নির্ণয় করতে পারবে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BD" sz="32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অবিন্যস্ত উপাত্তের প্রচুরক নির্ণয় করতে পারবে।</a:t>
            </a:r>
            <a:endParaRPr lang="bn-BD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8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9168"/>
            <a:ext cx="1524000" cy="58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71" y="5486400"/>
            <a:ext cx="2857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মধ্যক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954107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প্রদত্ত উপাত্তসমূহ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উচ্চতা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উপাত্তগুলোকে সমান দুইভাগে ভাগ করে তাকে মধ্যক বলে।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7186" y="539651"/>
            <a:ext cx="8181706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মধ্যক     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5298" y="832038"/>
            <a:ext cx="54864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35706"/>
            <a:ext cx="2019300" cy="5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940" y="2590800"/>
            <a:ext cx="8326120" cy="2286000"/>
            <a:chOff x="408940" y="2590800"/>
            <a:chExt cx="8326120" cy="2286000"/>
          </a:xfrm>
        </p:grpSpPr>
        <p:pic>
          <p:nvPicPr>
            <p:cNvPr id="1026" name="Picture 2" descr="C:\Users\nmmhs\Desktop\median_toc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" y="2590800"/>
              <a:ext cx="83261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62600" y="2753380"/>
              <a:ext cx="2057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02073" y="1182914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মধ্যক কোনটি 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38355"/>
            <a:ext cx="13525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73314" y="640806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মধ্যক  =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57800" y="1676401"/>
            <a:ext cx="33389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9078" y="1661886"/>
            <a:ext cx="32208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সর্ব নিম্ন উপাত্ত = ৬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555" y="2412318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" y="4964701"/>
                <a:ext cx="7895013" cy="149207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মধ্যক </a:t>
                </a:r>
                <a:r>
                  <a:rPr lang="bn-BD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=</a:t>
                </a:r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Kalpurush" panose="02000600000000000000" pitchFamily="2" charset="0"/>
                            <a:cs typeface="Kalpurush" panose="02000600000000000000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92075"/>
              </a:xfrm>
              <a:prstGeom prst="rect">
                <a:avLst/>
              </a:prstGeom>
              <a:blipFill>
                <a:blip r:embed="rId3"/>
                <a:stretch>
                  <a:fillRect t="-4400" b="-48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5791200"/>
            <a:ext cx="19240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2137</TotalTime>
  <Words>1058</Words>
  <Application>Microsoft Office PowerPoint</Application>
  <PresentationFormat>On-screen Show (4:3)</PresentationFormat>
  <Paragraphs>293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Calibri</vt:lpstr>
      <vt:lpstr>Cambria Math</vt:lpstr>
      <vt:lpstr>Kalpurush</vt:lpstr>
      <vt:lpstr>Modern No. 20</vt:lpstr>
      <vt:lpstr>NikoshBAN</vt:lpstr>
      <vt:lpstr>Symbol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Instructor</cp:lastModifiedBy>
  <cp:revision>229</cp:revision>
  <dcterms:created xsi:type="dcterms:W3CDTF">2006-08-16T00:00:00Z</dcterms:created>
  <dcterms:modified xsi:type="dcterms:W3CDTF">2021-07-19T08:02:12Z</dcterms:modified>
</cp:coreProperties>
</file>