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920B7-E1B6-41E3-A24E-C35376BF3FB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0746-40DA-46DA-B3C0-6CB4C0A2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0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B0746-40DA-46DA-B3C0-6CB4C0A233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45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B0746-40DA-46DA-B3C0-6CB4C0A233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6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7688-40F0-4427-AF2E-0C7A439140DC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3C0B-2CFB-4AD3-BA44-3C8C7F53C6D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19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7688-40F0-4427-AF2E-0C7A439140DC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3C0B-2CFB-4AD3-BA44-3C8C7F53C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7688-40F0-4427-AF2E-0C7A439140DC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3C0B-2CFB-4AD3-BA44-3C8C7F53C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9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7688-40F0-4427-AF2E-0C7A439140DC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3C0B-2CFB-4AD3-BA44-3C8C7F53C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2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7688-40F0-4427-AF2E-0C7A439140DC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3C0B-2CFB-4AD3-BA44-3C8C7F53C6D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5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7688-40F0-4427-AF2E-0C7A439140DC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3C0B-2CFB-4AD3-BA44-3C8C7F53C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7688-40F0-4427-AF2E-0C7A439140DC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3C0B-2CFB-4AD3-BA44-3C8C7F53C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4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7688-40F0-4427-AF2E-0C7A439140DC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3C0B-2CFB-4AD3-BA44-3C8C7F53C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1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7688-40F0-4427-AF2E-0C7A439140DC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3C0B-2CFB-4AD3-BA44-3C8C7F53C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6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737688-40F0-4427-AF2E-0C7A439140DC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403C0B-2CFB-4AD3-BA44-3C8C7F53C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9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7688-40F0-4427-AF2E-0C7A439140DC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3C0B-2CFB-4AD3-BA44-3C8C7F53C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4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737688-40F0-4427-AF2E-0C7A439140DC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403C0B-2CFB-4AD3-BA44-3C8C7F53C6D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81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ঘরের সৌন্দর্যে পর্দা | অপরাজিতা">
            <a:extLst>
              <a:ext uri="{FF2B5EF4-FFF2-40B4-BE49-F238E27FC236}">
                <a16:creationId xmlns:a16="http://schemas.microsoft.com/office/drawing/2014/main" id="{8CF4EF11-D8BC-4AFD-8E27-ACD064B63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415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A15FCBE-E5AF-4FEF-80F8-78A2B0D7DC3A}"/>
              </a:ext>
            </a:extLst>
          </p:cNvPr>
          <p:cNvGrpSpPr/>
          <p:nvPr/>
        </p:nvGrpSpPr>
        <p:grpSpPr>
          <a:xfrm>
            <a:off x="130867" y="81034"/>
            <a:ext cx="7110234" cy="4100945"/>
            <a:chOff x="895928" y="277090"/>
            <a:chExt cx="8771465" cy="3306619"/>
          </a:xfrm>
        </p:grpSpPr>
        <p:pic>
          <p:nvPicPr>
            <p:cNvPr id="4100" name="Picture 4" descr="দুটি বিকল্প পদ্ধতিতে হতে পারে এসএসসি এবং এইচএসসি পরীক্ষার ফলাফল - Eye News  BD">
              <a:extLst>
                <a:ext uri="{FF2B5EF4-FFF2-40B4-BE49-F238E27FC236}">
                  <a16:creationId xmlns:a16="http://schemas.microsoft.com/office/drawing/2014/main" id="{C55618A0-4453-4C91-812A-6FBBAD6CED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928" y="277090"/>
              <a:ext cx="4418060" cy="33066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আপডেট নিউজ: এসএসসি ও সমমানের গড় পাসের হার ৮০.৩৫% : যেভাবে পাবেন ফলাফল -  The Dhaka Times">
              <a:extLst>
                <a:ext uri="{FF2B5EF4-FFF2-40B4-BE49-F238E27FC236}">
                  <a16:creationId xmlns:a16="http://schemas.microsoft.com/office/drawing/2014/main" id="{499E00E4-0228-411F-B9C0-9AEC42F961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100" y="277090"/>
              <a:ext cx="4643293" cy="33066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8117841-FCFE-473A-B460-1C4EED416D8E}"/>
              </a:ext>
            </a:extLst>
          </p:cNvPr>
          <p:cNvSpPr txBox="1"/>
          <p:nvPr/>
        </p:nvSpPr>
        <p:spPr>
          <a:xfrm>
            <a:off x="130866" y="4456490"/>
            <a:ext cx="702887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মাধমে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4104" name="Picture 8" descr="অনলাইনে ও মোবাইলে বিভিন্ন পাবলিক পরীক্ষার ফলাফল জানার নিয়ম | Md. Alam Khan  (মোঃ আলম খান)">
            <a:extLst>
              <a:ext uri="{FF2B5EF4-FFF2-40B4-BE49-F238E27FC236}">
                <a16:creationId xmlns:a16="http://schemas.microsoft.com/office/drawing/2014/main" id="{8AF0196A-2ABF-43FA-9937-9AD67899C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462" y="81034"/>
            <a:ext cx="4592445" cy="3144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কী লেখা ছিল বিশ্বের প্রথম এস.এম.এস-এ ? জানেন কি!...... - খবর ২৪ ঘন্টা">
            <a:extLst>
              <a:ext uri="{FF2B5EF4-FFF2-40B4-BE49-F238E27FC236}">
                <a16:creationId xmlns:a16="http://schemas.microsoft.com/office/drawing/2014/main" id="{435606CF-3A30-4784-B1CB-15B5F23BA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462" y="3504305"/>
            <a:ext cx="4592444" cy="267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58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17D16D-74E8-4838-9E4F-E6AF884CA44F}"/>
              </a:ext>
            </a:extLst>
          </p:cNvPr>
          <p:cNvGrpSpPr/>
          <p:nvPr/>
        </p:nvGrpSpPr>
        <p:grpSpPr>
          <a:xfrm>
            <a:off x="1274618" y="218774"/>
            <a:ext cx="9134764" cy="3928353"/>
            <a:chOff x="157018" y="98702"/>
            <a:chExt cx="9346479" cy="3084236"/>
          </a:xfrm>
        </p:grpSpPr>
        <p:pic>
          <p:nvPicPr>
            <p:cNvPr id="6146" name="Picture 2" descr="বিশ্ববিদ্যালয়ে অনলাইনে ভর্তি পরীক্ষা নিতে চান উপাচার্যরা">
              <a:extLst>
                <a:ext uri="{FF2B5EF4-FFF2-40B4-BE49-F238E27FC236}">
                  <a16:creationId xmlns:a16="http://schemas.microsoft.com/office/drawing/2014/main" id="{7FE59844-651F-4CCD-95FE-E1D1599D5A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018" y="98703"/>
              <a:ext cx="4634779" cy="30842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সরকারি হাই স্কুলের ভর্তি ফরম বিতরণ শুরু">
              <a:extLst>
                <a:ext uri="{FF2B5EF4-FFF2-40B4-BE49-F238E27FC236}">
                  <a16:creationId xmlns:a16="http://schemas.microsoft.com/office/drawing/2014/main" id="{3F8F73A0-52AB-4DFD-ADED-6559512C6A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797" y="98702"/>
              <a:ext cx="4711700" cy="30842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A2E5FBA-ECDB-4A88-845F-AE7B396CB2FE}"/>
              </a:ext>
            </a:extLst>
          </p:cNvPr>
          <p:cNvSpPr txBox="1"/>
          <p:nvPr/>
        </p:nvSpPr>
        <p:spPr>
          <a:xfrm>
            <a:off x="1350065" y="4731327"/>
            <a:ext cx="99829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মাধমে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আবেদনের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6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মিডিয়া সেল, জেলা প্রশাসকের কার্যালয়, বাগেরহাট - Home | Facebook">
            <a:extLst>
              <a:ext uri="{FF2B5EF4-FFF2-40B4-BE49-F238E27FC236}">
                <a16:creationId xmlns:a16="http://schemas.microsoft.com/office/drawing/2014/main" id="{0E26EB8F-45ED-48C0-8DB0-F41F3BEB4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5" y="145213"/>
            <a:ext cx="4276436" cy="3539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ABB7EB-5FCB-4BA6-A580-43F1621BF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779" y="90682"/>
            <a:ext cx="4720386" cy="36481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02F0CB-136E-45FF-8F92-F496DBB9864A}"/>
              </a:ext>
            </a:extLst>
          </p:cNvPr>
          <p:cNvSpPr txBox="1"/>
          <p:nvPr/>
        </p:nvSpPr>
        <p:spPr>
          <a:xfrm>
            <a:off x="249382" y="4592787"/>
            <a:ext cx="1163781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ঝামেলাহীন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করনের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গ্রহনে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লাগছে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4050B1-BA69-4082-B63D-A48D6B82EB4E}"/>
              </a:ext>
            </a:extLst>
          </p:cNvPr>
          <p:cNvSpPr txBox="1"/>
          <p:nvPr/>
        </p:nvSpPr>
        <p:spPr>
          <a:xfrm>
            <a:off x="4490431" y="3492888"/>
            <a:ext cx="30556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536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বাগমারায় ভুতুড়ে বিলে অতিষ্ঠ, সংশোধন করতে গিয়ে হয়রানিতে গ্রাহক |  Silkcity News">
            <a:extLst>
              <a:ext uri="{FF2B5EF4-FFF2-40B4-BE49-F238E27FC236}">
                <a16:creationId xmlns:a16="http://schemas.microsoft.com/office/drawing/2014/main" id="{5C312966-48D1-4962-A0AB-175BAAD9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7" y="226549"/>
            <a:ext cx="4479637" cy="3107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বাংলাদেশ পল্লী বিদ্যুতায়ন বোর্ড-">
            <a:extLst>
              <a:ext uri="{FF2B5EF4-FFF2-40B4-BE49-F238E27FC236}">
                <a16:creationId xmlns:a16="http://schemas.microsoft.com/office/drawing/2014/main" id="{388B9B08-8CFE-41A7-8A46-B276A66C6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003" y="1592111"/>
            <a:ext cx="3275085" cy="2434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বিল দিই অনলাইনে | 767920 | কালের কণ্ঠ | kalerkantho">
            <a:extLst>
              <a:ext uri="{FF2B5EF4-FFF2-40B4-BE49-F238E27FC236}">
                <a16:creationId xmlns:a16="http://schemas.microsoft.com/office/drawing/2014/main" id="{E68A287A-0856-49BA-BD30-697F818F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127" y="153148"/>
            <a:ext cx="3777674" cy="3181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841622-B3BB-4FC6-ACDA-EBD88C8F04B3}"/>
              </a:ext>
            </a:extLst>
          </p:cNvPr>
          <p:cNvSpPr txBox="1"/>
          <p:nvPr/>
        </p:nvSpPr>
        <p:spPr>
          <a:xfrm>
            <a:off x="175491" y="4592787"/>
            <a:ext cx="118133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অনলাইনের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9213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এটিএম বুথ থেকে এককালীন ১ লাখ টাকা তোলা যাবে">
            <a:extLst>
              <a:ext uri="{FF2B5EF4-FFF2-40B4-BE49-F238E27FC236}">
                <a16:creationId xmlns:a16="http://schemas.microsoft.com/office/drawing/2014/main" id="{262422FD-56E8-4291-A0FD-549901DBE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7" y="251691"/>
            <a:ext cx="4637624" cy="3177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মোবাইল ব্যাংকিং প্রসঙ্গঃ সার্ভিস চার্জ | ব্যাংকিং নিউজ বাংলাদেশ">
            <a:extLst>
              <a:ext uri="{FF2B5EF4-FFF2-40B4-BE49-F238E27FC236}">
                <a16:creationId xmlns:a16="http://schemas.microsoft.com/office/drawing/2014/main" id="{105559DF-B05F-4FAB-8E68-FD8CAA876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679" y="411594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মোবাইল ব্যাংকিংয়ে লেনদেন প্রায় ৪৫ হাজার কোটি টাকা">
            <a:extLst>
              <a:ext uri="{FF2B5EF4-FFF2-40B4-BE49-F238E27FC236}">
                <a16:creationId xmlns:a16="http://schemas.microsoft.com/office/drawing/2014/main" id="{9B7A74D3-4FE2-4226-8C3B-7F3251E93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82" y="251691"/>
            <a:ext cx="4224481" cy="3177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4BD9C8-53C8-43EC-A7F3-E16B114D5492}"/>
              </a:ext>
            </a:extLst>
          </p:cNvPr>
          <p:cNvSpPr txBox="1"/>
          <p:nvPr/>
        </p:nvSpPr>
        <p:spPr>
          <a:xfrm>
            <a:off x="189345" y="5078118"/>
            <a:ext cx="11813310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গভর্ন্যান্সের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৩৬৫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এ,টি,এম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বুথ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জনগন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সুবিধামত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9224" name="Picture 8" descr="ইউনিয়ন-তথ্য-সেবা-কেন্দ্র">
            <a:extLst>
              <a:ext uri="{FF2B5EF4-FFF2-40B4-BE49-F238E27FC236}">
                <a16:creationId xmlns:a16="http://schemas.microsoft.com/office/drawing/2014/main" id="{F434CF84-DC57-4152-95BC-245759B24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42" y="2643840"/>
            <a:ext cx="3037898" cy="2525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9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840E89-DD32-447D-BB7E-8BB2A8F10562}"/>
              </a:ext>
            </a:extLst>
          </p:cNvPr>
          <p:cNvSpPr txBox="1"/>
          <p:nvPr/>
        </p:nvSpPr>
        <p:spPr>
          <a:xfrm>
            <a:off x="420255" y="3927766"/>
            <a:ext cx="1094047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চালুর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দপ্তর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আন্তঃযোগাযোগ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কর্মীদের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বেড়েছে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এভাবেই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Farmbook - an innovative ICT tool for farm management, training, and …">
            <a:extLst>
              <a:ext uri="{FF2B5EF4-FFF2-40B4-BE49-F238E27FC236}">
                <a16:creationId xmlns:a16="http://schemas.microsoft.com/office/drawing/2014/main" id="{4DFB5413-62FD-44D5-82C0-F66A0DA78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476" y="157613"/>
            <a:ext cx="3675206" cy="318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-government for 4.0 closer to reality">
            <a:extLst>
              <a:ext uri="{FF2B5EF4-FFF2-40B4-BE49-F238E27FC236}">
                <a16:creationId xmlns:a16="http://schemas.microsoft.com/office/drawing/2014/main" id="{767792B4-7C5B-43DC-9B27-7031A65D5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57613"/>
            <a:ext cx="3901498" cy="3188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unctional areas of e-Governance | Download Scientific Diagram">
            <a:extLst>
              <a:ext uri="{FF2B5EF4-FFF2-40B4-BE49-F238E27FC236}">
                <a16:creationId xmlns:a16="http://schemas.microsoft.com/office/drawing/2014/main" id="{BCDA7D3D-E46E-49C7-9185-F6BCE144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57" y="157614"/>
            <a:ext cx="4085379" cy="3943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78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Unschooling Patriarchy- The Relationship between Indian Classrooms and  Gender - DU Beat">
            <a:extLst>
              <a:ext uri="{FF2B5EF4-FFF2-40B4-BE49-F238E27FC236}">
                <a16:creationId xmlns:a16="http://schemas.microsoft.com/office/drawing/2014/main" id="{582B2D73-4246-4C46-9C4C-C36485EED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8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5186D4-6610-4AA2-895F-6E0E591A7419}"/>
              </a:ext>
            </a:extLst>
          </p:cNvPr>
          <p:cNvSpPr txBox="1"/>
          <p:nvPr/>
        </p:nvSpPr>
        <p:spPr>
          <a:xfrm>
            <a:off x="4684395" y="343288"/>
            <a:ext cx="3055680" cy="1234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 w="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BB605-7F76-49F3-BB9D-73E4E968A7A7}"/>
              </a:ext>
            </a:extLst>
          </p:cNvPr>
          <p:cNvSpPr txBox="1"/>
          <p:nvPr/>
        </p:nvSpPr>
        <p:spPr>
          <a:xfrm>
            <a:off x="1977362" y="2896681"/>
            <a:ext cx="8469746" cy="1234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5400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5400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সুবিধাগুলি</a:t>
            </a:r>
            <a:r>
              <a:rPr lang="en-US" sz="5400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5400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AutoShape 4" descr="কীভাবে নিজেকে তৈরি করব? | প্রথম আলো">
            <a:extLst>
              <a:ext uri="{FF2B5EF4-FFF2-40B4-BE49-F238E27FC236}">
                <a16:creationId xmlns:a16="http://schemas.microsoft.com/office/drawing/2014/main" id="{6B1444A5-00D4-43EC-B87F-53B2BBEFC5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C3A96B-5807-4EA3-840C-E83D77EDB31F}"/>
              </a:ext>
            </a:extLst>
          </p:cNvPr>
          <p:cNvSpPr txBox="1"/>
          <p:nvPr/>
        </p:nvSpPr>
        <p:spPr>
          <a:xfrm>
            <a:off x="4822939" y="-27470"/>
            <a:ext cx="30556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ln w="0"/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7E40F9-DC3B-4B5B-A964-726A820F3DFD}"/>
              </a:ext>
            </a:extLst>
          </p:cNvPr>
          <p:cNvSpPr txBox="1"/>
          <p:nvPr/>
        </p:nvSpPr>
        <p:spPr>
          <a:xfrm>
            <a:off x="539785" y="2229171"/>
            <a:ext cx="1053977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শতাংশ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510219-36C8-4F04-AD7B-642E0DDB71AA}"/>
              </a:ext>
            </a:extLst>
          </p:cNvPr>
          <p:cNvSpPr txBox="1"/>
          <p:nvPr/>
        </p:nvSpPr>
        <p:spPr>
          <a:xfrm>
            <a:off x="964661" y="2998612"/>
            <a:ext cx="6581449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৮০-৯০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শতাংশ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0DB59E-5553-4827-857D-D99DAC2E96E9}"/>
              </a:ext>
            </a:extLst>
          </p:cNvPr>
          <p:cNvSpPr txBox="1"/>
          <p:nvPr/>
        </p:nvSpPr>
        <p:spPr>
          <a:xfrm>
            <a:off x="539785" y="907400"/>
            <a:ext cx="1053977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প্রয়োগকে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8CC8C-4DF2-4FAC-839F-8EC68C11FABC}"/>
              </a:ext>
            </a:extLst>
          </p:cNvPr>
          <p:cNvSpPr txBox="1"/>
          <p:nvPr/>
        </p:nvSpPr>
        <p:spPr>
          <a:xfrm>
            <a:off x="964661" y="1676841"/>
            <a:ext cx="6581449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ই-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গভর্ন্যান্স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64B1F1-F73C-4640-BCB9-054BD3130B59}"/>
              </a:ext>
            </a:extLst>
          </p:cNvPr>
          <p:cNvSpPr txBox="1"/>
          <p:nvPr/>
        </p:nvSpPr>
        <p:spPr>
          <a:xfrm>
            <a:off x="475130" y="3550942"/>
            <a:ext cx="1053977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দপ্তর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আন্তঃযোগাযোগ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C04B13-646D-4C69-9CBD-41917E8E9CAB}"/>
              </a:ext>
            </a:extLst>
          </p:cNvPr>
          <p:cNvSpPr txBox="1"/>
          <p:nvPr/>
        </p:nvSpPr>
        <p:spPr>
          <a:xfrm>
            <a:off x="900006" y="4320383"/>
            <a:ext cx="6581449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ই-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গভর্ন্যান্সের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কারনে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455A82-3C0E-4FDC-A478-FC4212A29539}"/>
              </a:ext>
            </a:extLst>
          </p:cNvPr>
          <p:cNvSpPr txBox="1"/>
          <p:nvPr/>
        </p:nvSpPr>
        <p:spPr>
          <a:xfrm>
            <a:off x="475130" y="4838757"/>
            <a:ext cx="1053977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৪. ATM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20C86B-6523-4675-B41D-C2066123E169}"/>
              </a:ext>
            </a:extLst>
          </p:cNvPr>
          <p:cNvSpPr txBox="1"/>
          <p:nvPr/>
        </p:nvSpPr>
        <p:spPr>
          <a:xfrm>
            <a:off x="900006" y="5608198"/>
            <a:ext cx="6581449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Automated Teller Machine</a:t>
            </a:r>
          </a:p>
        </p:txBody>
      </p:sp>
    </p:spTree>
    <p:extLst>
      <p:ext uri="{BB962C8B-B14F-4D97-AF65-F5344CB8AC3E}">
        <p14:creationId xmlns:p14="http://schemas.microsoft.com/office/powerpoint/2010/main" val="42528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uying Here: Foursquare house in Bellevue has 4 bedrooms, 1½ baths for  under $290,000 | Pittsburgh Post-Gazette">
            <a:extLst>
              <a:ext uri="{FF2B5EF4-FFF2-40B4-BE49-F238E27FC236}">
                <a16:creationId xmlns:a16="http://schemas.microsoft.com/office/drawing/2014/main" id="{290C5F84-65D8-47CB-AA8E-9D24C4C21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37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5A4BD0-FE30-405D-9514-93322D901D2D}"/>
              </a:ext>
            </a:extLst>
          </p:cNvPr>
          <p:cNvSpPr txBox="1"/>
          <p:nvPr/>
        </p:nvSpPr>
        <p:spPr>
          <a:xfrm>
            <a:off x="3528290" y="391053"/>
            <a:ext cx="5000713" cy="1488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dirty="0" err="1">
                <a:ln w="0"/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0"/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A88E35-4560-49C5-AEEE-EDE2793A3C0B}"/>
              </a:ext>
            </a:extLst>
          </p:cNvPr>
          <p:cNvSpPr txBox="1"/>
          <p:nvPr/>
        </p:nvSpPr>
        <p:spPr>
          <a:xfrm>
            <a:off x="443345" y="2188275"/>
            <a:ext cx="11628582" cy="2481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ln w="0"/>
                <a:latin typeface="NikoshBAN" pitchFamily="2" charset="0"/>
                <a:cs typeface="NikoshBAN" pitchFamily="2" charset="0"/>
              </a:rPr>
              <a:t>ই-</a:t>
            </a:r>
            <a:r>
              <a:rPr lang="en-US" sz="5400" dirty="0" err="1">
                <a:ln w="0"/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5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5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5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5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latin typeface="NikoshBAN" pitchFamily="2" charset="0"/>
                <a:cs typeface="NikoshBAN" pitchFamily="2" charset="0"/>
              </a:rPr>
              <a:t>জীবনমান</a:t>
            </a:r>
            <a:r>
              <a:rPr lang="en-US" sz="5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5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>
                <a:ln w="0"/>
                <a:latin typeface="NikoshBAN" pitchFamily="2" charset="0"/>
                <a:cs typeface="NikoshBAN" pitchFamily="2" charset="0"/>
              </a:rPr>
              <a:t>--</a:t>
            </a:r>
            <a:r>
              <a:rPr lang="en-US" sz="5400" dirty="0" err="1">
                <a:ln w="0"/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>
                <a:ln w="0"/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5368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y Heart Water GIF - MyHeart Water Drop GIFs">
            <a:extLst>
              <a:ext uri="{FF2B5EF4-FFF2-40B4-BE49-F238E27FC236}">
                <a16:creationId xmlns:a16="http://schemas.microsoft.com/office/drawing/2014/main" id="{DC053C33-DDFE-4576-AFEB-05FF873EC3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19"/>
            <a:ext cx="12192000" cy="635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5A99AC-8E39-4D29-9637-205EF725054B}"/>
              </a:ext>
            </a:extLst>
          </p:cNvPr>
          <p:cNvSpPr txBox="1"/>
          <p:nvPr/>
        </p:nvSpPr>
        <p:spPr>
          <a:xfrm rot="19666808">
            <a:off x="75448" y="1420971"/>
            <a:ext cx="562338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n w="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9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357579-FE4E-4945-B946-ACFFD10C8B7B}"/>
              </a:ext>
            </a:extLst>
          </p:cNvPr>
          <p:cNvSpPr/>
          <p:nvPr/>
        </p:nvSpPr>
        <p:spPr>
          <a:xfrm>
            <a:off x="1145310" y="1844367"/>
            <a:ext cx="973157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dirty="0" err="1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7200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ক্লাসে সবাইকে স্বাগত  </a:t>
            </a:r>
          </a:p>
        </p:txBody>
      </p:sp>
    </p:spTree>
    <p:extLst>
      <p:ext uri="{BB962C8B-B14F-4D97-AF65-F5344CB8AC3E}">
        <p14:creationId xmlns:p14="http://schemas.microsoft.com/office/powerpoint/2010/main" val="1135909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0900FE-F06A-42CF-94F4-B4AC14E8DF7F}"/>
              </a:ext>
            </a:extLst>
          </p:cNvPr>
          <p:cNvSpPr txBox="1"/>
          <p:nvPr/>
        </p:nvSpPr>
        <p:spPr>
          <a:xfrm>
            <a:off x="2577884" y="0"/>
            <a:ext cx="70362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B8BCC67D-AD7C-4F5F-AA57-F095507F42D5}"/>
              </a:ext>
            </a:extLst>
          </p:cNvPr>
          <p:cNvSpPr/>
          <p:nvPr/>
        </p:nvSpPr>
        <p:spPr>
          <a:xfrm rot="5400000">
            <a:off x="4832209" y="208415"/>
            <a:ext cx="728421" cy="1799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872DFA4-4411-4C0F-86B8-28B62B21D9D2}"/>
              </a:ext>
            </a:extLst>
          </p:cNvPr>
          <p:cNvSpPr/>
          <p:nvPr/>
        </p:nvSpPr>
        <p:spPr>
          <a:xfrm rot="16200000">
            <a:off x="6631370" y="208415"/>
            <a:ext cx="728421" cy="1799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4BB41B-0285-4B64-8CBB-BB91AD255488}"/>
              </a:ext>
            </a:extLst>
          </p:cNvPr>
          <p:cNvSpPr txBox="1"/>
          <p:nvPr/>
        </p:nvSpPr>
        <p:spPr>
          <a:xfrm>
            <a:off x="335117" y="4145665"/>
            <a:ext cx="48613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হোসনেয়ারা খাতুন </a:t>
            </a:r>
          </a:p>
          <a:p>
            <a:pPr algn="ctr"/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</a:p>
          <a:p>
            <a:pPr algn="ctr"/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কাড়াপাড়া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 </a:t>
            </a:r>
          </a:p>
          <a:p>
            <a:pPr algn="ctr"/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নংঃ ০১৭২৫৬৬৬৩৯৪ 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hosnearakhatun4@gmail.com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07DA156-F1DA-4AAC-9CEC-1E0D23AC4491}"/>
              </a:ext>
            </a:extLst>
          </p:cNvPr>
          <p:cNvSpPr/>
          <p:nvPr/>
        </p:nvSpPr>
        <p:spPr>
          <a:xfrm>
            <a:off x="5780866" y="1534199"/>
            <a:ext cx="630265" cy="728421"/>
          </a:xfrm>
          <a:prstGeom prst="triangle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421F071-5BBE-4F22-BC0A-EAFE634C194B}"/>
              </a:ext>
            </a:extLst>
          </p:cNvPr>
          <p:cNvSpPr/>
          <p:nvPr/>
        </p:nvSpPr>
        <p:spPr>
          <a:xfrm rot="10800000">
            <a:off x="5780865" y="5626016"/>
            <a:ext cx="630265" cy="728421"/>
          </a:xfrm>
          <a:prstGeom prst="triangl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8F1BE2-F763-4DCB-9338-0F219458BD71}"/>
              </a:ext>
            </a:extLst>
          </p:cNvPr>
          <p:cNvCxnSpPr/>
          <p:nvPr/>
        </p:nvCxnSpPr>
        <p:spPr>
          <a:xfrm>
            <a:off x="5780866" y="2371106"/>
            <a:ext cx="0" cy="3161788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62AB65-45D0-4173-8069-914C00FBFD4E}"/>
              </a:ext>
            </a:extLst>
          </p:cNvPr>
          <p:cNvCxnSpPr/>
          <p:nvPr/>
        </p:nvCxnSpPr>
        <p:spPr>
          <a:xfrm>
            <a:off x="6380132" y="2355608"/>
            <a:ext cx="0" cy="3161788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ghtning Bolt 9">
            <a:extLst>
              <a:ext uri="{FF2B5EF4-FFF2-40B4-BE49-F238E27FC236}">
                <a16:creationId xmlns:a16="http://schemas.microsoft.com/office/drawing/2014/main" id="{40E72C81-9E28-42DA-8CCE-7269EB1B8E45}"/>
              </a:ext>
            </a:extLst>
          </p:cNvPr>
          <p:cNvSpPr/>
          <p:nvPr/>
        </p:nvSpPr>
        <p:spPr>
          <a:xfrm>
            <a:off x="5938432" y="2355608"/>
            <a:ext cx="315129" cy="1057894"/>
          </a:xfrm>
          <a:prstGeom prst="lightningBol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ghtning Bolt 10">
            <a:extLst>
              <a:ext uri="{FF2B5EF4-FFF2-40B4-BE49-F238E27FC236}">
                <a16:creationId xmlns:a16="http://schemas.microsoft.com/office/drawing/2014/main" id="{29EDB302-31B5-4801-8225-3BF294D3DD1D}"/>
              </a:ext>
            </a:extLst>
          </p:cNvPr>
          <p:cNvSpPr/>
          <p:nvPr/>
        </p:nvSpPr>
        <p:spPr>
          <a:xfrm>
            <a:off x="5907438" y="3459864"/>
            <a:ext cx="315129" cy="1057894"/>
          </a:xfrm>
          <a:prstGeom prst="lightningBol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ghtning Bolt 11">
            <a:extLst>
              <a:ext uri="{FF2B5EF4-FFF2-40B4-BE49-F238E27FC236}">
                <a16:creationId xmlns:a16="http://schemas.microsoft.com/office/drawing/2014/main" id="{AD9604E3-C527-494F-84D3-A298A5D683DE}"/>
              </a:ext>
            </a:extLst>
          </p:cNvPr>
          <p:cNvSpPr/>
          <p:nvPr/>
        </p:nvSpPr>
        <p:spPr>
          <a:xfrm>
            <a:off x="5907438" y="4502393"/>
            <a:ext cx="315129" cy="1057894"/>
          </a:xfrm>
          <a:prstGeom prst="lightningBol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5892BA-4EA5-4146-B23A-FBFA8D444EFB}"/>
              </a:ext>
            </a:extLst>
          </p:cNvPr>
          <p:cNvSpPr txBox="1"/>
          <p:nvPr/>
        </p:nvSpPr>
        <p:spPr>
          <a:xfrm>
            <a:off x="7183464" y="3930221"/>
            <a:ext cx="486130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৯ম</a:t>
            </a:r>
          </a:p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১ম </a:t>
            </a:r>
          </a:p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50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১০/০৭/২০২১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0C46DE-3ECE-46AD-B863-403E694861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742" y="1226909"/>
            <a:ext cx="2107769" cy="2636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815D20-22E1-4260-A361-5803A92B2E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208" y="1025860"/>
            <a:ext cx="2554935" cy="2755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4298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 animBg="1"/>
      <p:bldP spid="7" grpId="0" animBg="1"/>
      <p:bldP spid="10" grpId="0" animBg="1"/>
      <p:bldP spid="11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vt e-center at each upazila, district soon | The Asian Age Online,  Bangladesh">
            <a:extLst>
              <a:ext uri="{FF2B5EF4-FFF2-40B4-BE49-F238E27FC236}">
                <a16:creationId xmlns:a16="http://schemas.microsoft.com/office/drawing/2014/main" id="{AF5D7180-B753-4232-8952-46048DA3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270741"/>
            <a:ext cx="4987637" cy="3977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231B6-AFEA-457E-AD4A-382D162D8AF6}"/>
              </a:ext>
            </a:extLst>
          </p:cNvPr>
          <p:cNvSpPr txBox="1"/>
          <p:nvPr/>
        </p:nvSpPr>
        <p:spPr>
          <a:xfrm>
            <a:off x="979056" y="4816872"/>
            <a:ext cx="3389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ওসেবা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1028" name="Picture 4" descr="জেলা-ই-সেবা - বাগেরহাট জেলা">
            <a:extLst>
              <a:ext uri="{FF2B5EF4-FFF2-40B4-BE49-F238E27FC236}">
                <a16:creationId xmlns:a16="http://schemas.microsoft.com/office/drawing/2014/main" id="{C77D2388-39A5-40F7-A1A9-4F3393680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308" y="270740"/>
            <a:ext cx="5412509" cy="3977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93A9DF-B681-4510-8F01-47788539AFA6}"/>
              </a:ext>
            </a:extLst>
          </p:cNvPr>
          <p:cNvSpPr txBox="1"/>
          <p:nvPr/>
        </p:nvSpPr>
        <p:spPr>
          <a:xfrm>
            <a:off x="7490697" y="4912241"/>
            <a:ext cx="3611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কেন্দ্র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636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4B6172-77C2-4DA5-A739-C4547FD344B5}"/>
              </a:ext>
            </a:extLst>
          </p:cNvPr>
          <p:cNvSpPr txBox="1"/>
          <p:nvPr/>
        </p:nvSpPr>
        <p:spPr>
          <a:xfrm>
            <a:off x="0" y="215985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589AB-A5EC-470A-94AB-BFF714C72C74}"/>
              </a:ext>
            </a:extLst>
          </p:cNvPr>
          <p:cNvSpPr txBox="1"/>
          <p:nvPr/>
        </p:nvSpPr>
        <p:spPr>
          <a:xfrm>
            <a:off x="4286738" y="1325326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n w="0"/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>
                <a:ln w="0"/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4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 w="0"/>
                <a:latin typeface="NikoshBAN" pitchFamily="2" charset="0"/>
                <a:cs typeface="NikoshBAN" pitchFamily="2" charset="0"/>
              </a:rPr>
              <a:t>ও</a:t>
            </a:r>
            <a:r>
              <a:rPr lang="en-US" sz="4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 w="0"/>
                <a:latin typeface="NikoshBAN" pitchFamily="2" charset="0"/>
                <a:cs typeface="NikoshBAN" pitchFamily="2" charset="0"/>
              </a:rPr>
              <a:t>ব</a:t>
            </a:r>
            <a:r>
              <a:rPr lang="en-US" sz="4800" dirty="0" err="1">
                <a:ln w="0"/>
                <a:latin typeface="NikoshBAN" pitchFamily="2" charset="0"/>
                <a:cs typeface="NikoshBAN" pitchFamily="2" charset="0"/>
              </a:rPr>
              <a:t>াংলাদেশ</a:t>
            </a:r>
            <a:endParaRPr lang="en-US" sz="48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শিক্ষক বাতায়ন">
            <a:extLst>
              <a:ext uri="{FF2B5EF4-FFF2-40B4-BE49-F238E27FC236}">
                <a16:creationId xmlns:a16="http://schemas.microsoft.com/office/drawing/2014/main" id="{8766ACEF-F113-482C-8457-6426D614B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28" y="2406964"/>
            <a:ext cx="6742544" cy="37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9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E33516-93F9-4CD9-895A-4A4A66B94A05}"/>
              </a:ext>
            </a:extLst>
          </p:cNvPr>
          <p:cNvSpPr txBox="1"/>
          <p:nvPr/>
        </p:nvSpPr>
        <p:spPr>
          <a:xfrm>
            <a:off x="4359563" y="97043"/>
            <a:ext cx="26693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FF1C2-E965-44C2-9071-99717C28FCC3}"/>
              </a:ext>
            </a:extLst>
          </p:cNvPr>
          <p:cNvSpPr txBox="1"/>
          <p:nvPr/>
        </p:nvSpPr>
        <p:spPr>
          <a:xfrm>
            <a:off x="1851347" y="3576271"/>
            <a:ext cx="10155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গভর্ন্যান্সের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A369F-4688-4DC0-93C5-A15C9C8E92AB}"/>
              </a:ext>
            </a:extLst>
          </p:cNvPr>
          <p:cNvSpPr txBox="1"/>
          <p:nvPr/>
        </p:nvSpPr>
        <p:spPr>
          <a:xfrm>
            <a:off x="1851347" y="1863595"/>
            <a:ext cx="889180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১.</a:t>
            </a:r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8101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3BCD3C-D0A1-4B40-9D57-F1C8ACDB1161}"/>
              </a:ext>
            </a:extLst>
          </p:cNvPr>
          <p:cNvSpPr txBox="1"/>
          <p:nvPr/>
        </p:nvSpPr>
        <p:spPr>
          <a:xfrm>
            <a:off x="502839" y="505851"/>
            <a:ext cx="6461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গুড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814C9B-DC5F-44FC-BBD1-392F8BDF009A}"/>
              </a:ext>
            </a:extLst>
          </p:cNvPr>
          <p:cNvSpPr txBox="1"/>
          <p:nvPr/>
        </p:nvSpPr>
        <p:spPr>
          <a:xfrm>
            <a:off x="604442" y="1869441"/>
            <a:ext cx="65814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স্বচ্ছতা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জবাবদিহিতামূলক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7D1AD-6E1E-4942-B6D0-1DC550EBD58E}"/>
              </a:ext>
            </a:extLst>
          </p:cNvPr>
          <p:cNvSpPr txBox="1"/>
          <p:nvPr/>
        </p:nvSpPr>
        <p:spPr>
          <a:xfrm>
            <a:off x="502838" y="3233031"/>
            <a:ext cx="81516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২. 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স্বচ্ছতা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জবাবদিহিতামূলক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0D0B35-7289-44FA-A130-92FC3F77ADD6}"/>
              </a:ext>
            </a:extLst>
          </p:cNvPr>
          <p:cNvSpPr txBox="1"/>
          <p:nvPr/>
        </p:nvSpPr>
        <p:spPr>
          <a:xfrm>
            <a:off x="502838" y="4313686"/>
            <a:ext cx="55931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074" name="Picture 2" descr="সিরাজগঞ্জে তথ্যসেবা দিচ্ছে ইউনিয়ন ডিজিটাল সেন্টার | উত্তরাঞ্চল সংবাদ | The  Daily Ittefaq">
            <a:extLst>
              <a:ext uri="{FF2B5EF4-FFF2-40B4-BE49-F238E27FC236}">
                <a16:creationId xmlns:a16="http://schemas.microsoft.com/office/drawing/2014/main" id="{842E0529-E50A-4551-92A1-ED22ED2D5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64" y="293416"/>
            <a:ext cx="3943350" cy="313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12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DDCDEB-D990-4C77-BAF3-AC46D55572C7}"/>
              </a:ext>
            </a:extLst>
          </p:cNvPr>
          <p:cNvSpPr txBox="1"/>
          <p:nvPr/>
        </p:nvSpPr>
        <p:spPr>
          <a:xfrm>
            <a:off x="436146" y="794626"/>
            <a:ext cx="113197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প্রয়োগই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964A03-636E-436F-A47F-B2E973A4805E}"/>
              </a:ext>
            </a:extLst>
          </p:cNvPr>
          <p:cNvSpPr txBox="1"/>
          <p:nvPr/>
        </p:nvSpPr>
        <p:spPr>
          <a:xfrm>
            <a:off x="327347" y="2572619"/>
            <a:ext cx="1131970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32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ভর্ন্যান্স</a:t>
            </a:r>
            <a:r>
              <a:rPr lang="as-IN" sz="32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এর পুরো নাম হল ইলেক্ট্রনিক গ</a:t>
            </a:r>
            <a:r>
              <a:rPr lang="en-US" sz="3200" b="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ভর্ন্যান্স</a:t>
            </a:r>
            <a:r>
              <a:rPr lang="as-IN" sz="32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 </a:t>
            </a:r>
            <a:r>
              <a:rPr lang="as-IN" sz="32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 গ</a:t>
            </a:r>
            <a:r>
              <a:rPr lang="en-US" sz="3200" b="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ভর্ন্যান্স</a:t>
            </a:r>
            <a:r>
              <a:rPr lang="as-IN" sz="32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বলতে বুঝায় বেশিরভাগ সরকারি কাজ/ সেবা ডিজিটাল বা অনলাইনে করার বা পাবার ব্যবস্থা 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en-US" sz="3200" b="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ভর্ন্যান্স</a:t>
            </a:r>
            <a:r>
              <a:rPr lang="as-IN" sz="32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এর ফলে সরকারি কাজ দ্রুত হয়।</a:t>
            </a:r>
            <a:r>
              <a:rPr lang="en-US" sz="32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i="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সংরক্ষণ ও আদানপ্রদান ও সহজ ও সাশ্রয়ী হয়। আর এর ফলে জবাবদিহিতা ও স্বচ্ছতা নিশিত করা যায়।</a:t>
            </a:r>
          </a:p>
        </p:txBody>
      </p:sp>
    </p:spTree>
    <p:extLst>
      <p:ext uri="{BB962C8B-B14F-4D97-AF65-F5344CB8AC3E}">
        <p14:creationId xmlns:p14="http://schemas.microsoft.com/office/powerpoint/2010/main" val="341970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483BD93-067E-4432-ADE0-9A85C96AD1C3}"/>
              </a:ext>
            </a:extLst>
          </p:cNvPr>
          <p:cNvSpPr/>
          <p:nvPr/>
        </p:nvSpPr>
        <p:spPr>
          <a:xfrm>
            <a:off x="4987637" y="378690"/>
            <a:ext cx="2909454" cy="1736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E47B86-31AB-427E-81FE-9751048047F2}"/>
              </a:ext>
            </a:extLst>
          </p:cNvPr>
          <p:cNvSpPr/>
          <p:nvPr/>
        </p:nvSpPr>
        <p:spPr>
          <a:xfrm>
            <a:off x="1294246" y="3146372"/>
            <a:ext cx="3075707" cy="16565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969F74A-D133-4F29-BB21-F31D8D778132}"/>
              </a:ext>
            </a:extLst>
          </p:cNvPr>
          <p:cNvSpPr/>
          <p:nvPr/>
        </p:nvSpPr>
        <p:spPr>
          <a:xfrm>
            <a:off x="8408556" y="3180083"/>
            <a:ext cx="3177307" cy="1622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5829FE-1298-4C0D-85AD-7251FDE1D746}"/>
              </a:ext>
            </a:extLst>
          </p:cNvPr>
          <p:cNvGrpSpPr/>
          <p:nvPr/>
        </p:nvGrpSpPr>
        <p:grpSpPr>
          <a:xfrm>
            <a:off x="2832100" y="2115132"/>
            <a:ext cx="7054274" cy="1031240"/>
            <a:chOff x="2731655" y="2281380"/>
            <a:chExt cx="7054274" cy="103124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33961A8-29F4-49BD-8577-759124F5E265}"/>
                </a:ext>
              </a:extLst>
            </p:cNvPr>
            <p:cNvCxnSpPr/>
            <p:nvPr/>
          </p:nvCxnSpPr>
          <p:spPr>
            <a:xfrm>
              <a:off x="6255328" y="2281380"/>
              <a:ext cx="0" cy="49876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EBC192-F324-4F40-B1D7-7FB159BC8864}"/>
                </a:ext>
              </a:extLst>
            </p:cNvPr>
            <p:cNvCxnSpPr/>
            <p:nvPr/>
          </p:nvCxnSpPr>
          <p:spPr>
            <a:xfrm>
              <a:off x="2731655" y="2813855"/>
              <a:ext cx="7047346" cy="0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99DBA80-2FC3-4867-90AE-870B300096E5}"/>
                </a:ext>
              </a:extLst>
            </p:cNvPr>
            <p:cNvCxnSpPr/>
            <p:nvPr/>
          </p:nvCxnSpPr>
          <p:spPr>
            <a:xfrm>
              <a:off x="2731655" y="2813855"/>
              <a:ext cx="0" cy="49876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22AD263-FFCF-42B6-B87D-E15A30D1690E}"/>
                </a:ext>
              </a:extLst>
            </p:cNvPr>
            <p:cNvCxnSpPr/>
            <p:nvPr/>
          </p:nvCxnSpPr>
          <p:spPr>
            <a:xfrm>
              <a:off x="9785929" y="2813855"/>
              <a:ext cx="0" cy="49876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A4C4563-ACDB-473A-80AD-FEE3FACAE12B}"/>
              </a:ext>
            </a:extLst>
          </p:cNvPr>
          <p:cNvSpPr txBox="1"/>
          <p:nvPr/>
        </p:nvSpPr>
        <p:spPr>
          <a:xfrm>
            <a:off x="1819571" y="5126178"/>
            <a:ext cx="96924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শাসনব্যবস্থা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2570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6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193</TotalTime>
  <Words>411</Words>
  <Application>Microsoft Office PowerPoint</Application>
  <PresentationFormat>Widescreen</PresentationFormat>
  <Paragraphs>52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Hosneara Khatun</dc:creator>
  <cp:lastModifiedBy>Hosneara Khatun</cp:lastModifiedBy>
  <cp:revision>44</cp:revision>
  <dcterms:created xsi:type="dcterms:W3CDTF">2021-07-14T05:40:33Z</dcterms:created>
  <dcterms:modified xsi:type="dcterms:W3CDTF">2021-07-17T09:48:16Z</dcterms:modified>
</cp:coreProperties>
</file>