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  <p:sldMasterId id="2147483854" r:id="rId2"/>
  </p:sldMasterIdLst>
  <p:notesMasterIdLst>
    <p:notesMasterId r:id="rId13"/>
  </p:notesMasterIdLst>
  <p:sldIdLst>
    <p:sldId id="295" r:id="rId3"/>
    <p:sldId id="296" r:id="rId4"/>
    <p:sldId id="297" r:id="rId5"/>
    <p:sldId id="316" r:id="rId6"/>
    <p:sldId id="299" r:id="rId7"/>
    <p:sldId id="313" r:id="rId8"/>
    <p:sldId id="260" r:id="rId9"/>
    <p:sldId id="314" r:id="rId10"/>
    <p:sldId id="315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2154"/>
    <a:srgbClr val="438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3103" autoAdjust="0"/>
  </p:normalViewPr>
  <p:slideViewPr>
    <p:cSldViewPr snapToGrid="0">
      <p:cViewPr varScale="1">
        <p:scale>
          <a:sx n="81" d="100"/>
          <a:sy n="81" d="100"/>
        </p:scale>
        <p:origin x="2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876B4-1E94-4F20-A657-8109A3E64380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E1006-0C69-4D02-8C1C-B406266E1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93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AD2BA92-B025-4E8B-992B-543C66C65DB4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893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73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442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008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72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699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607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544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469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AD2BA92-B025-4E8B-992B-543C66C65DB4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437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83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67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071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61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590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1837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75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5487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545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75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3217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391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2592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919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0524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6524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5795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91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9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24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901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41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076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6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D2BA92-B025-4E8B-992B-543C66C65DB4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1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D2BA92-B025-4E8B-992B-543C66C65DB4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8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  <p:sldLayoutId id="214748387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5078" y="1848723"/>
            <a:ext cx="484162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bn-BD" sz="48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প্রাথমিক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bn-BD" sz="48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নম্বর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bn-BD" sz="48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অংকের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endParaRPr lang="en-US" sz="4000" b="1" dirty="0" smtClean="0">
              <a:solidFill>
                <a:srgbClr val="7030A0"/>
              </a:solidFill>
              <a:latin typeface="SutonnyMJ" pitchFamily="2" charset="0"/>
            </a:endParaRPr>
          </a:p>
        </p:txBody>
      </p:sp>
      <p:cxnSp>
        <p:nvCxnSpPr>
          <p:cNvPr id="7" name="Straight Connector 6"/>
          <p:cNvCxnSpPr>
            <a:stCxn id="3" idx="0"/>
            <a:endCxn id="3" idx="0"/>
          </p:cNvCxnSpPr>
          <p:nvPr/>
        </p:nvCxnSpPr>
        <p:spPr>
          <a:xfrm>
            <a:off x="6078416" y="6703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03385" y="670335"/>
            <a:ext cx="10750061" cy="5484280"/>
            <a:chOff x="703385" y="670335"/>
            <a:chExt cx="10750061" cy="5484280"/>
          </a:xfrm>
        </p:grpSpPr>
        <p:sp>
          <p:nvSpPr>
            <p:cNvPr id="3" name="Rectangle 2"/>
            <p:cNvSpPr/>
            <p:nvPr/>
          </p:nvSpPr>
          <p:spPr>
            <a:xfrm>
              <a:off x="703385" y="670335"/>
              <a:ext cx="10750061" cy="54842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endCxn id="3" idx="2"/>
            </p:cNvCxnSpPr>
            <p:nvPr/>
          </p:nvCxnSpPr>
          <p:spPr>
            <a:xfrm>
              <a:off x="5962304" y="670335"/>
              <a:ext cx="116112" cy="54842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6148754" y="1831837"/>
            <a:ext cx="514057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নম্বর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bn-BD" sz="4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endParaRPr lang="en-US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২.2.(2) -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অংকের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উলম্বভাবে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22</a:t>
            </a:r>
            <a:endParaRPr lang="en-US" sz="3600" b="1" dirty="0">
              <a:solidFill>
                <a:srgbClr val="00206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26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57" y="669471"/>
            <a:ext cx="10842172" cy="55571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36981" y="1702389"/>
            <a:ext cx="5280893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300" b="1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173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173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36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2771" y="1206623"/>
            <a:ext cx="1006415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:</a:t>
            </a:r>
            <a:endParaRPr lang="en-US" sz="6600" b="1" dirty="0" smtClean="0">
              <a:solidFill>
                <a:srgbClr val="C00000"/>
              </a:solidFill>
              <a:latin typeface="SutonnyMJ" pitchFamily="2" charset="0"/>
            </a:endParaRPr>
          </a:p>
          <a:p>
            <a:pPr algn="just"/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৯.2.১ :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উপরে-নিচে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(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যোগফল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অনুর্ধ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১০০)</a:t>
            </a:r>
          </a:p>
        </p:txBody>
      </p:sp>
    </p:spTree>
    <p:extLst>
      <p:ext uri="{BB962C8B-B14F-4D97-AF65-F5344CB8AC3E}">
        <p14:creationId xmlns:p14="http://schemas.microsoft.com/office/powerpoint/2010/main" val="332812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10" y="647333"/>
            <a:ext cx="10885244" cy="55159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35530" y="1755309"/>
            <a:ext cx="6886285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3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73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95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13"/>
    </mc:Choice>
    <mc:Fallback xmlns="">
      <p:transition spd="slow" advTm="7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94431" y="1465385"/>
            <a:ext cx="3071446" cy="363415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1" y="867172"/>
            <a:ext cx="73620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pPr algn="ctr"/>
            <a:r>
              <a:rPr lang="en-US" sz="72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72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72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রফিকুল</a:t>
            </a:r>
            <a:r>
              <a:rPr lang="en-US" sz="72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7200" b="1" dirty="0" smtClean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চাঁদপুর-২ স.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8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হরিরামপুর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মানিকগঞ্জ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০১৯১৪-৬০৮৮২৬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39" y="1588111"/>
            <a:ext cx="2858598" cy="338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86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51"/>
    </mc:Choice>
    <mc:Fallback>
      <p:transition spd="slow" advTm="1135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2499" y="1808255"/>
            <a:ext cx="86164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7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7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7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7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7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7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7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7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২ </a:t>
            </a:r>
            <a:r>
              <a:rPr lang="en-US" sz="4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অংকের</a:t>
            </a:r>
            <a:r>
              <a: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endParaRPr lang="en-US" sz="48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79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8795" y="2740242"/>
            <a:ext cx="81919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ধাঁধার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দেই</a:t>
            </a:r>
            <a:endParaRPr lang="en-US" sz="7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2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1"/>
    </mc:Choice>
    <mc:Fallback xmlns="">
      <p:transition spd="slow" advTm="37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29987" y="3557868"/>
            <a:ext cx="887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SutonnyMJ" pitchFamily="2" charset="0"/>
                <a:cs typeface="SutonnyMJ" pitchFamily="2" charset="0"/>
              </a:rPr>
              <a:t>২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6834" y="3566534"/>
            <a:ext cx="9009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SutonnyMJ" pitchFamily="2" charset="0"/>
                <a:cs typeface="SutonnyMJ" pitchFamily="2" charset="0"/>
              </a:rPr>
              <a:t>৬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65158" y="2684545"/>
            <a:ext cx="887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SutonnyMJ" pitchFamily="2" charset="0"/>
                <a:cs typeface="SutonnyMJ" pitchFamily="2" charset="0"/>
              </a:rPr>
              <a:t>৪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07417" y="2640711"/>
            <a:ext cx="9009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SutonnyMJ" pitchFamily="2" charset="0"/>
                <a:cs typeface="SutonnyMJ" pitchFamily="2" charset="0"/>
              </a:rPr>
              <a:t>৭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935540" y="4704799"/>
            <a:ext cx="18052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4848144" y="3960493"/>
            <a:ext cx="519948" cy="457672"/>
            <a:chOff x="4906911" y="1411938"/>
            <a:chExt cx="1004048" cy="685799"/>
          </a:xfrm>
        </p:grpSpPr>
        <p:sp>
          <p:nvSpPr>
            <p:cNvPr id="20" name="Rectangle 19"/>
            <p:cNvSpPr/>
            <p:nvPr/>
          </p:nvSpPr>
          <p:spPr>
            <a:xfrm>
              <a:off x="5307470" y="1411938"/>
              <a:ext cx="171984" cy="68579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906911" y="1695560"/>
              <a:ext cx="1004048" cy="12283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6" name="Straight Arrow Connector 45"/>
          <p:cNvCxnSpPr/>
          <p:nvPr/>
        </p:nvCxnSpPr>
        <p:spPr>
          <a:xfrm>
            <a:off x="6198359" y="2650450"/>
            <a:ext cx="0" cy="206282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634495" y="2615281"/>
            <a:ext cx="0" cy="206282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261804" y="4530510"/>
            <a:ext cx="8875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SutonnyMJ" pitchFamily="2" charset="0"/>
                <a:cs typeface="SutonnyMJ" pitchFamily="2" charset="0"/>
              </a:rPr>
              <a:t>৭</a:t>
            </a:r>
            <a:endParaRPr lang="en-US" sz="8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67267" y="4553956"/>
            <a:ext cx="9009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SutonnyMJ" pitchFamily="2" charset="0"/>
                <a:cs typeface="SutonnyMJ" pitchFamily="2" charset="0"/>
              </a:rPr>
              <a:t>৩</a:t>
            </a:r>
            <a:endParaRPr lang="en-US" sz="8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928643" y="1304236"/>
            <a:ext cx="104661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2, 4, 6, 7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এর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মধ্য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হতে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যে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কোনো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৪টি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অঙ্ক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নিয়ে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যোগের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সমস্যা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সমাধান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করি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যার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যোগফল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73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হবে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। (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এক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অঙ্ক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একবার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ব্যবহার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করা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যাবে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) :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474642" y="586154"/>
            <a:ext cx="66403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u="sng" dirty="0" err="1" smtClean="0">
                <a:solidFill>
                  <a:srgbClr val="C42154"/>
                </a:solidFill>
                <a:latin typeface="SutonnyMJ" pitchFamily="2" charset="0"/>
              </a:rPr>
              <a:t>গাwYwZK</a:t>
            </a:r>
            <a:r>
              <a:rPr lang="en-US" sz="4400" b="1" u="sng" dirty="0" smtClean="0">
                <a:solidFill>
                  <a:srgbClr val="C42154"/>
                </a:solidFill>
                <a:latin typeface="SutonnyMJ" pitchFamily="2" charset="0"/>
              </a:rPr>
              <a:t> </a:t>
            </a:r>
            <a:r>
              <a:rPr lang="en-US" sz="4400" b="1" u="sng" dirty="0" err="1" smtClean="0">
                <a:solidFill>
                  <a:srgbClr val="C42154"/>
                </a:solidFill>
                <a:latin typeface="SutonnyMJ" pitchFamily="2" charset="0"/>
              </a:rPr>
              <a:t>fv‡e</a:t>
            </a:r>
            <a:r>
              <a:rPr lang="en-US" sz="4400" b="1" u="sng" dirty="0" smtClean="0">
                <a:solidFill>
                  <a:srgbClr val="C42154"/>
                </a:solidFill>
                <a:latin typeface="SutonnyMJ" pitchFamily="2" charset="0"/>
              </a:rPr>
              <a:t> </a:t>
            </a:r>
            <a:r>
              <a:rPr lang="en-US" sz="4400" b="1" u="sng" dirty="0" err="1" smtClean="0">
                <a:solidFill>
                  <a:srgbClr val="C42154"/>
                </a:solidFill>
                <a:latin typeface="SutonnyMJ" pitchFamily="2" charset="0"/>
              </a:rPr>
              <a:t>mgvavb</a:t>
            </a:r>
            <a:r>
              <a:rPr lang="en-US" sz="4400" b="1" u="sng" dirty="0" smtClean="0">
                <a:solidFill>
                  <a:srgbClr val="C42154"/>
                </a:solidFill>
                <a:latin typeface="SutonnyMJ" pitchFamily="2" charset="0"/>
              </a:rPr>
              <a:t> </a:t>
            </a:r>
            <a:r>
              <a:rPr lang="en-US" sz="4400" b="1" u="sng" dirty="0" err="1" smtClean="0">
                <a:solidFill>
                  <a:srgbClr val="C42154"/>
                </a:solidFill>
                <a:latin typeface="SutonnyMJ" pitchFamily="2" charset="0"/>
              </a:rPr>
              <a:t>Kwi</a:t>
            </a:r>
            <a:r>
              <a:rPr lang="en-US" sz="4400" b="1" u="sng" dirty="0" smtClean="0">
                <a:solidFill>
                  <a:srgbClr val="C42154"/>
                </a:solidFill>
                <a:latin typeface="SutonnyMJ" pitchFamily="2" charset="0"/>
              </a:rPr>
              <a:t> : </a:t>
            </a:r>
            <a:endParaRPr lang="en-US" sz="4400" b="1" u="sng" dirty="0">
              <a:solidFill>
                <a:srgbClr val="C42154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94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8122" y="3561654"/>
            <a:ext cx="887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SutonnyMJ" pitchFamily="2" charset="0"/>
                <a:cs typeface="SutonnyMJ" pitchFamily="2" charset="0"/>
              </a:rPr>
              <a:t>৪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1426" y="3553282"/>
            <a:ext cx="9009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SutonnyMJ" pitchFamily="2" charset="0"/>
                <a:cs typeface="SutonnyMJ" pitchFamily="2" charset="0"/>
              </a:rPr>
              <a:t>৭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68051" y="2671293"/>
            <a:ext cx="887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SutonnyMJ" pitchFamily="2" charset="0"/>
                <a:cs typeface="SutonnyMJ" pitchFamily="2" charset="0"/>
              </a:rPr>
              <a:t>২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92009" y="2627459"/>
            <a:ext cx="9009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SutonnyMJ" pitchFamily="2" charset="0"/>
                <a:cs typeface="SutonnyMJ" pitchFamily="2" charset="0"/>
              </a:rPr>
              <a:t>৬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920132" y="4691547"/>
            <a:ext cx="18052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832736" y="3947241"/>
            <a:ext cx="519948" cy="457672"/>
            <a:chOff x="4906911" y="1411938"/>
            <a:chExt cx="1004048" cy="685799"/>
          </a:xfrm>
        </p:grpSpPr>
        <p:sp>
          <p:nvSpPr>
            <p:cNvPr id="20" name="Rectangle 19"/>
            <p:cNvSpPr/>
            <p:nvPr/>
          </p:nvSpPr>
          <p:spPr>
            <a:xfrm>
              <a:off x="5307470" y="1411938"/>
              <a:ext cx="171984" cy="68579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906911" y="1695560"/>
              <a:ext cx="1004048" cy="12283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6" name="Straight Arrow Connector 45"/>
          <p:cNvCxnSpPr/>
          <p:nvPr/>
        </p:nvCxnSpPr>
        <p:spPr>
          <a:xfrm>
            <a:off x="2182951" y="2637198"/>
            <a:ext cx="0" cy="206282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685348" y="2602029"/>
            <a:ext cx="0" cy="206282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246396" y="4517258"/>
            <a:ext cx="8875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SutonnyMJ" pitchFamily="2" charset="0"/>
                <a:cs typeface="SutonnyMJ" pitchFamily="2" charset="0"/>
              </a:rPr>
              <a:t>৭</a:t>
            </a:r>
            <a:endParaRPr lang="en-US" sz="8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51859" y="4540704"/>
            <a:ext cx="9009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SutonnyMJ" pitchFamily="2" charset="0"/>
                <a:cs typeface="SutonnyMJ" pitchFamily="2" charset="0"/>
              </a:rPr>
              <a:t>৩</a:t>
            </a:r>
            <a:endParaRPr lang="en-US" sz="8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928643" y="1304236"/>
            <a:ext cx="104661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২, ৪, ৬, ৭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এর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মধ্য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হতে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যে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কোনো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৪টি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অঙ্ক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নিয়ে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যোগের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সমস্যা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সমাধান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করি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যার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যোগফল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৭৩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হবে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। (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এক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অঙ্ক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একবার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ব্যবহার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করা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যাবে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) :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474642" y="586154"/>
            <a:ext cx="66403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u="sng" dirty="0" err="1" smtClean="0">
                <a:solidFill>
                  <a:srgbClr val="C42154"/>
                </a:solidFill>
                <a:latin typeface="SutonnyMJ" pitchFamily="2" charset="0"/>
              </a:rPr>
              <a:t>গাwYwZK</a:t>
            </a:r>
            <a:r>
              <a:rPr lang="en-US" sz="4400" b="1" u="sng" dirty="0" smtClean="0">
                <a:solidFill>
                  <a:srgbClr val="C42154"/>
                </a:solidFill>
                <a:latin typeface="SutonnyMJ" pitchFamily="2" charset="0"/>
              </a:rPr>
              <a:t> </a:t>
            </a:r>
            <a:r>
              <a:rPr lang="en-US" sz="4400" b="1" u="sng" dirty="0" err="1" smtClean="0">
                <a:solidFill>
                  <a:srgbClr val="C42154"/>
                </a:solidFill>
                <a:latin typeface="SutonnyMJ" pitchFamily="2" charset="0"/>
              </a:rPr>
              <a:t>fv‡e</a:t>
            </a:r>
            <a:r>
              <a:rPr lang="en-US" sz="4400" b="1" u="sng" dirty="0" smtClean="0">
                <a:solidFill>
                  <a:srgbClr val="C42154"/>
                </a:solidFill>
                <a:latin typeface="SutonnyMJ" pitchFamily="2" charset="0"/>
              </a:rPr>
              <a:t> </a:t>
            </a:r>
            <a:r>
              <a:rPr lang="en-US" sz="4400" b="1" u="sng" dirty="0" err="1" smtClean="0">
                <a:solidFill>
                  <a:srgbClr val="C42154"/>
                </a:solidFill>
                <a:latin typeface="SutonnyMJ" pitchFamily="2" charset="0"/>
              </a:rPr>
              <a:t>mgvavb</a:t>
            </a:r>
            <a:r>
              <a:rPr lang="en-US" sz="4400" b="1" u="sng" dirty="0" smtClean="0">
                <a:solidFill>
                  <a:srgbClr val="C42154"/>
                </a:solidFill>
                <a:latin typeface="SutonnyMJ" pitchFamily="2" charset="0"/>
              </a:rPr>
              <a:t> </a:t>
            </a:r>
            <a:r>
              <a:rPr lang="en-US" sz="4400" b="1" u="sng" dirty="0" err="1" smtClean="0">
                <a:solidFill>
                  <a:srgbClr val="C42154"/>
                </a:solidFill>
                <a:latin typeface="SutonnyMJ" pitchFamily="2" charset="0"/>
              </a:rPr>
              <a:t>Kwi</a:t>
            </a:r>
            <a:r>
              <a:rPr lang="en-US" sz="4400" b="1" u="sng" dirty="0" smtClean="0">
                <a:solidFill>
                  <a:srgbClr val="C42154"/>
                </a:solidFill>
                <a:latin typeface="SutonnyMJ" pitchFamily="2" charset="0"/>
              </a:rPr>
              <a:t> : </a:t>
            </a:r>
            <a:endParaRPr lang="en-US" sz="4400" b="1" u="sng" dirty="0">
              <a:solidFill>
                <a:srgbClr val="C42154"/>
              </a:solidFill>
              <a:latin typeface="SutonnyMJ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4087" y="3547141"/>
            <a:ext cx="887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SutonnyMJ" pitchFamily="2" charset="0"/>
                <a:cs typeface="SutonnyMJ" pitchFamily="2" charset="0"/>
              </a:rPr>
              <a:t>৪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87391" y="3553282"/>
            <a:ext cx="9009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SutonnyMJ" pitchFamily="2" charset="0"/>
                <a:cs typeface="SutonnyMJ" pitchFamily="2" charset="0"/>
              </a:rPr>
              <a:t>৬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85715" y="2671293"/>
            <a:ext cx="887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SutonnyMJ" pitchFamily="2" charset="0"/>
                <a:cs typeface="SutonnyMJ" pitchFamily="2" charset="0"/>
              </a:rPr>
              <a:t>২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27974" y="2627459"/>
            <a:ext cx="9009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SutonnyMJ" pitchFamily="2" charset="0"/>
                <a:cs typeface="SutonnyMJ" pitchFamily="2" charset="0"/>
              </a:rPr>
              <a:t>৭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756097" y="4691547"/>
            <a:ext cx="18052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3668701" y="3947241"/>
            <a:ext cx="519948" cy="457672"/>
            <a:chOff x="4906911" y="1411938"/>
            <a:chExt cx="1004048" cy="685799"/>
          </a:xfrm>
        </p:grpSpPr>
        <p:sp>
          <p:nvSpPr>
            <p:cNvPr id="26" name="Rectangle 25"/>
            <p:cNvSpPr/>
            <p:nvPr/>
          </p:nvSpPr>
          <p:spPr>
            <a:xfrm>
              <a:off x="5307470" y="1411938"/>
              <a:ext cx="171984" cy="68579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906911" y="1695560"/>
              <a:ext cx="1004048" cy="12283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8" name="Straight Arrow Connector 27"/>
          <p:cNvCxnSpPr/>
          <p:nvPr/>
        </p:nvCxnSpPr>
        <p:spPr>
          <a:xfrm>
            <a:off x="5018916" y="2637198"/>
            <a:ext cx="0" cy="206282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455052" y="2602029"/>
            <a:ext cx="0" cy="206282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082361" y="4517258"/>
            <a:ext cx="8875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SutonnyMJ" pitchFamily="2" charset="0"/>
                <a:cs typeface="SutonnyMJ" pitchFamily="2" charset="0"/>
              </a:rPr>
              <a:t>৭</a:t>
            </a:r>
            <a:endParaRPr lang="en-US" sz="8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87824" y="4540704"/>
            <a:ext cx="9009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SutonnyMJ" pitchFamily="2" charset="0"/>
                <a:cs typeface="SutonnyMJ" pitchFamily="2" charset="0"/>
              </a:rPr>
              <a:t>৩</a:t>
            </a:r>
            <a:endParaRPr lang="en-US" sz="8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93744" y="3584373"/>
            <a:ext cx="887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SutonnyMJ" pitchFamily="2" charset="0"/>
                <a:cs typeface="SutonnyMJ" pitchFamily="2" charset="0"/>
              </a:rPr>
              <a:t>২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93990" y="3472507"/>
            <a:ext cx="9009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SutonnyMJ" pitchFamily="2" charset="0"/>
                <a:cs typeface="SutonnyMJ" pitchFamily="2" charset="0"/>
              </a:rPr>
              <a:t>৬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28915" y="2671293"/>
            <a:ext cx="887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SutonnyMJ" pitchFamily="2" charset="0"/>
                <a:cs typeface="SutonnyMJ" pitchFamily="2" charset="0"/>
              </a:rPr>
              <a:t>৪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36466" y="2614206"/>
            <a:ext cx="9009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SutonnyMJ" pitchFamily="2" charset="0"/>
                <a:cs typeface="SutonnyMJ" pitchFamily="2" charset="0"/>
              </a:rPr>
              <a:t>৭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6499297" y="4691547"/>
            <a:ext cx="18052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6411901" y="3947241"/>
            <a:ext cx="519948" cy="457672"/>
            <a:chOff x="4906911" y="1411938"/>
            <a:chExt cx="1004048" cy="685799"/>
          </a:xfrm>
        </p:grpSpPr>
        <p:sp>
          <p:nvSpPr>
            <p:cNvPr id="38" name="Rectangle 37"/>
            <p:cNvSpPr/>
            <p:nvPr/>
          </p:nvSpPr>
          <p:spPr>
            <a:xfrm>
              <a:off x="5307470" y="1411938"/>
              <a:ext cx="171984" cy="68579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906911" y="1695560"/>
              <a:ext cx="1004048" cy="12283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>
            <a:off x="7762116" y="2637198"/>
            <a:ext cx="0" cy="206282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198252" y="2602029"/>
            <a:ext cx="0" cy="206282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825561" y="4517258"/>
            <a:ext cx="8875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SutonnyMJ" pitchFamily="2" charset="0"/>
                <a:cs typeface="SutonnyMJ" pitchFamily="2" charset="0"/>
              </a:rPr>
              <a:t>৭</a:t>
            </a:r>
            <a:endParaRPr lang="en-US" sz="8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31024" y="4540704"/>
            <a:ext cx="9009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SutonnyMJ" pitchFamily="2" charset="0"/>
                <a:cs typeface="SutonnyMJ" pitchFamily="2" charset="0"/>
              </a:rPr>
              <a:t>৩</a:t>
            </a:r>
            <a:endParaRPr lang="en-US" sz="8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89026" y="3519373"/>
            <a:ext cx="887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SutonnyMJ" pitchFamily="2" charset="0"/>
                <a:cs typeface="SutonnyMJ" pitchFamily="2" charset="0"/>
              </a:rPr>
              <a:t>২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266555" y="3487021"/>
            <a:ext cx="9009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SutonnyMJ" pitchFamily="2" charset="0"/>
                <a:cs typeface="SutonnyMJ" pitchFamily="2" charset="0"/>
              </a:rPr>
              <a:t>৭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808423" y="2636584"/>
            <a:ext cx="887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SutonnyMJ" pitchFamily="2" charset="0"/>
                <a:cs typeface="SutonnyMJ" pitchFamily="2" charset="0"/>
              </a:rPr>
              <a:t>৪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307138" y="2561198"/>
            <a:ext cx="9009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SutonnyMJ" pitchFamily="2" charset="0"/>
                <a:cs typeface="SutonnyMJ" pitchFamily="2" charset="0"/>
              </a:rPr>
              <a:t>৬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9335261" y="4625286"/>
            <a:ext cx="18052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9247865" y="3880980"/>
            <a:ext cx="519948" cy="457672"/>
            <a:chOff x="4906911" y="1411938"/>
            <a:chExt cx="1004048" cy="685799"/>
          </a:xfrm>
        </p:grpSpPr>
        <p:sp>
          <p:nvSpPr>
            <p:cNvPr id="55" name="Rectangle 54"/>
            <p:cNvSpPr/>
            <p:nvPr/>
          </p:nvSpPr>
          <p:spPr>
            <a:xfrm>
              <a:off x="5307470" y="1411938"/>
              <a:ext cx="171984" cy="68579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906911" y="1695560"/>
              <a:ext cx="1004048" cy="12283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7" name="Straight Arrow Connector 56"/>
          <p:cNvCxnSpPr/>
          <p:nvPr/>
        </p:nvCxnSpPr>
        <p:spPr>
          <a:xfrm>
            <a:off x="10598080" y="2570937"/>
            <a:ext cx="0" cy="206282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0106787" y="2550282"/>
            <a:ext cx="0" cy="206282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9661525" y="4450997"/>
            <a:ext cx="8875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SutonnyMJ" pitchFamily="2" charset="0"/>
                <a:cs typeface="SutonnyMJ" pitchFamily="2" charset="0"/>
              </a:rPr>
              <a:t>৭</a:t>
            </a:r>
            <a:endParaRPr lang="en-US" sz="8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0266988" y="4474443"/>
            <a:ext cx="9009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SutonnyMJ" pitchFamily="2" charset="0"/>
                <a:cs typeface="SutonnyMJ" pitchFamily="2" charset="0"/>
              </a:rPr>
              <a:t>৩</a:t>
            </a:r>
            <a:endParaRPr lang="en-US" sz="80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79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4" grpId="0"/>
      <p:bldP spid="15" grpId="0"/>
      <p:bldP spid="16" grpId="0"/>
      <p:bldP spid="17" grpId="0"/>
      <p:bldP spid="19" grpId="0"/>
      <p:bldP spid="23" grpId="0"/>
      <p:bldP spid="32" grpId="0"/>
      <p:bldP spid="33" grpId="0"/>
      <p:bldP spid="34" grpId="0"/>
      <p:bldP spid="35" grpId="0"/>
      <p:bldP spid="44" grpId="0"/>
      <p:bldP spid="50" grpId="0"/>
      <p:bldP spid="51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8122" y="3561654"/>
            <a:ext cx="887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SutonnyMJ" pitchFamily="2" charset="0"/>
                <a:cs typeface="SutonnyMJ" pitchFamily="2" charset="0"/>
              </a:rPr>
              <a:t>৩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1426" y="3553282"/>
            <a:ext cx="9009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SutonnyMJ" pitchFamily="2" charset="0"/>
                <a:cs typeface="SutonnyMJ" pitchFamily="2" charset="0"/>
              </a:rPr>
              <a:t>৭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68051" y="2671293"/>
            <a:ext cx="887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SutonnyMJ" pitchFamily="2" charset="0"/>
                <a:cs typeface="SutonnyMJ" pitchFamily="2" charset="0"/>
              </a:rPr>
              <a:t>২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92009" y="2627459"/>
            <a:ext cx="9009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SutonnyMJ" pitchFamily="2" charset="0"/>
                <a:cs typeface="SutonnyMJ" pitchFamily="2" charset="0"/>
              </a:rPr>
              <a:t>৮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920132" y="4691547"/>
            <a:ext cx="18052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832736" y="3947241"/>
            <a:ext cx="519948" cy="457672"/>
            <a:chOff x="4906911" y="1411938"/>
            <a:chExt cx="1004048" cy="685799"/>
          </a:xfrm>
        </p:grpSpPr>
        <p:sp>
          <p:nvSpPr>
            <p:cNvPr id="20" name="Rectangle 19"/>
            <p:cNvSpPr/>
            <p:nvPr/>
          </p:nvSpPr>
          <p:spPr>
            <a:xfrm>
              <a:off x="5307470" y="1411938"/>
              <a:ext cx="171984" cy="68579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906911" y="1695560"/>
              <a:ext cx="1004048" cy="12283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6" name="Straight Arrow Connector 45"/>
          <p:cNvCxnSpPr/>
          <p:nvPr/>
        </p:nvCxnSpPr>
        <p:spPr>
          <a:xfrm>
            <a:off x="2182951" y="2637198"/>
            <a:ext cx="0" cy="206282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685348" y="2602029"/>
            <a:ext cx="0" cy="206282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246396" y="4517258"/>
            <a:ext cx="8875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SutonnyMJ" pitchFamily="2" charset="0"/>
                <a:cs typeface="SutonnyMJ" pitchFamily="2" charset="0"/>
              </a:rPr>
              <a:t>৬</a:t>
            </a:r>
            <a:endParaRPr lang="en-US" sz="8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51859" y="4540704"/>
            <a:ext cx="9009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SutonnyMJ" pitchFamily="2" charset="0"/>
                <a:cs typeface="SutonnyMJ" pitchFamily="2" charset="0"/>
              </a:rPr>
              <a:t>৩</a:t>
            </a:r>
            <a:endParaRPr lang="en-US" sz="8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928643" y="1304236"/>
            <a:ext cx="104661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২, ৩, ৭, ৮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এর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মধ্য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হতে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যে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কোনো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৪টি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অঙ্ক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নিয়ে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যোগের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সমস্যা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সমাধান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করি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যার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যোগফল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৬৫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হবে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। (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এক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অঙ্ক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একবার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ব্যবহার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করা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যাবে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) :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4087" y="3547141"/>
            <a:ext cx="887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SutonnyMJ" pitchFamily="2" charset="0"/>
                <a:cs typeface="SutonnyMJ" pitchFamily="2" charset="0"/>
              </a:rPr>
              <a:t>২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87391" y="3553282"/>
            <a:ext cx="9009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SutonnyMJ" pitchFamily="2" charset="0"/>
                <a:cs typeface="SutonnyMJ" pitchFamily="2" charset="0"/>
              </a:rPr>
              <a:t>৮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85715" y="2671293"/>
            <a:ext cx="887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SutonnyMJ" pitchFamily="2" charset="0"/>
                <a:cs typeface="SutonnyMJ" pitchFamily="2" charset="0"/>
              </a:rPr>
              <a:t>৩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27974" y="2627459"/>
            <a:ext cx="9009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SutonnyMJ" pitchFamily="2" charset="0"/>
                <a:cs typeface="SutonnyMJ" pitchFamily="2" charset="0"/>
              </a:rPr>
              <a:t>৭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756097" y="4691547"/>
            <a:ext cx="18052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3668701" y="3947241"/>
            <a:ext cx="519948" cy="457672"/>
            <a:chOff x="4906911" y="1411938"/>
            <a:chExt cx="1004048" cy="685799"/>
          </a:xfrm>
        </p:grpSpPr>
        <p:sp>
          <p:nvSpPr>
            <p:cNvPr id="26" name="Rectangle 25"/>
            <p:cNvSpPr/>
            <p:nvPr/>
          </p:nvSpPr>
          <p:spPr>
            <a:xfrm>
              <a:off x="5307470" y="1411938"/>
              <a:ext cx="171984" cy="68579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906911" y="1695560"/>
              <a:ext cx="1004048" cy="12283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8" name="Straight Arrow Connector 27"/>
          <p:cNvCxnSpPr/>
          <p:nvPr/>
        </p:nvCxnSpPr>
        <p:spPr>
          <a:xfrm>
            <a:off x="5018916" y="2637198"/>
            <a:ext cx="0" cy="206282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455052" y="2602029"/>
            <a:ext cx="0" cy="206282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082361" y="4517258"/>
            <a:ext cx="8875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SutonnyMJ" pitchFamily="2" charset="0"/>
                <a:cs typeface="SutonnyMJ" pitchFamily="2" charset="0"/>
              </a:rPr>
              <a:t>৬</a:t>
            </a:r>
            <a:endParaRPr lang="en-US" sz="8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87824" y="4540704"/>
            <a:ext cx="9009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SutonnyMJ" pitchFamily="2" charset="0"/>
                <a:cs typeface="SutonnyMJ" pitchFamily="2" charset="0"/>
              </a:rPr>
              <a:t>৫</a:t>
            </a:r>
            <a:endParaRPr lang="en-US" sz="8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93744" y="3584373"/>
            <a:ext cx="887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SutonnyMJ" pitchFamily="2" charset="0"/>
                <a:cs typeface="SutonnyMJ" pitchFamily="2" charset="0"/>
              </a:rPr>
              <a:t>২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08504" y="3559593"/>
            <a:ext cx="9009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SutonnyMJ" pitchFamily="2" charset="0"/>
                <a:cs typeface="SutonnyMJ" pitchFamily="2" charset="0"/>
              </a:rPr>
              <a:t>৭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56345" y="2671293"/>
            <a:ext cx="887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SutonnyMJ" pitchFamily="2" charset="0"/>
                <a:cs typeface="SutonnyMJ" pitchFamily="2" charset="0"/>
              </a:rPr>
              <a:t>৩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36466" y="2614206"/>
            <a:ext cx="9009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SutonnyMJ" pitchFamily="2" charset="0"/>
                <a:cs typeface="SutonnyMJ" pitchFamily="2" charset="0"/>
              </a:rPr>
              <a:t>৮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6499297" y="4691547"/>
            <a:ext cx="18052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6411901" y="3947241"/>
            <a:ext cx="519948" cy="457672"/>
            <a:chOff x="4906911" y="1411938"/>
            <a:chExt cx="1004048" cy="685799"/>
          </a:xfrm>
        </p:grpSpPr>
        <p:sp>
          <p:nvSpPr>
            <p:cNvPr id="38" name="Rectangle 37"/>
            <p:cNvSpPr/>
            <p:nvPr/>
          </p:nvSpPr>
          <p:spPr>
            <a:xfrm>
              <a:off x="5307470" y="1411938"/>
              <a:ext cx="171984" cy="68579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906911" y="1695560"/>
              <a:ext cx="1004048" cy="12283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>
            <a:off x="7762116" y="2637198"/>
            <a:ext cx="0" cy="206282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198252" y="2602029"/>
            <a:ext cx="0" cy="206282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825561" y="4517258"/>
            <a:ext cx="8875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SutonnyMJ" pitchFamily="2" charset="0"/>
                <a:cs typeface="SutonnyMJ" pitchFamily="2" charset="0"/>
              </a:rPr>
              <a:t>৬</a:t>
            </a:r>
            <a:endParaRPr lang="en-US" sz="8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31024" y="4540704"/>
            <a:ext cx="9009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SutonnyMJ" pitchFamily="2" charset="0"/>
                <a:cs typeface="SutonnyMJ" pitchFamily="2" charset="0"/>
              </a:rPr>
              <a:t>৫</a:t>
            </a:r>
            <a:endParaRPr lang="en-US" sz="8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89026" y="3519373"/>
            <a:ext cx="887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SutonnyMJ" pitchFamily="2" charset="0"/>
                <a:cs typeface="SutonnyMJ" pitchFamily="2" charset="0"/>
              </a:rPr>
              <a:t>৩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281069" y="3487021"/>
            <a:ext cx="9009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SutonnyMJ" pitchFamily="2" charset="0"/>
                <a:cs typeface="SutonnyMJ" pitchFamily="2" charset="0"/>
              </a:rPr>
              <a:t>৮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808423" y="2636584"/>
            <a:ext cx="887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SutonnyMJ" pitchFamily="2" charset="0"/>
                <a:cs typeface="SutonnyMJ" pitchFamily="2" charset="0"/>
              </a:rPr>
              <a:t>২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307138" y="2561198"/>
            <a:ext cx="9009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SutonnyMJ" pitchFamily="2" charset="0"/>
                <a:cs typeface="SutonnyMJ" pitchFamily="2" charset="0"/>
              </a:rPr>
              <a:t>৭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9335261" y="4625286"/>
            <a:ext cx="18052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9247865" y="3880980"/>
            <a:ext cx="519948" cy="457672"/>
            <a:chOff x="4906911" y="1411938"/>
            <a:chExt cx="1004048" cy="685799"/>
          </a:xfrm>
        </p:grpSpPr>
        <p:sp>
          <p:nvSpPr>
            <p:cNvPr id="55" name="Rectangle 54"/>
            <p:cNvSpPr/>
            <p:nvPr/>
          </p:nvSpPr>
          <p:spPr>
            <a:xfrm>
              <a:off x="5307470" y="1411938"/>
              <a:ext cx="171984" cy="68579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906911" y="1695560"/>
              <a:ext cx="1004048" cy="12283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7" name="Straight Arrow Connector 56"/>
          <p:cNvCxnSpPr/>
          <p:nvPr/>
        </p:nvCxnSpPr>
        <p:spPr>
          <a:xfrm>
            <a:off x="10612594" y="2570937"/>
            <a:ext cx="0" cy="206282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0106787" y="2550282"/>
            <a:ext cx="0" cy="206282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9661525" y="4450997"/>
            <a:ext cx="8875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SutonnyMJ" pitchFamily="2" charset="0"/>
                <a:cs typeface="SutonnyMJ" pitchFamily="2" charset="0"/>
              </a:rPr>
              <a:t>৬</a:t>
            </a:r>
            <a:endParaRPr lang="en-US" sz="8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0281502" y="4474443"/>
            <a:ext cx="9009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SutonnyMJ" pitchFamily="2" charset="0"/>
                <a:cs typeface="SutonnyMJ" pitchFamily="2" charset="0"/>
              </a:rPr>
              <a:t>৫</a:t>
            </a:r>
            <a:endParaRPr lang="en-US" sz="8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302888" y="284048"/>
            <a:ext cx="2614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 err="1">
                <a:solidFill>
                  <a:srgbClr val="C42154"/>
                </a:solidFill>
                <a:latin typeface="SutonnyMJ" pitchFamily="2" charset="0"/>
                <a:cs typeface="SutonnyMJ" pitchFamily="2" charset="0"/>
              </a:rPr>
              <a:t>g~j¨vqb</a:t>
            </a:r>
            <a:r>
              <a:rPr lang="en-US" sz="4800" u="sng" dirty="0">
                <a:solidFill>
                  <a:srgbClr val="C42154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u="sng" dirty="0" smtClean="0">
                <a:solidFill>
                  <a:srgbClr val="C42154"/>
                </a:solidFill>
                <a:latin typeface="SutonnyMJ" pitchFamily="2" charset="0"/>
                <a:cs typeface="SutonnyMJ" pitchFamily="2" charset="0"/>
              </a:rPr>
              <a:t>:</a:t>
            </a:r>
            <a:endParaRPr lang="en-US" sz="4800" u="sng" dirty="0">
              <a:solidFill>
                <a:srgbClr val="C42154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59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4" grpId="0"/>
      <p:bldP spid="15" grpId="0"/>
      <p:bldP spid="16" grpId="0"/>
      <p:bldP spid="17" grpId="0"/>
      <p:bldP spid="19" grpId="0"/>
      <p:bldP spid="23" grpId="0"/>
      <p:bldP spid="32" grpId="0"/>
      <p:bldP spid="33" grpId="0"/>
      <p:bldP spid="34" grpId="0"/>
      <p:bldP spid="35" grpId="0"/>
      <p:bldP spid="44" grpId="0"/>
      <p:bldP spid="50" grpId="0"/>
      <p:bldP spid="51" grpId="0"/>
      <p:bldP spid="5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3096</TotalTime>
  <Words>272</Words>
  <Application>Microsoft Office PowerPoint</Application>
  <PresentationFormat>Widescreen</PresentationFormat>
  <Paragraphs>81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Garamond</vt:lpstr>
      <vt:lpstr>NikoshBAN</vt:lpstr>
      <vt:lpstr>SutonnyMJ</vt:lpstr>
      <vt:lpstr>Organic</vt:lpstr>
      <vt:lpstr>1_Organic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233</cp:revision>
  <dcterms:created xsi:type="dcterms:W3CDTF">2019-07-23T16:18:58Z</dcterms:created>
  <dcterms:modified xsi:type="dcterms:W3CDTF">2021-02-26T15:47:20Z</dcterms:modified>
</cp:coreProperties>
</file>