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86" r:id="rId4"/>
    <p:sldId id="321" r:id="rId5"/>
    <p:sldId id="326" r:id="rId6"/>
    <p:sldId id="327" r:id="rId7"/>
    <p:sldId id="322" r:id="rId8"/>
    <p:sldId id="328" r:id="rId9"/>
    <p:sldId id="329" r:id="rId10"/>
    <p:sldId id="325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0CB"/>
    <a:srgbClr val="F959F9"/>
    <a:srgbClr val="B10F92"/>
    <a:srgbClr val="B40C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79" autoAdjust="0"/>
  </p:normalViewPr>
  <p:slideViewPr>
    <p:cSldViewPr>
      <p:cViewPr varScale="1">
        <p:scale>
          <a:sx n="66" d="100"/>
          <a:sy n="66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6E71-1DFF-4284-AD20-EE0BC5F0BF88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C438-E92C-4A57-878E-FE0CEDCA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83819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39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সেমিকন্ডাক্টর</a:t>
            </a:r>
            <a:r>
              <a:rPr lang="en-US" sz="39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9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ইলেকট্রনিক্স</a:t>
            </a:r>
            <a:endParaRPr lang="en-US" sz="39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৯</a:t>
            </a:r>
          </a:p>
          <a:p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ose 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1886"/>
            <a:ext cx="9144000" cy="4365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বিবর্ধন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গুনক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(current amplification factor), </a:t>
            </a:r>
          </a:p>
          <a:p>
            <a:pPr algn="just"/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গুনক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(Current  gain),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80"/>
          <p:cNvGrpSpPr/>
          <p:nvPr/>
        </p:nvGrpSpPr>
        <p:grpSpPr>
          <a:xfrm>
            <a:off x="762000" y="-3657600"/>
            <a:ext cx="3581400" cy="2819400"/>
            <a:chOff x="762000" y="3429000"/>
            <a:chExt cx="3581400" cy="2819400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 rot="5400000">
              <a:off x="1436224" y="3407682"/>
              <a:ext cx="2047658" cy="2090294"/>
            </a:xfrm>
            <a:prstGeom prst="ellipse">
              <a:avLst/>
            </a:prstGeom>
            <a:ln w="38100"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rot="5400000">
              <a:off x="1182013" y="4494929"/>
              <a:ext cx="1358726" cy="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H="1">
              <a:off x="767976" y="4572000"/>
              <a:ext cx="1066800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flipV="1">
              <a:off x="1834776" y="3504851"/>
              <a:ext cx="990600" cy="609600"/>
            </a:xfrm>
            <a:prstGeom prst="straightConnector1">
              <a:avLst/>
            </a:prstGeom>
            <a:noFill/>
            <a:ln w="38100">
              <a:solidFill>
                <a:srgbClr val="EA10CB"/>
              </a:solidFill>
              <a:round/>
              <a:headEnd/>
              <a:tailEnd/>
            </a:ln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762000" y="4419251"/>
              <a:ext cx="5976" cy="991064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V="1">
              <a:off x="4343400" y="4876451"/>
              <a:ext cx="0" cy="1371949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V="1">
              <a:off x="4343400" y="3504851"/>
              <a:ext cx="0" cy="914402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 flipH="1">
              <a:off x="2743200" y="3504851"/>
              <a:ext cx="1600200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 flipV="1">
              <a:off x="767976" y="5638451"/>
              <a:ext cx="0" cy="60960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 flipH="1">
              <a:off x="767976" y="6248051"/>
              <a:ext cx="1950730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 flipV="1">
              <a:off x="2749176" y="5499273"/>
              <a:ext cx="0" cy="748778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</p:grp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1600200"/>
            <a:ext cx="1323975" cy="93345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4038600"/>
            <a:ext cx="1362075" cy="9334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5486400"/>
            <a:ext cx="2371725" cy="476250"/>
          </a:xfrm>
          <a:prstGeom prst="rect">
            <a:avLst/>
          </a:prstGeom>
          <a:noFill/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600200"/>
            <a:ext cx="1685925" cy="94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495800" cy="6248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অ্যামপ্লিফায়ার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মাইক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tenor (1)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4691630" cy="62483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3ea002919f84e4e8abc07828b867f54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867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838200"/>
            <a:ext cx="4191000" cy="59737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emi.gif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1"/>
            <a:ext cx="4953000" cy="1752599"/>
          </a:xfrm>
          <a:prstGeom prst="rect">
            <a:avLst/>
          </a:prstGeom>
        </p:spPr>
      </p:pic>
      <p:pic>
        <p:nvPicPr>
          <p:cNvPr id="9" name="Content Placeholder 8" descr="Transistors-Featured-Image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790825"/>
            <a:ext cx="4953000" cy="4067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উদ্দেশ্যে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(১)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বিবর্ধক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অ্যামপ্লিফায়ার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(২)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পরিবর্তী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সংকেতের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বৃদ্ধিকে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বিবর্ধন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ইনপুটে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সংকেতকে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আউটপুটে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বিবর্ধিত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বিবর্ধক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অ্যামপ্লিফায়ার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বিবর্ধক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n-p-n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অ্যামপ্লিফায়ার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কমন-এমিটার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সার্কিট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সার্কিটে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বেস-এমিটার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কালেক্টর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লোড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বিবর্ধন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সার্কিটে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বেস-এমিটার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সম্মুখ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ঝোকবর্তী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ডিসি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5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1" name="Rectangle 58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5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1447800" y="838200"/>
            <a:ext cx="5638800" cy="3295650"/>
            <a:chOff x="1676400" y="2895600"/>
            <a:chExt cx="5638800" cy="3295650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676400" y="2895600"/>
              <a:ext cx="5638800" cy="3048000"/>
              <a:chOff x="1833" y="1014"/>
              <a:chExt cx="6335" cy="3456"/>
            </a:xfrm>
          </p:grpSpPr>
          <p:sp>
            <p:nvSpPr>
              <p:cNvPr id="4" name="Oval 3"/>
              <p:cNvSpPr>
                <a:spLocks noChangeArrowheads="1"/>
              </p:cNvSpPr>
              <p:nvPr/>
            </p:nvSpPr>
            <p:spPr bwMode="auto">
              <a:xfrm rot="5400000">
                <a:off x="3858" y="1854"/>
                <a:ext cx="1605" cy="1545"/>
              </a:xfrm>
              <a:prstGeom prst="ellipse">
                <a:avLst/>
              </a:prstGeom>
              <a:ln w="38100">
                <a:solidFill>
                  <a:srgbClr val="FF0000"/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" name="AutoShape 4"/>
              <p:cNvCxnSpPr>
                <a:cxnSpLocks noChangeShapeType="1"/>
              </p:cNvCxnSpPr>
              <p:nvPr/>
            </p:nvCxnSpPr>
            <p:spPr bwMode="auto">
              <a:xfrm rot="5400000">
                <a:off x="3686" y="2627"/>
                <a:ext cx="1065" cy="0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7" name="AutoShape 5"/>
              <p:cNvCxnSpPr>
                <a:cxnSpLocks noChangeShapeType="1"/>
              </p:cNvCxnSpPr>
              <p:nvPr/>
            </p:nvCxnSpPr>
            <p:spPr bwMode="auto">
              <a:xfrm>
                <a:off x="4218" y="2919"/>
                <a:ext cx="706" cy="435"/>
              </a:xfrm>
              <a:prstGeom prst="straightConnector1">
                <a:avLst/>
              </a:prstGeom>
              <a:noFill/>
              <a:ln w="38100">
                <a:solidFill>
                  <a:srgbClr val="F959F9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1976" y="2604"/>
                <a:ext cx="2243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9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4218" y="1884"/>
                <a:ext cx="706" cy="435"/>
              </a:xfrm>
              <a:prstGeom prst="straightConnector1">
                <a:avLst/>
              </a:prstGeom>
              <a:noFill/>
              <a:ln w="38100">
                <a:solidFill>
                  <a:srgbClr val="B40C9C"/>
                </a:solidFill>
                <a:round/>
                <a:headEnd/>
                <a:tailEnd/>
              </a:ln>
            </p:spPr>
          </p:cxnSp>
          <p:cxnSp>
            <p:nvCxnSpPr>
              <p:cNvPr id="10" name="AutoShape 8"/>
              <p:cNvCxnSpPr>
                <a:cxnSpLocks noChangeShapeType="1"/>
              </p:cNvCxnSpPr>
              <p:nvPr/>
            </p:nvCxnSpPr>
            <p:spPr bwMode="auto">
              <a:xfrm>
                <a:off x="3433" y="2589"/>
                <a:ext cx="0" cy="486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" name="AutoShape 9"/>
              <p:cNvCxnSpPr>
                <a:cxnSpLocks noChangeShapeType="1"/>
              </p:cNvCxnSpPr>
              <p:nvPr/>
            </p:nvCxnSpPr>
            <p:spPr bwMode="auto">
              <a:xfrm rot="5400000" flipH="1">
                <a:off x="5774" y="1373"/>
                <a:ext cx="600" cy="1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" name="AutoShape 10"/>
              <p:cNvCxnSpPr>
                <a:cxnSpLocks noChangeShapeType="1"/>
              </p:cNvCxnSpPr>
              <p:nvPr/>
            </p:nvCxnSpPr>
            <p:spPr bwMode="auto">
              <a:xfrm rot="5400000" flipH="1">
                <a:off x="4549" y="1479"/>
                <a:ext cx="750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4914" y="1105"/>
                <a:ext cx="3051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" name="AutoShape 12"/>
              <p:cNvCxnSpPr>
                <a:cxnSpLocks noChangeShapeType="1"/>
              </p:cNvCxnSpPr>
              <p:nvPr/>
            </p:nvCxnSpPr>
            <p:spPr bwMode="auto">
              <a:xfrm flipH="1">
                <a:off x="4365" y="4020"/>
                <a:ext cx="879" cy="1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" name="AutoShape 13"/>
              <p:cNvCxnSpPr>
                <a:cxnSpLocks noChangeShapeType="1"/>
              </p:cNvCxnSpPr>
              <p:nvPr/>
            </p:nvCxnSpPr>
            <p:spPr bwMode="auto">
              <a:xfrm>
                <a:off x="4907" y="3354"/>
                <a:ext cx="0" cy="90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" name="AutoShape 14"/>
              <p:cNvCxnSpPr>
                <a:cxnSpLocks noChangeShapeType="1"/>
              </p:cNvCxnSpPr>
              <p:nvPr/>
            </p:nvCxnSpPr>
            <p:spPr bwMode="auto">
              <a:xfrm>
                <a:off x="6148" y="2700"/>
                <a:ext cx="20" cy="1329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" name="AutoShape 15"/>
              <p:cNvCxnSpPr>
                <a:cxnSpLocks noChangeShapeType="1"/>
              </p:cNvCxnSpPr>
              <p:nvPr/>
            </p:nvCxnSpPr>
            <p:spPr bwMode="auto">
              <a:xfrm>
                <a:off x="3354" y="2364"/>
                <a:ext cx="444" cy="0"/>
              </a:xfrm>
              <a:prstGeom prst="straightConnector1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" name="AutoShape 16"/>
              <p:cNvCxnSpPr>
                <a:cxnSpLocks noChangeShapeType="1"/>
              </p:cNvCxnSpPr>
              <p:nvPr/>
            </p:nvCxnSpPr>
            <p:spPr bwMode="auto">
              <a:xfrm>
                <a:off x="5024" y="1245"/>
                <a:ext cx="916" cy="0"/>
              </a:xfrm>
              <a:prstGeom prst="straightConnector1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" name="AutoShape 17"/>
              <p:cNvCxnSpPr>
                <a:cxnSpLocks noChangeShapeType="1"/>
              </p:cNvCxnSpPr>
              <p:nvPr/>
            </p:nvCxnSpPr>
            <p:spPr bwMode="auto">
              <a:xfrm>
                <a:off x="5154" y="3429"/>
                <a:ext cx="15" cy="471"/>
              </a:xfrm>
              <a:prstGeom prst="straightConnector1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" name="AutoShape 18"/>
              <p:cNvCxnSpPr>
                <a:cxnSpLocks noChangeShapeType="1"/>
              </p:cNvCxnSpPr>
              <p:nvPr/>
            </p:nvCxnSpPr>
            <p:spPr bwMode="auto">
              <a:xfrm flipV="1">
                <a:off x="5673" y="3774"/>
                <a:ext cx="0" cy="46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1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5538" y="3909"/>
                <a:ext cx="0" cy="24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2" name="AutoShape 20"/>
              <p:cNvCxnSpPr>
                <a:cxnSpLocks noChangeShapeType="1"/>
              </p:cNvCxnSpPr>
              <p:nvPr/>
            </p:nvCxnSpPr>
            <p:spPr bwMode="auto">
              <a:xfrm flipV="1">
                <a:off x="5388" y="3774"/>
                <a:ext cx="0" cy="46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5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5244" y="3901"/>
                <a:ext cx="0" cy="24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6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4233" y="3789"/>
                <a:ext cx="0" cy="46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7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4374" y="3901"/>
                <a:ext cx="0" cy="24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8" name="AutoShape 24"/>
              <p:cNvCxnSpPr>
                <a:cxnSpLocks noChangeShapeType="1"/>
              </p:cNvCxnSpPr>
              <p:nvPr/>
            </p:nvCxnSpPr>
            <p:spPr bwMode="auto">
              <a:xfrm flipH="1">
                <a:off x="1976" y="4029"/>
                <a:ext cx="2257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49" name="AutoShape 25"/>
              <p:cNvCxnSpPr>
                <a:cxnSpLocks noChangeShapeType="1"/>
              </p:cNvCxnSpPr>
              <p:nvPr/>
            </p:nvCxnSpPr>
            <p:spPr bwMode="auto">
              <a:xfrm>
                <a:off x="3433" y="3075"/>
                <a:ext cx="182" cy="16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1050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3315" y="3240"/>
                <a:ext cx="300" cy="1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1051" name="AutoShape 27"/>
              <p:cNvCxnSpPr>
                <a:cxnSpLocks noChangeShapeType="1"/>
              </p:cNvCxnSpPr>
              <p:nvPr/>
            </p:nvCxnSpPr>
            <p:spPr bwMode="auto">
              <a:xfrm>
                <a:off x="3315" y="3354"/>
                <a:ext cx="300" cy="186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1052" name="AutoShape 28"/>
              <p:cNvCxnSpPr>
                <a:cxnSpLocks noChangeShapeType="1"/>
              </p:cNvCxnSpPr>
              <p:nvPr/>
            </p:nvCxnSpPr>
            <p:spPr bwMode="auto">
              <a:xfrm flipH="1">
                <a:off x="3300" y="3540"/>
                <a:ext cx="300" cy="1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2" name="AutoShape 29"/>
              <p:cNvCxnSpPr>
                <a:cxnSpLocks noChangeShapeType="1"/>
              </p:cNvCxnSpPr>
              <p:nvPr/>
            </p:nvCxnSpPr>
            <p:spPr bwMode="auto">
              <a:xfrm>
                <a:off x="5983" y="2535"/>
                <a:ext cx="182" cy="16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3" name="AutoShape 30"/>
              <p:cNvCxnSpPr>
                <a:cxnSpLocks noChangeShapeType="1"/>
              </p:cNvCxnSpPr>
              <p:nvPr/>
            </p:nvCxnSpPr>
            <p:spPr bwMode="auto">
              <a:xfrm>
                <a:off x="3480" y="3789"/>
                <a:ext cx="0" cy="231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44" name="AutoShape 31"/>
              <p:cNvCxnSpPr>
                <a:cxnSpLocks noChangeShapeType="1"/>
              </p:cNvCxnSpPr>
              <p:nvPr/>
            </p:nvCxnSpPr>
            <p:spPr bwMode="auto">
              <a:xfrm>
                <a:off x="6058" y="1665"/>
                <a:ext cx="182" cy="16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5" name="AutoShape 32"/>
              <p:cNvCxnSpPr>
                <a:cxnSpLocks noChangeShapeType="1"/>
              </p:cNvCxnSpPr>
              <p:nvPr/>
            </p:nvCxnSpPr>
            <p:spPr bwMode="auto">
              <a:xfrm flipH="1">
                <a:off x="5954" y="1839"/>
                <a:ext cx="300" cy="1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6" name="AutoShape 33"/>
              <p:cNvCxnSpPr>
                <a:cxnSpLocks noChangeShapeType="1"/>
              </p:cNvCxnSpPr>
              <p:nvPr/>
            </p:nvCxnSpPr>
            <p:spPr bwMode="auto">
              <a:xfrm>
                <a:off x="5985" y="1959"/>
                <a:ext cx="300" cy="186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7" name="AutoShape 34"/>
              <p:cNvCxnSpPr>
                <a:cxnSpLocks noChangeShapeType="1"/>
              </p:cNvCxnSpPr>
              <p:nvPr/>
            </p:nvCxnSpPr>
            <p:spPr bwMode="auto">
              <a:xfrm flipH="1">
                <a:off x="5985" y="2145"/>
                <a:ext cx="300" cy="1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8" name="AutoShape 35"/>
              <p:cNvCxnSpPr>
                <a:cxnSpLocks noChangeShapeType="1"/>
              </p:cNvCxnSpPr>
              <p:nvPr/>
            </p:nvCxnSpPr>
            <p:spPr bwMode="auto">
              <a:xfrm>
                <a:off x="5985" y="2244"/>
                <a:ext cx="300" cy="186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9" name="AutoShape 36"/>
              <p:cNvCxnSpPr>
                <a:cxnSpLocks noChangeShapeType="1"/>
              </p:cNvCxnSpPr>
              <p:nvPr/>
            </p:nvCxnSpPr>
            <p:spPr bwMode="auto">
              <a:xfrm flipH="1">
                <a:off x="6000" y="2415"/>
                <a:ext cx="300" cy="1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0" name="AutoShape 37"/>
              <p:cNvCxnSpPr>
                <a:cxnSpLocks noChangeShapeType="1"/>
              </p:cNvCxnSpPr>
              <p:nvPr/>
            </p:nvCxnSpPr>
            <p:spPr bwMode="auto">
              <a:xfrm>
                <a:off x="5672" y="4029"/>
                <a:ext cx="2413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51" name="AutoShape 38"/>
              <p:cNvCxnSpPr>
                <a:cxnSpLocks noChangeShapeType="1"/>
              </p:cNvCxnSpPr>
              <p:nvPr/>
            </p:nvCxnSpPr>
            <p:spPr bwMode="auto">
              <a:xfrm>
                <a:off x="3313" y="3645"/>
                <a:ext cx="182" cy="16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2" name="AutoShape 39"/>
              <p:cNvCxnSpPr>
                <a:cxnSpLocks noChangeShapeType="1"/>
              </p:cNvCxnSpPr>
              <p:nvPr/>
            </p:nvCxnSpPr>
            <p:spPr bwMode="auto">
              <a:xfrm>
                <a:off x="4543" y="4254"/>
                <a:ext cx="695" cy="1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53" name="AutoShape 40"/>
              <p:cNvCxnSpPr>
                <a:cxnSpLocks noChangeShapeType="1"/>
              </p:cNvCxnSpPr>
              <p:nvPr/>
            </p:nvCxnSpPr>
            <p:spPr bwMode="auto">
              <a:xfrm>
                <a:off x="4667" y="4365"/>
                <a:ext cx="481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54" name="AutoShape 41"/>
              <p:cNvCxnSpPr>
                <a:cxnSpLocks noChangeShapeType="1"/>
              </p:cNvCxnSpPr>
              <p:nvPr/>
            </p:nvCxnSpPr>
            <p:spPr bwMode="auto">
              <a:xfrm>
                <a:off x="4787" y="4470"/>
                <a:ext cx="257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sp>
            <p:nvSpPr>
              <p:cNvPr id="55" name="Oval 42"/>
              <p:cNvSpPr>
                <a:spLocks noChangeArrowheads="1"/>
              </p:cNvSpPr>
              <p:nvPr/>
            </p:nvSpPr>
            <p:spPr bwMode="auto">
              <a:xfrm>
                <a:off x="1856" y="3945"/>
                <a:ext cx="143" cy="14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43"/>
              <p:cNvSpPr>
                <a:spLocks noChangeArrowheads="1"/>
              </p:cNvSpPr>
              <p:nvPr/>
            </p:nvSpPr>
            <p:spPr bwMode="auto">
              <a:xfrm>
                <a:off x="1833" y="2514"/>
                <a:ext cx="143" cy="14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44"/>
              <p:cNvSpPr>
                <a:spLocks noChangeArrowheads="1"/>
              </p:cNvSpPr>
              <p:nvPr/>
            </p:nvSpPr>
            <p:spPr bwMode="auto">
              <a:xfrm>
                <a:off x="8025" y="3939"/>
                <a:ext cx="143" cy="14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45"/>
              <p:cNvSpPr>
                <a:spLocks noChangeArrowheads="1"/>
              </p:cNvSpPr>
              <p:nvPr/>
            </p:nvSpPr>
            <p:spPr bwMode="auto">
              <a:xfrm>
                <a:off x="7942" y="1014"/>
                <a:ext cx="143" cy="14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9" name="AutoShape 46"/>
              <p:cNvCxnSpPr>
                <a:cxnSpLocks noChangeShapeType="1"/>
              </p:cNvCxnSpPr>
              <p:nvPr/>
            </p:nvCxnSpPr>
            <p:spPr bwMode="auto">
              <a:xfrm>
                <a:off x="6750" y="2380"/>
                <a:ext cx="840" cy="0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</p:cxnSp>
          <p:sp>
            <p:nvSpPr>
              <p:cNvPr id="60" name="Freeform 47"/>
              <p:cNvSpPr>
                <a:spLocks/>
              </p:cNvSpPr>
              <p:nvPr/>
            </p:nvSpPr>
            <p:spPr bwMode="auto">
              <a:xfrm>
                <a:off x="6750" y="1455"/>
                <a:ext cx="840" cy="1755"/>
              </a:xfrm>
              <a:custGeom>
                <a:avLst/>
                <a:gdLst/>
                <a:ahLst/>
                <a:cxnLst>
                  <a:cxn ang="0">
                    <a:pos x="0" y="397"/>
                  </a:cxn>
                  <a:cxn ang="0">
                    <a:pos x="195" y="695"/>
                  </a:cxn>
                  <a:cxn ang="0">
                    <a:pos x="600" y="50"/>
                  </a:cxn>
                  <a:cxn ang="0">
                    <a:pos x="840" y="397"/>
                  </a:cxn>
                </a:cxnLst>
                <a:rect l="0" t="0" r="r" b="b"/>
                <a:pathLst>
                  <a:path w="840" h="753">
                    <a:moveTo>
                      <a:pt x="0" y="397"/>
                    </a:moveTo>
                    <a:cubicBezTo>
                      <a:pt x="47" y="575"/>
                      <a:pt x="95" y="753"/>
                      <a:pt x="195" y="695"/>
                    </a:cubicBezTo>
                    <a:cubicBezTo>
                      <a:pt x="295" y="637"/>
                      <a:pt x="493" y="100"/>
                      <a:pt x="600" y="50"/>
                    </a:cubicBezTo>
                    <a:cubicBezTo>
                      <a:pt x="707" y="0"/>
                      <a:pt x="773" y="198"/>
                      <a:pt x="840" y="397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1" name="AutoShape 48"/>
              <p:cNvCxnSpPr>
                <a:cxnSpLocks noChangeShapeType="1"/>
              </p:cNvCxnSpPr>
              <p:nvPr/>
            </p:nvCxnSpPr>
            <p:spPr bwMode="auto">
              <a:xfrm>
                <a:off x="2160" y="3302"/>
                <a:ext cx="840" cy="0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</p:cxn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>
                <a:off x="2160" y="2940"/>
                <a:ext cx="840" cy="7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390" y="76"/>
                  </a:cxn>
                  <a:cxn ang="0">
                    <a:pos x="915" y="1012"/>
                  </a:cxn>
                  <a:cxn ang="0">
                    <a:pos x="1350" y="556"/>
                  </a:cxn>
                </a:cxnLst>
                <a:rect l="0" t="0" r="r" b="b"/>
                <a:pathLst>
                  <a:path w="1350" h="1092">
                    <a:moveTo>
                      <a:pt x="0" y="556"/>
                    </a:moveTo>
                    <a:cubicBezTo>
                      <a:pt x="119" y="278"/>
                      <a:pt x="238" y="0"/>
                      <a:pt x="390" y="76"/>
                    </a:cubicBezTo>
                    <a:cubicBezTo>
                      <a:pt x="542" y="152"/>
                      <a:pt x="755" y="932"/>
                      <a:pt x="915" y="1012"/>
                    </a:cubicBezTo>
                    <a:cubicBezTo>
                      <a:pt x="1075" y="1092"/>
                      <a:pt x="1212" y="824"/>
                      <a:pt x="1350" y="556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1264" name="Picture 5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1400" y="5715000"/>
              <a:ext cx="542925" cy="476250"/>
            </a:xfrm>
            <a:prstGeom prst="rect">
              <a:avLst/>
            </a:prstGeom>
            <a:noFill/>
          </p:spPr>
        </p:pic>
        <p:pic>
          <p:nvPicPr>
            <p:cNvPr id="11267" name="Picture 5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5715000"/>
              <a:ext cx="514350" cy="476250"/>
            </a:xfrm>
            <a:prstGeom prst="rect">
              <a:avLst/>
            </a:prstGeom>
            <a:noFill/>
          </p:spPr>
        </p:pic>
        <p:pic>
          <p:nvPicPr>
            <p:cNvPr id="1080" name="Picture 5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19600" y="4495800"/>
              <a:ext cx="200025" cy="476250"/>
            </a:xfrm>
            <a:prstGeom prst="rect">
              <a:avLst/>
            </a:prstGeom>
            <a:noFill/>
          </p:spPr>
        </p:pic>
        <p:pic>
          <p:nvPicPr>
            <p:cNvPr id="11269" name="Picture 5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0" y="4114800"/>
              <a:ext cx="219075" cy="476250"/>
            </a:xfrm>
            <a:prstGeom prst="rect">
              <a:avLst/>
            </a:prstGeom>
            <a:noFill/>
          </p:spPr>
        </p:pic>
        <p:pic>
          <p:nvPicPr>
            <p:cNvPr id="1078" name="Picture 5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657600"/>
              <a:ext cx="200025" cy="476250"/>
            </a:xfrm>
            <a:prstGeom prst="rect">
              <a:avLst/>
            </a:prstGeom>
            <a:noFill/>
          </p:spPr>
        </p:pic>
        <p:pic>
          <p:nvPicPr>
            <p:cNvPr id="1087" name="Picture 6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600" y="5029200"/>
              <a:ext cx="304800" cy="476250"/>
            </a:xfrm>
            <a:prstGeom prst="rect">
              <a:avLst/>
            </a:prstGeom>
            <a:noFill/>
          </p:spPr>
        </p:pic>
        <p:pic>
          <p:nvPicPr>
            <p:cNvPr id="1086" name="Picture 6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0800" y="3810000"/>
              <a:ext cx="304800" cy="476250"/>
            </a:xfrm>
            <a:prstGeom prst="rect">
              <a:avLst/>
            </a:prstGeom>
            <a:noFill/>
          </p:spPr>
        </p:pic>
        <p:pic>
          <p:nvPicPr>
            <p:cNvPr id="1085" name="Picture 6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4400" y="3124200"/>
              <a:ext cx="295275" cy="476250"/>
            </a:xfrm>
            <a:prstGeom prst="rect">
              <a:avLst/>
            </a:prstGeom>
            <a:noFill/>
          </p:spPr>
        </p:pic>
        <p:pic>
          <p:nvPicPr>
            <p:cNvPr id="1092" name="Picture 68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24225" y="4876800"/>
              <a:ext cx="333375" cy="476250"/>
            </a:xfrm>
            <a:prstGeom prst="rect">
              <a:avLst/>
            </a:prstGeom>
            <a:noFill/>
          </p:spPr>
        </p:pic>
        <p:pic>
          <p:nvPicPr>
            <p:cNvPr id="1091" name="Picture 6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0" y="3581400"/>
              <a:ext cx="381000" cy="476250"/>
            </a:xfrm>
            <a:prstGeom prst="rect">
              <a:avLst/>
            </a:prstGeom>
            <a:noFill/>
          </p:spPr>
        </p:pic>
      </p:grp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বিবর্ধক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সম্মুখ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ঝোকবর্তী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বর্তনীতে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সার্কিটে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কালেক্টর-এমিটার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ঝোক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এমিটার-বেস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জাংশনে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সংকেতের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পজেটিভ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অর্ধচক্রের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সম্মুখ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ঝোঁক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এমিটার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কালেক্টরে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প্র্রবাহিত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কালেক্টর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পায়।এই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বর্ধিত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কালেক্টর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লোড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আউটপুটে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প্রচুর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ভোল্টেজ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5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1" name="Rectangle 58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5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63"/>
          <p:cNvGrpSpPr/>
          <p:nvPr/>
        </p:nvGrpSpPr>
        <p:grpSpPr>
          <a:xfrm>
            <a:off x="1447800" y="838200"/>
            <a:ext cx="4495800" cy="2743200"/>
            <a:chOff x="1676400" y="2895600"/>
            <a:chExt cx="5638800" cy="3295650"/>
          </a:xfrm>
        </p:grpSpPr>
        <p:grpSp>
          <p:nvGrpSpPr>
            <p:cNvPr id="23" name="Group 2"/>
            <p:cNvGrpSpPr>
              <a:grpSpLocks/>
            </p:cNvGrpSpPr>
            <p:nvPr/>
          </p:nvGrpSpPr>
          <p:grpSpPr bwMode="auto">
            <a:xfrm>
              <a:off x="1676400" y="2895600"/>
              <a:ext cx="5638800" cy="3048000"/>
              <a:chOff x="1833" y="1014"/>
              <a:chExt cx="6335" cy="3456"/>
            </a:xfrm>
          </p:grpSpPr>
          <p:sp>
            <p:nvSpPr>
              <p:cNvPr id="4" name="Oval 3"/>
              <p:cNvSpPr>
                <a:spLocks noChangeArrowheads="1"/>
              </p:cNvSpPr>
              <p:nvPr/>
            </p:nvSpPr>
            <p:spPr bwMode="auto">
              <a:xfrm rot="5400000">
                <a:off x="3858" y="1854"/>
                <a:ext cx="1605" cy="1545"/>
              </a:xfrm>
              <a:prstGeom prst="ellipse">
                <a:avLst/>
              </a:prstGeom>
              <a:ln w="38100">
                <a:solidFill>
                  <a:srgbClr val="FF0000"/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" name="AutoShape 4"/>
              <p:cNvCxnSpPr>
                <a:cxnSpLocks noChangeShapeType="1"/>
              </p:cNvCxnSpPr>
              <p:nvPr/>
            </p:nvCxnSpPr>
            <p:spPr bwMode="auto">
              <a:xfrm rot="5400000">
                <a:off x="3686" y="2627"/>
                <a:ext cx="1065" cy="0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7" name="AutoShape 5"/>
              <p:cNvCxnSpPr>
                <a:cxnSpLocks noChangeShapeType="1"/>
              </p:cNvCxnSpPr>
              <p:nvPr/>
            </p:nvCxnSpPr>
            <p:spPr bwMode="auto">
              <a:xfrm>
                <a:off x="4218" y="2919"/>
                <a:ext cx="706" cy="435"/>
              </a:xfrm>
              <a:prstGeom prst="straightConnector1">
                <a:avLst/>
              </a:prstGeom>
              <a:noFill/>
              <a:ln w="38100">
                <a:solidFill>
                  <a:srgbClr val="F959F9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1976" y="2604"/>
                <a:ext cx="2243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9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4218" y="1884"/>
                <a:ext cx="706" cy="435"/>
              </a:xfrm>
              <a:prstGeom prst="straightConnector1">
                <a:avLst/>
              </a:prstGeom>
              <a:noFill/>
              <a:ln w="38100">
                <a:solidFill>
                  <a:srgbClr val="B40C9C"/>
                </a:solidFill>
                <a:round/>
                <a:headEnd/>
                <a:tailEnd/>
              </a:ln>
            </p:spPr>
          </p:cxnSp>
          <p:cxnSp>
            <p:nvCxnSpPr>
              <p:cNvPr id="10" name="AutoShape 8"/>
              <p:cNvCxnSpPr>
                <a:cxnSpLocks noChangeShapeType="1"/>
              </p:cNvCxnSpPr>
              <p:nvPr/>
            </p:nvCxnSpPr>
            <p:spPr bwMode="auto">
              <a:xfrm>
                <a:off x="3433" y="2589"/>
                <a:ext cx="0" cy="486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" name="AutoShape 9"/>
              <p:cNvCxnSpPr>
                <a:cxnSpLocks noChangeShapeType="1"/>
              </p:cNvCxnSpPr>
              <p:nvPr/>
            </p:nvCxnSpPr>
            <p:spPr bwMode="auto">
              <a:xfrm rot="5400000" flipH="1">
                <a:off x="5774" y="1373"/>
                <a:ext cx="600" cy="1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" name="AutoShape 10"/>
              <p:cNvCxnSpPr>
                <a:cxnSpLocks noChangeShapeType="1"/>
              </p:cNvCxnSpPr>
              <p:nvPr/>
            </p:nvCxnSpPr>
            <p:spPr bwMode="auto">
              <a:xfrm rot="5400000" flipH="1">
                <a:off x="4549" y="1479"/>
                <a:ext cx="750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4914" y="1105"/>
                <a:ext cx="3051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" name="AutoShape 12"/>
              <p:cNvCxnSpPr>
                <a:cxnSpLocks noChangeShapeType="1"/>
              </p:cNvCxnSpPr>
              <p:nvPr/>
            </p:nvCxnSpPr>
            <p:spPr bwMode="auto">
              <a:xfrm flipH="1">
                <a:off x="4365" y="4020"/>
                <a:ext cx="879" cy="1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" name="AutoShape 13"/>
              <p:cNvCxnSpPr>
                <a:cxnSpLocks noChangeShapeType="1"/>
              </p:cNvCxnSpPr>
              <p:nvPr/>
            </p:nvCxnSpPr>
            <p:spPr bwMode="auto">
              <a:xfrm>
                <a:off x="4907" y="3354"/>
                <a:ext cx="0" cy="90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" name="AutoShape 14"/>
              <p:cNvCxnSpPr>
                <a:cxnSpLocks noChangeShapeType="1"/>
              </p:cNvCxnSpPr>
              <p:nvPr/>
            </p:nvCxnSpPr>
            <p:spPr bwMode="auto">
              <a:xfrm>
                <a:off x="6148" y="2700"/>
                <a:ext cx="20" cy="1329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" name="AutoShape 15"/>
              <p:cNvCxnSpPr>
                <a:cxnSpLocks noChangeShapeType="1"/>
              </p:cNvCxnSpPr>
              <p:nvPr/>
            </p:nvCxnSpPr>
            <p:spPr bwMode="auto">
              <a:xfrm>
                <a:off x="3354" y="2364"/>
                <a:ext cx="444" cy="0"/>
              </a:xfrm>
              <a:prstGeom prst="straightConnector1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" name="AutoShape 16"/>
              <p:cNvCxnSpPr>
                <a:cxnSpLocks noChangeShapeType="1"/>
              </p:cNvCxnSpPr>
              <p:nvPr/>
            </p:nvCxnSpPr>
            <p:spPr bwMode="auto">
              <a:xfrm>
                <a:off x="5024" y="1245"/>
                <a:ext cx="916" cy="0"/>
              </a:xfrm>
              <a:prstGeom prst="straightConnector1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" name="AutoShape 17"/>
              <p:cNvCxnSpPr>
                <a:cxnSpLocks noChangeShapeType="1"/>
              </p:cNvCxnSpPr>
              <p:nvPr/>
            </p:nvCxnSpPr>
            <p:spPr bwMode="auto">
              <a:xfrm>
                <a:off x="5154" y="3429"/>
                <a:ext cx="15" cy="471"/>
              </a:xfrm>
              <a:prstGeom prst="straightConnector1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" name="AutoShape 18"/>
              <p:cNvCxnSpPr>
                <a:cxnSpLocks noChangeShapeType="1"/>
              </p:cNvCxnSpPr>
              <p:nvPr/>
            </p:nvCxnSpPr>
            <p:spPr bwMode="auto">
              <a:xfrm flipV="1">
                <a:off x="5673" y="3774"/>
                <a:ext cx="0" cy="46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1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5538" y="3909"/>
                <a:ext cx="0" cy="24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2" name="AutoShape 20"/>
              <p:cNvCxnSpPr>
                <a:cxnSpLocks noChangeShapeType="1"/>
              </p:cNvCxnSpPr>
              <p:nvPr/>
            </p:nvCxnSpPr>
            <p:spPr bwMode="auto">
              <a:xfrm flipV="1">
                <a:off x="5388" y="3774"/>
                <a:ext cx="0" cy="46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5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5244" y="3901"/>
                <a:ext cx="0" cy="24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6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4233" y="3789"/>
                <a:ext cx="0" cy="46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7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4374" y="3901"/>
                <a:ext cx="0" cy="24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8" name="AutoShape 24"/>
              <p:cNvCxnSpPr>
                <a:cxnSpLocks noChangeShapeType="1"/>
              </p:cNvCxnSpPr>
              <p:nvPr/>
            </p:nvCxnSpPr>
            <p:spPr bwMode="auto">
              <a:xfrm flipH="1">
                <a:off x="1976" y="4029"/>
                <a:ext cx="2257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49" name="AutoShape 25"/>
              <p:cNvCxnSpPr>
                <a:cxnSpLocks noChangeShapeType="1"/>
              </p:cNvCxnSpPr>
              <p:nvPr/>
            </p:nvCxnSpPr>
            <p:spPr bwMode="auto">
              <a:xfrm>
                <a:off x="3433" y="3075"/>
                <a:ext cx="182" cy="16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1050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3315" y="3240"/>
                <a:ext cx="300" cy="1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1051" name="AutoShape 27"/>
              <p:cNvCxnSpPr>
                <a:cxnSpLocks noChangeShapeType="1"/>
              </p:cNvCxnSpPr>
              <p:nvPr/>
            </p:nvCxnSpPr>
            <p:spPr bwMode="auto">
              <a:xfrm>
                <a:off x="3315" y="3354"/>
                <a:ext cx="300" cy="186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1052" name="AutoShape 28"/>
              <p:cNvCxnSpPr>
                <a:cxnSpLocks noChangeShapeType="1"/>
              </p:cNvCxnSpPr>
              <p:nvPr/>
            </p:nvCxnSpPr>
            <p:spPr bwMode="auto">
              <a:xfrm flipH="1">
                <a:off x="3300" y="3540"/>
                <a:ext cx="300" cy="1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2" name="AutoShape 29"/>
              <p:cNvCxnSpPr>
                <a:cxnSpLocks noChangeShapeType="1"/>
              </p:cNvCxnSpPr>
              <p:nvPr/>
            </p:nvCxnSpPr>
            <p:spPr bwMode="auto">
              <a:xfrm>
                <a:off x="5983" y="2535"/>
                <a:ext cx="182" cy="16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3" name="AutoShape 30"/>
              <p:cNvCxnSpPr>
                <a:cxnSpLocks noChangeShapeType="1"/>
              </p:cNvCxnSpPr>
              <p:nvPr/>
            </p:nvCxnSpPr>
            <p:spPr bwMode="auto">
              <a:xfrm>
                <a:off x="3480" y="3789"/>
                <a:ext cx="0" cy="231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44" name="AutoShape 31"/>
              <p:cNvCxnSpPr>
                <a:cxnSpLocks noChangeShapeType="1"/>
              </p:cNvCxnSpPr>
              <p:nvPr/>
            </p:nvCxnSpPr>
            <p:spPr bwMode="auto">
              <a:xfrm>
                <a:off x="6058" y="1665"/>
                <a:ext cx="182" cy="16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5" name="AutoShape 32"/>
              <p:cNvCxnSpPr>
                <a:cxnSpLocks noChangeShapeType="1"/>
              </p:cNvCxnSpPr>
              <p:nvPr/>
            </p:nvCxnSpPr>
            <p:spPr bwMode="auto">
              <a:xfrm flipH="1">
                <a:off x="5954" y="1839"/>
                <a:ext cx="300" cy="1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6" name="AutoShape 33"/>
              <p:cNvCxnSpPr>
                <a:cxnSpLocks noChangeShapeType="1"/>
              </p:cNvCxnSpPr>
              <p:nvPr/>
            </p:nvCxnSpPr>
            <p:spPr bwMode="auto">
              <a:xfrm>
                <a:off x="5985" y="1959"/>
                <a:ext cx="300" cy="186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7" name="AutoShape 34"/>
              <p:cNvCxnSpPr>
                <a:cxnSpLocks noChangeShapeType="1"/>
              </p:cNvCxnSpPr>
              <p:nvPr/>
            </p:nvCxnSpPr>
            <p:spPr bwMode="auto">
              <a:xfrm flipH="1">
                <a:off x="5985" y="2145"/>
                <a:ext cx="300" cy="1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8" name="AutoShape 35"/>
              <p:cNvCxnSpPr>
                <a:cxnSpLocks noChangeShapeType="1"/>
              </p:cNvCxnSpPr>
              <p:nvPr/>
            </p:nvCxnSpPr>
            <p:spPr bwMode="auto">
              <a:xfrm>
                <a:off x="5985" y="2244"/>
                <a:ext cx="300" cy="186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9" name="AutoShape 36"/>
              <p:cNvCxnSpPr>
                <a:cxnSpLocks noChangeShapeType="1"/>
              </p:cNvCxnSpPr>
              <p:nvPr/>
            </p:nvCxnSpPr>
            <p:spPr bwMode="auto">
              <a:xfrm flipH="1">
                <a:off x="6000" y="2415"/>
                <a:ext cx="300" cy="1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0" name="AutoShape 37"/>
              <p:cNvCxnSpPr>
                <a:cxnSpLocks noChangeShapeType="1"/>
              </p:cNvCxnSpPr>
              <p:nvPr/>
            </p:nvCxnSpPr>
            <p:spPr bwMode="auto">
              <a:xfrm>
                <a:off x="5672" y="4029"/>
                <a:ext cx="2413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51" name="AutoShape 38"/>
              <p:cNvCxnSpPr>
                <a:cxnSpLocks noChangeShapeType="1"/>
              </p:cNvCxnSpPr>
              <p:nvPr/>
            </p:nvCxnSpPr>
            <p:spPr bwMode="auto">
              <a:xfrm>
                <a:off x="3313" y="3645"/>
                <a:ext cx="182" cy="16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2" name="AutoShape 39"/>
              <p:cNvCxnSpPr>
                <a:cxnSpLocks noChangeShapeType="1"/>
              </p:cNvCxnSpPr>
              <p:nvPr/>
            </p:nvCxnSpPr>
            <p:spPr bwMode="auto">
              <a:xfrm>
                <a:off x="4543" y="4254"/>
                <a:ext cx="695" cy="1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53" name="AutoShape 40"/>
              <p:cNvCxnSpPr>
                <a:cxnSpLocks noChangeShapeType="1"/>
              </p:cNvCxnSpPr>
              <p:nvPr/>
            </p:nvCxnSpPr>
            <p:spPr bwMode="auto">
              <a:xfrm>
                <a:off x="4667" y="4365"/>
                <a:ext cx="481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54" name="AutoShape 41"/>
              <p:cNvCxnSpPr>
                <a:cxnSpLocks noChangeShapeType="1"/>
              </p:cNvCxnSpPr>
              <p:nvPr/>
            </p:nvCxnSpPr>
            <p:spPr bwMode="auto">
              <a:xfrm>
                <a:off x="4787" y="4470"/>
                <a:ext cx="257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sp>
            <p:nvSpPr>
              <p:cNvPr id="55" name="Oval 42"/>
              <p:cNvSpPr>
                <a:spLocks noChangeArrowheads="1"/>
              </p:cNvSpPr>
              <p:nvPr/>
            </p:nvSpPr>
            <p:spPr bwMode="auto">
              <a:xfrm>
                <a:off x="1856" y="3945"/>
                <a:ext cx="143" cy="14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43"/>
              <p:cNvSpPr>
                <a:spLocks noChangeArrowheads="1"/>
              </p:cNvSpPr>
              <p:nvPr/>
            </p:nvSpPr>
            <p:spPr bwMode="auto">
              <a:xfrm>
                <a:off x="1833" y="2514"/>
                <a:ext cx="143" cy="14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44"/>
              <p:cNvSpPr>
                <a:spLocks noChangeArrowheads="1"/>
              </p:cNvSpPr>
              <p:nvPr/>
            </p:nvSpPr>
            <p:spPr bwMode="auto">
              <a:xfrm>
                <a:off x="8025" y="3939"/>
                <a:ext cx="143" cy="14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45"/>
              <p:cNvSpPr>
                <a:spLocks noChangeArrowheads="1"/>
              </p:cNvSpPr>
              <p:nvPr/>
            </p:nvSpPr>
            <p:spPr bwMode="auto">
              <a:xfrm>
                <a:off x="7942" y="1014"/>
                <a:ext cx="143" cy="14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9" name="AutoShape 46"/>
              <p:cNvCxnSpPr>
                <a:cxnSpLocks noChangeShapeType="1"/>
              </p:cNvCxnSpPr>
              <p:nvPr/>
            </p:nvCxnSpPr>
            <p:spPr bwMode="auto">
              <a:xfrm>
                <a:off x="6750" y="2380"/>
                <a:ext cx="840" cy="0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</p:cxnSp>
          <p:sp>
            <p:nvSpPr>
              <p:cNvPr id="60" name="Freeform 47"/>
              <p:cNvSpPr>
                <a:spLocks/>
              </p:cNvSpPr>
              <p:nvPr/>
            </p:nvSpPr>
            <p:spPr bwMode="auto">
              <a:xfrm>
                <a:off x="6750" y="1455"/>
                <a:ext cx="840" cy="1755"/>
              </a:xfrm>
              <a:custGeom>
                <a:avLst/>
                <a:gdLst/>
                <a:ahLst/>
                <a:cxnLst>
                  <a:cxn ang="0">
                    <a:pos x="0" y="397"/>
                  </a:cxn>
                  <a:cxn ang="0">
                    <a:pos x="195" y="695"/>
                  </a:cxn>
                  <a:cxn ang="0">
                    <a:pos x="600" y="50"/>
                  </a:cxn>
                  <a:cxn ang="0">
                    <a:pos x="840" y="397"/>
                  </a:cxn>
                </a:cxnLst>
                <a:rect l="0" t="0" r="r" b="b"/>
                <a:pathLst>
                  <a:path w="840" h="753">
                    <a:moveTo>
                      <a:pt x="0" y="397"/>
                    </a:moveTo>
                    <a:cubicBezTo>
                      <a:pt x="47" y="575"/>
                      <a:pt x="95" y="753"/>
                      <a:pt x="195" y="695"/>
                    </a:cubicBezTo>
                    <a:cubicBezTo>
                      <a:pt x="295" y="637"/>
                      <a:pt x="493" y="100"/>
                      <a:pt x="600" y="50"/>
                    </a:cubicBezTo>
                    <a:cubicBezTo>
                      <a:pt x="707" y="0"/>
                      <a:pt x="773" y="198"/>
                      <a:pt x="840" y="397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1" name="AutoShape 48"/>
              <p:cNvCxnSpPr>
                <a:cxnSpLocks noChangeShapeType="1"/>
              </p:cNvCxnSpPr>
              <p:nvPr/>
            </p:nvCxnSpPr>
            <p:spPr bwMode="auto">
              <a:xfrm>
                <a:off x="2160" y="3302"/>
                <a:ext cx="840" cy="0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</p:cxn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>
                <a:off x="2160" y="2940"/>
                <a:ext cx="840" cy="7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390" y="76"/>
                  </a:cxn>
                  <a:cxn ang="0">
                    <a:pos x="915" y="1012"/>
                  </a:cxn>
                  <a:cxn ang="0">
                    <a:pos x="1350" y="556"/>
                  </a:cxn>
                </a:cxnLst>
                <a:rect l="0" t="0" r="r" b="b"/>
                <a:pathLst>
                  <a:path w="1350" h="1092">
                    <a:moveTo>
                      <a:pt x="0" y="556"/>
                    </a:moveTo>
                    <a:cubicBezTo>
                      <a:pt x="119" y="278"/>
                      <a:pt x="238" y="0"/>
                      <a:pt x="390" y="76"/>
                    </a:cubicBezTo>
                    <a:cubicBezTo>
                      <a:pt x="542" y="152"/>
                      <a:pt x="755" y="932"/>
                      <a:pt x="915" y="1012"/>
                    </a:cubicBezTo>
                    <a:cubicBezTo>
                      <a:pt x="1075" y="1092"/>
                      <a:pt x="1212" y="824"/>
                      <a:pt x="1350" y="556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1264" name="Picture 5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1400" y="5715000"/>
              <a:ext cx="542925" cy="476250"/>
            </a:xfrm>
            <a:prstGeom prst="rect">
              <a:avLst/>
            </a:prstGeom>
            <a:noFill/>
          </p:spPr>
        </p:pic>
        <p:pic>
          <p:nvPicPr>
            <p:cNvPr id="11267" name="Picture 5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5715000"/>
              <a:ext cx="514350" cy="476250"/>
            </a:xfrm>
            <a:prstGeom prst="rect">
              <a:avLst/>
            </a:prstGeom>
            <a:noFill/>
          </p:spPr>
        </p:pic>
        <p:pic>
          <p:nvPicPr>
            <p:cNvPr id="1080" name="Picture 5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19600" y="4495800"/>
              <a:ext cx="200025" cy="476250"/>
            </a:xfrm>
            <a:prstGeom prst="rect">
              <a:avLst/>
            </a:prstGeom>
            <a:noFill/>
          </p:spPr>
        </p:pic>
        <p:pic>
          <p:nvPicPr>
            <p:cNvPr id="11269" name="Picture 5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0" y="4114800"/>
              <a:ext cx="219075" cy="476250"/>
            </a:xfrm>
            <a:prstGeom prst="rect">
              <a:avLst/>
            </a:prstGeom>
            <a:noFill/>
          </p:spPr>
        </p:pic>
        <p:pic>
          <p:nvPicPr>
            <p:cNvPr id="1078" name="Picture 5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657600"/>
              <a:ext cx="200025" cy="476250"/>
            </a:xfrm>
            <a:prstGeom prst="rect">
              <a:avLst/>
            </a:prstGeom>
            <a:noFill/>
          </p:spPr>
        </p:pic>
        <p:pic>
          <p:nvPicPr>
            <p:cNvPr id="1087" name="Picture 6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600" y="5029200"/>
              <a:ext cx="304800" cy="476250"/>
            </a:xfrm>
            <a:prstGeom prst="rect">
              <a:avLst/>
            </a:prstGeom>
            <a:noFill/>
          </p:spPr>
        </p:pic>
        <p:pic>
          <p:nvPicPr>
            <p:cNvPr id="1086" name="Picture 6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0800" y="3810000"/>
              <a:ext cx="304800" cy="476250"/>
            </a:xfrm>
            <a:prstGeom prst="rect">
              <a:avLst/>
            </a:prstGeom>
            <a:noFill/>
          </p:spPr>
        </p:pic>
        <p:pic>
          <p:nvPicPr>
            <p:cNvPr id="1085" name="Picture 6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4400" y="3124200"/>
              <a:ext cx="295275" cy="476250"/>
            </a:xfrm>
            <a:prstGeom prst="rect">
              <a:avLst/>
            </a:prstGeom>
            <a:noFill/>
          </p:spPr>
        </p:pic>
        <p:pic>
          <p:nvPicPr>
            <p:cNvPr id="1092" name="Picture 68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24225" y="4876800"/>
              <a:ext cx="333375" cy="476250"/>
            </a:xfrm>
            <a:prstGeom prst="rect">
              <a:avLst/>
            </a:prstGeom>
            <a:noFill/>
          </p:spPr>
        </p:pic>
        <p:pic>
          <p:nvPicPr>
            <p:cNvPr id="1091" name="Picture 6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0" y="3581400"/>
              <a:ext cx="381000" cy="476250"/>
            </a:xfrm>
            <a:prstGeom prst="rect">
              <a:avLst/>
            </a:prstGeom>
            <a:noFill/>
          </p:spPr>
        </p:pic>
      </p:grp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বিবর্ধক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সংকেতের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নেগেটিভ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অর্ধচক্রের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এমিটার-বেস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জাংশনে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সম্মুখ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ঝোঁক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কালেক্টর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আউটপুটে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ভোল্টেজও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সংকেতকে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বিবর্ধিত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অ্যামপ্লিফাই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5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0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1" name="Rectangle 58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59"/>
          <p:cNvSpPr>
            <a:spLocks noChangeArrowheads="1"/>
          </p:cNvSpPr>
          <p:nvPr/>
        </p:nvSpPr>
        <p:spPr bwMode="auto">
          <a:xfrm>
            <a:off x="0" y="1409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0" y="1885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63"/>
          <p:cNvGrpSpPr/>
          <p:nvPr/>
        </p:nvGrpSpPr>
        <p:grpSpPr>
          <a:xfrm>
            <a:off x="1447800" y="838200"/>
            <a:ext cx="5867400" cy="3429000"/>
            <a:chOff x="1676400" y="2895600"/>
            <a:chExt cx="5638800" cy="3295650"/>
          </a:xfrm>
        </p:grpSpPr>
        <p:grpSp>
          <p:nvGrpSpPr>
            <p:cNvPr id="23" name="Group 2"/>
            <p:cNvGrpSpPr>
              <a:grpSpLocks/>
            </p:cNvGrpSpPr>
            <p:nvPr/>
          </p:nvGrpSpPr>
          <p:grpSpPr bwMode="auto">
            <a:xfrm>
              <a:off x="1676400" y="2895600"/>
              <a:ext cx="5638800" cy="3048000"/>
              <a:chOff x="1833" y="1014"/>
              <a:chExt cx="6335" cy="3456"/>
            </a:xfrm>
          </p:grpSpPr>
          <p:sp>
            <p:nvSpPr>
              <p:cNvPr id="4" name="Oval 3"/>
              <p:cNvSpPr>
                <a:spLocks noChangeArrowheads="1"/>
              </p:cNvSpPr>
              <p:nvPr/>
            </p:nvSpPr>
            <p:spPr bwMode="auto">
              <a:xfrm rot="5400000">
                <a:off x="3858" y="1854"/>
                <a:ext cx="1605" cy="1545"/>
              </a:xfrm>
              <a:prstGeom prst="ellipse">
                <a:avLst/>
              </a:prstGeom>
              <a:ln w="38100">
                <a:solidFill>
                  <a:srgbClr val="FF0000"/>
                </a:solidFill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" name="AutoShape 4"/>
              <p:cNvCxnSpPr>
                <a:cxnSpLocks noChangeShapeType="1"/>
              </p:cNvCxnSpPr>
              <p:nvPr/>
            </p:nvCxnSpPr>
            <p:spPr bwMode="auto">
              <a:xfrm rot="5400000">
                <a:off x="3686" y="2627"/>
                <a:ext cx="1065" cy="0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7" name="AutoShape 5"/>
              <p:cNvCxnSpPr>
                <a:cxnSpLocks noChangeShapeType="1"/>
              </p:cNvCxnSpPr>
              <p:nvPr/>
            </p:nvCxnSpPr>
            <p:spPr bwMode="auto">
              <a:xfrm>
                <a:off x="4218" y="2919"/>
                <a:ext cx="706" cy="435"/>
              </a:xfrm>
              <a:prstGeom prst="straightConnector1">
                <a:avLst/>
              </a:prstGeom>
              <a:noFill/>
              <a:ln w="38100">
                <a:solidFill>
                  <a:srgbClr val="F959F9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1976" y="2604"/>
                <a:ext cx="2243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9" name="AutoShape 7"/>
              <p:cNvCxnSpPr>
                <a:cxnSpLocks noChangeShapeType="1"/>
              </p:cNvCxnSpPr>
              <p:nvPr/>
            </p:nvCxnSpPr>
            <p:spPr bwMode="auto">
              <a:xfrm flipV="1">
                <a:off x="4218" y="1884"/>
                <a:ext cx="706" cy="435"/>
              </a:xfrm>
              <a:prstGeom prst="straightConnector1">
                <a:avLst/>
              </a:prstGeom>
              <a:noFill/>
              <a:ln w="38100">
                <a:solidFill>
                  <a:srgbClr val="B40C9C"/>
                </a:solidFill>
                <a:round/>
                <a:headEnd/>
                <a:tailEnd/>
              </a:ln>
            </p:spPr>
          </p:cxnSp>
          <p:cxnSp>
            <p:nvCxnSpPr>
              <p:cNvPr id="10" name="AutoShape 8"/>
              <p:cNvCxnSpPr>
                <a:cxnSpLocks noChangeShapeType="1"/>
              </p:cNvCxnSpPr>
              <p:nvPr/>
            </p:nvCxnSpPr>
            <p:spPr bwMode="auto">
              <a:xfrm>
                <a:off x="3433" y="2589"/>
                <a:ext cx="0" cy="486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1" name="AutoShape 9"/>
              <p:cNvCxnSpPr>
                <a:cxnSpLocks noChangeShapeType="1"/>
              </p:cNvCxnSpPr>
              <p:nvPr/>
            </p:nvCxnSpPr>
            <p:spPr bwMode="auto">
              <a:xfrm rot="5400000" flipH="1">
                <a:off x="5774" y="1373"/>
                <a:ext cx="600" cy="1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2" name="AutoShape 10"/>
              <p:cNvCxnSpPr>
                <a:cxnSpLocks noChangeShapeType="1"/>
              </p:cNvCxnSpPr>
              <p:nvPr/>
            </p:nvCxnSpPr>
            <p:spPr bwMode="auto">
              <a:xfrm rot="5400000" flipH="1">
                <a:off x="4549" y="1479"/>
                <a:ext cx="750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3" name="AutoShape 11"/>
              <p:cNvCxnSpPr>
                <a:cxnSpLocks noChangeShapeType="1"/>
              </p:cNvCxnSpPr>
              <p:nvPr/>
            </p:nvCxnSpPr>
            <p:spPr bwMode="auto">
              <a:xfrm flipH="1">
                <a:off x="4914" y="1105"/>
                <a:ext cx="3051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4" name="AutoShape 12"/>
              <p:cNvCxnSpPr>
                <a:cxnSpLocks noChangeShapeType="1"/>
              </p:cNvCxnSpPr>
              <p:nvPr/>
            </p:nvCxnSpPr>
            <p:spPr bwMode="auto">
              <a:xfrm flipH="1">
                <a:off x="4365" y="4020"/>
                <a:ext cx="879" cy="1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5" name="AutoShape 13"/>
              <p:cNvCxnSpPr>
                <a:cxnSpLocks noChangeShapeType="1"/>
              </p:cNvCxnSpPr>
              <p:nvPr/>
            </p:nvCxnSpPr>
            <p:spPr bwMode="auto">
              <a:xfrm>
                <a:off x="4907" y="3354"/>
                <a:ext cx="0" cy="90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6" name="AutoShape 14"/>
              <p:cNvCxnSpPr>
                <a:cxnSpLocks noChangeShapeType="1"/>
              </p:cNvCxnSpPr>
              <p:nvPr/>
            </p:nvCxnSpPr>
            <p:spPr bwMode="auto">
              <a:xfrm>
                <a:off x="6148" y="2700"/>
                <a:ext cx="20" cy="1329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7" name="AutoShape 15"/>
              <p:cNvCxnSpPr>
                <a:cxnSpLocks noChangeShapeType="1"/>
              </p:cNvCxnSpPr>
              <p:nvPr/>
            </p:nvCxnSpPr>
            <p:spPr bwMode="auto">
              <a:xfrm>
                <a:off x="3354" y="2364"/>
                <a:ext cx="444" cy="0"/>
              </a:xfrm>
              <a:prstGeom prst="straightConnector1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" name="AutoShape 16"/>
              <p:cNvCxnSpPr>
                <a:cxnSpLocks noChangeShapeType="1"/>
              </p:cNvCxnSpPr>
              <p:nvPr/>
            </p:nvCxnSpPr>
            <p:spPr bwMode="auto">
              <a:xfrm>
                <a:off x="5024" y="1245"/>
                <a:ext cx="916" cy="0"/>
              </a:xfrm>
              <a:prstGeom prst="straightConnector1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9" name="AutoShape 17"/>
              <p:cNvCxnSpPr>
                <a:cxnSpLocks noChangeShapeType="1"/>
              </p:cNvCxnSpPr>
              <p:nvPr/>
            </p:nvCxnSpPr>
            <p:spPr bwMode="auto">
              <a:xfrm>
                <a:off x="5154" y="3429"/>
                <a:ext cx="15" cy="471"/>
              </a:xfrm>
              <a:prstGeom prst="straightConnector1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" name="AutoShape 18"/>
              <p:cNvCxnSpPr>
                <a:cxnSpLocks noChangeShapeType="1"/>
              </p:cNvCxnSpPr>
              <p:nvPr/>
            </p:nvCxnSpPr>
            <p:spPr bwMode="auto">
              <a:xfrm flipV="1">
                <a:off x="5673" y="3774"/>
                <a:ext cx="0" cy="46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1" name="AutoShape 19"/>
              <p:cNvCxnSpPr>
                <a:cxnSpLocks noChangeShapeType="1"/>
              </p:cNvCxnSpPr>
              <p:nvPr/>
            </p:nvCxnSpPr>
            <p:spPr bwMode="auto">
              <a:xfrm flipV="1">
                <a:off x="5538" y="3909"/>
                <a:ext cx="0" cy="24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22" name="AutoShape 20"/>
              <p:cNvCxnSpPr>
                <a:cxnSpLocks noChangeShapeType="1"/>
              </p:cNvCxnSpPr>
              <p:nvPr/>
            </p:nvCxnSpPr>
            <p:spPr bwMode="auto">
              <a:xfrm flipV="1">
                <a:off x="5388" y="3774"/>
                <a:ext cx="0" cy="46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5" name="AutoShape 21"/>
              <p:cNvCxnSpPr>
                <a:cxnSpLocks noChangeShapeType="1"/>
              </p:cNvCxnSpPr>
              <p:nvPr/>
            </p:nvCxnSpPr>
            <p:spPr bwMode="auto">
              <a:xfrm flipV="1">
                <a:off x="5244" y="3901"/>
                <a:ext cx="0" cy="24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6" name="AutoShape 22"/>
              <p:cNvCxnSpPr>
                <a:cxnSpLocks noChangeShapeType="1"/>
              </p:cNvCxnSpPr>
              <p:nvPr/>
            </p:nvCxnSpPr>
            <p:spPr bwMode="auto">
              <a:xfrm flipV="1">
                <a:off x="4233" y="3789"/>
                <a:ext cx="0" cy="465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7" name="AutoShape 23"/>
              <p:cNvCxnSpPr>
                <a:cxnSpLocks noChangeShapeType="1"/>
              </p:cNvCxnSpPr>
              <p:nvPr/>
            </p:nvCxnSpPr>
            <p:spPr bwMode="auto">
              <a:xfrm flipV="1">
                <a:off x="4374" y="3901"/>
                <a:ext cx="0" cy="24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48" name="AutoShape 24"/>
              <p:cNvCxnSpPr>
                <a:cxnSpLocks noChangeShapeType="1"/>
              </p:cNvCxnSpPr>
              <p:nvPr/>
            </p:nvCxnSpPr>
            <p:spPr bwMode="auto">
              <a:xfrm flipH="1">
                <a:off x="1976" y="4029"/>
                <a:ext cx="2257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1049" name="AutoShape 25"/>
              <p:cNvCxnSpPr>
                <a:cxnSpLocks noChangeShapeType="1"/>
              </p:cNvCxnSpPr>
              <p:nvPr/>
            </p:nvCxnSpPr>
            <p:spPr bwMode="auto">
              <a:xfrm>
                <a:off x="3433" y="3075"/>
                <a:ext cx="182" cy="16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1050" name="AutoShape 26"/>
              <p:cNvCxnSpPr>
                <a:cxnSpLocks noChangeShapeType="1"/>
              </p:cNvCxnSpPr>
              <p:nvPr/>
            </p:nvCxnSpPr>
            <p:spPr bwMode="auto">
              <a:xfrm flipH="1">
                <a:off x="3315" y="3240"/>
                <a:ext cx="300" cy="1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1051" name="AutoShape 27"/>
              <p:cNvCxnSpPr>
                <a:cxnSpLocks noChangeShapeType="1"/>
              </p:cNvCxnSpPr>
              <p:nvPr/>
            </p:nvCxnSpPr>
            <p:spPr bwMode="auto">
              <a:xfrm>
                <a:off x="3315" y="3354"/>
                <a:ext cx="300" cy="186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1052" name="AutoShape 28"/>
              <p:cNvCxnSpPr>
                <a:cxnSpLocks noChangeShapeType="1"/>
              </p:cNvCxnSpPr>
              <p:nvPr/>
            </p:nvCxnSpPr>
            <p:spPr bwMode="auto">
              <a:xfrm flipH="1">
                <a:off x="3300" y="3540"/>
                <a:ext cx="300" cy="1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2" name="AutoShape 29"/>
              <p:cNvCxnSpPr>
                <a:cxnSpLocks noChangeShapeType="1"/>
              </p:cNvCxnSpPr>
              <p:nvPr/>
            </p:nvCxnSpPr>
            <p:spPr bwMode="auto">
              <a:xfrm>
                <a:off x="5983" y="2535"/>
                <a:ext cx="182" cy="16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3" name="AutoShape 30"/>
              <p:cNvCxnSpPr>
                <a:cxnSpLocks noChangeShapeType="1"/>
              </p:cNvCxnSpPr>
              <p:nvPr/>
            </p:nvCxnSpPr>
            <p:spPr bwMode="auto">
              <a:xfrm>
                <a:off x="3480" y="3789"/>
                <a:ext cx="0" cy="231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44" name="AutoShape 31"/>
              <p:cNvCxnSpPr>
                <a:cxnSpLocks noChangeShapeType="1"/>
              </p:cNvCxnSpPr>
              <p:nvPr/>
            </p:nvCxnSpPr>
            <p:spPr bwMode="auto">
              <a:xfrm>
                <a:off x="6058" y="1665"/>
                <a:ext cx="182" cy="16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5" name="AutoShape 32"/>
              <p:cNvCxnSpPr>
                <a:cxnSpLocks noChangeShapeType="1"/>
              </p:cNvCxnSpPr>
              <p:nvPr/>
            </p:nvCxnSpPr>
            <p:spPr bwMode="auto">
              <a:xfrm flipH="1">
                <a:off x="5954" y="1839"/>
                <a:ext cx="300" cy="1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6" name="AutoShape 33"/>
              <p:cNvCxnSpPr>
                <a:cxnSpLocks noChangeShapeType="1"/>
              </p:cNvCxnSpPr>
              <p:nvPr/>
            </p:nvCxnSpPr>
            <p:spPr bwMode="auto">
              <a:xfrm>
                <a:off x="5985" y="1959"/>
                <a:ext cx="300" cy="186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7" name="AutoShape 34"/>
              <p:cNvCxnSpPr>
                <a:cxnSpLocks noChangeShapeType="1"/>
              </p:cNvCxnSpPr>
              <p:nvPr/>
            </p:nvCxnSpPr>
            <p:spPr bwMode="auto">
              <a:xfrm flipH="1">
                <a:off x="5985" y="2145"/>
                <a:ext cx="300" cy="1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8" name="AutoShape 35"/>
              <p:cNvCxnSpPr>
                <a:cxnSpLocks noChangeShapeType="1"/>
              </p:cNvCxnSpPr>
              <p:nvPr/>
            </p:nvCxnSpPr>
            <p:spPr bwMode="auto">
              <a:xfrm>
                <a:off x="5985" y="2244"/>
                <a:ext cx="300" cy="186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49" name="AutoShape 36"/>
              <p:cNvCxnSpPr>
                <a:cxnSpLocks noChangeShapeType="1"/>
              </p:cNvCxnSpPr>
              <p:nvPr/>
            </p:nvCxnSpPr>
            <p:spPr bwMode="auto">
              <a:xfrm flipH="1">
                <a:off x="6000" y="2415"/>
                <a:ext cx="300" cy="1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0" name="AutoShape 37"/>
              <p:cNvCxnSpPr>
                <a:cxnSpLocks noChangeShapeType="1"/>
              </p:cNvCxnSpPr>
              <p:nvPr/>
            </p:nvCxnSpPr>
            <p:spPr bwMode="auto">
              <a:xfrm>
                <a:off x="5672" y="4029"/>
                <a:ext cx="2413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51" name="AutoShape 38"/>
              <p:cNvCxnSpPr>
                <a:cxnSpLocks noChangeShapeType="1"/>
              </p:cNvCxnSpPr>
              <p:nvPr/>
            </p:nvCxnSpPr>
            <p:spPr bwMode="auto">
              <a:xfrm>
                <a:off x="3313" y="3645"/>
                <a:ext cx="182" cy="16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2" name="AutoShape 39"/>
              <p:cNvCxnSpPr>
                <a:cxnSpLocks noChangeShapeType="1"/>
              </p:cNvCxnSpPr>
              <p:nvPr/>
            </p:nvCxnSpPr>
            <p:spPr bwMode="auto">
              <a:xfrm>
                <a:off x="4543" y="4254"/>
                <a:ext cx="695" cy="1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53" name="AutoShape 40"/>
              <p:cNvCxnSpPr>
                <a:cxnSpLocks noChangeShapeType="1"/>
              </p:cNvCxnSpPr>
              <p:nvPr/>
            </p:nvCxnSpPr>
            <p:spPr bwMode="auto">
              <a:xfrm>
                <a:off x="4667" y="4365"/>
                <a:ext cx="481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cxnSp>
            <p:nvCxnSpPr>
              <p:cNvPr id="54" name="AutoShape 41"/>
              <p:cNvCxnSpPr>
                <a:cxnSpLocks noChangeShapeType="1"/>
              </p:cNvCxnSpPr>
              <p:nvPr/>
            </p:nvCxnSpPr>
            <p:spPr bwMode="auto">
              <a:xfrm>
                <a:off x="4787" y="4470"/>
                <a:ext cx="257" cy="0"/>
              </a:xfrm>
              <a:prstGeom prst="straightConnector1">
                <a:avLst/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</p:spPr>
          </p:cxnSp>
          <p:sp>
            <p:nvSpPr>
              <p:cNvPr id="55" name="Oval 42"/>
              <p:cNvSpPr>
                <a:spLocks noChangeArrowheads="1"/>
              </p:cNvSpPr>
              <p:nvPr/>
            </p:nvSpPr>
            <p:spPr bwMode="auto">
              <a:xfrm>
                <a:off x="1856" y="3945"/>
                <a:ext cx="143" cy="14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43"/>
              <p:cNvSpPr>
                <a:spLocks noChangeArrowheads="1"/>
              </p:cNvSpPr>
              <p:nvPr/>
            </p:nvSpPr>
            <p:spPr bwMode="auto">
              <a:xfrm>
                <a:off x="1833" y="2514"/>
                <a:ext cx="143" cy="14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44"/>
              <p:cNvSpPr>
                <a:spLocks noChangeArrowheads="1"/>
              </p:cNvSpPr>
              <p:nvPr/>
            </p:nvSpPr>
            <p:spPr bwMode="auto">
              <a:xfrm>
                <a:off x="8025" y="3939"/>
                <a:ext cx="143" cy="14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45"/>
              <p:cNvSpPr>
                <a:spLocks noChangeArrowheads="1"/>
              </p:cNvSpPr>
              <p:nvPr/>
            </p:nvSpPr>
            <p:spPr bwMode="auto">
              <a:xfrm>
                <a:off x="7942" y="1014"/>
                <a:ext cx="143" cy="14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9" name="AutoShape 46"/>
              <p:cNvCxnSpPr>
                <a:cxnSpLocks noChangeShapeType="1"/>
              </p:cNvCxnSpPr>
              <p:nvPr/>
            </p:nvCxnSpPr>
            <p:spPr bwMode="auto">
              <a:xfrm>
                <a:off x="6750" y="2380"/>
                <a:ext cx="840" cy="0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</p:cxnSp>
          <p:sp>
            <p:nvSpPr>
              <p:cNvPr id="60" name="Freeform 47"/>
              <p:cNvSpPr>
                <a:spLocks/>
              </p:cNvSpPr>
              <p:nvPr/>
            </p:nvSpPr>
            <p:spPr bwMode="auto">
              <a:xfrm>
                <a:off x="6750" y="1455"/>
                <a:ext cx="840" cy="1755"/>
              </a:xfrm>
              <a:custGeom>
                <a:avLst/>
                <a:gdLst/>
                <a:ahLst/>
                <a:cxnLst>
                  <a:cxn ang="0">
                    <a:pos x="0" y="397"/>
                  </a:cxn>
                  <a:cxn ang="0">
                    <a:pos x="195" y="695"/>
                  </a:cxn>
                  <a:cxn ang="0">
                    <a:pos x="600" y="50"/>
                  </a:cxn>
                  <a:cxn ang="0">
                    <a:pos x="840" y="397"/>
                  </a:cxn>
                </a:cxnLst>
                <a:rect l="0" t="0" r="r" b="b"/>
                <a:pathLst>
                  <a:path w="840" h="753">
                    <a:moveTo>
                      <a:pt x="0" y="397"/>
                    </a:moveTo>
                    <a:cubicBezTo>
                      <a:pt x="47" y="575"/>
                      <a:pt x="95" y="753"/>
                      <a:pt x="195" y="695"/>
                    </a:cubicBezTo>
                    <a:cubicBezTo>
                      <a:pt x="295" y="637"/>
                      <a:pt x="493" y="100"/>
                      <a:pt x="600" y="50"/>
                    </a:cubicBezTo>
                    <a:cubicBezTo>
                      <a:pt x="707" y="0"/>
                      <a:pt x="773" y="198"/>
                      <a:pt x="840" y="397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61" name="AutoShape 48"/>
              <p:cNvCxnSpPr>
                <a:cxnSpLocks noChangeShapeType="1"/>
              </p:cNvCxnSpPr>
              <p:nvPr/>
            </p:nvCxnSpPr>
            <p:spPr bwMode="auto">
              <a:xfrm>
                <a:off x="2160" y="3302"/>
                <a:ext cx="840" cy="0"/>
              </a:xfrm>
              <a:prstGeom prst="straightConnector1">
                <a:avLst/>
              </a:pr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</p:cxnSp>
          <p:sp>
            <p:nvSpPr>
              <p:cNvPr id="62" name="Freeform 49"/>
              <p:cNvSpPr>
                <a:spLocks/>
              </p:cNvSpPr>
              <p:nvPr/>
            </p:nvSpPr>
            <p:spPr bwMode="auto">
              <a:xfrm>
                <a:off x="2160" y="2940"/>
                <a:ext cx="840" cy="7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390" y="76"/>
                  </a:cxn>
                  <a:cxn ang="0">
                    <a:pos x="915" y="1012"/>
                  </a:cxn>
                  <a:cxn ang="0">
                    <a:pos x="1350" y="556"/>
                  </a:cxn>
                </a:cxnLst>
                <a:rect l="0" t="0" r="r" b="b"/>
                <a:pathLst>
                  <a:path w="1350" h="1092">
                    <a:moveTo>
                      <a:pt x="0" y="556"/>
                    </a:moveTo>
                    <a:cubicBezTo>
                      <a:pt x="119" y="278"/>
                      <a:pt x="238" y="0"/>
                      <a:pt x="390" y="76"/>
                    </a:cubicBezTo>
                    <a:cubicBezTo>
                      <a:pt x="542" y="152"/>
                      <a:pt x="755" y="932"/>
                      <a:pt x="915" y="1012"/>
                    </a:cubicBezTo>
                    <a:cubicBezTo>
                      <a:pt x="1075" y="1092"/>
                      <a:pt x="1212" y="824"/>
                      <a:pt x="1350" y="556"/>
                    </a:cubicBezTo>
                  </a:path>
                </a:pathLst>
              </a:custGeom>
              <a:noFill/>
              <a:ln w="381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11264" name="Picture 5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81400" y="5715000"/>
              <a:ext cx="542925" cy="476250"/>
            </a:xfrm>
            <a:prstGeom prst="rect">
              <a:avLst/>
            </a:prstGeom>
            <a:noFill/>
          </p:spPr>
        </p:pic>
        <p:pic>
          <p:nvPicPr>
            <p:cNvPr id="11267" name="Picture 5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53000" y="5715000"/>
              <a:ext cx="514350" cy="476250"/>
            </a:xfrm>
            <a:prstGeom prst="rect">
              <a:avLst/>
            </a:prstGeom>
            <a:noFill/>
          </p:spPr>
        </p:pic>
        <p:pic>
          <p:nvPicPr>
            <p:cNvPr id="1080" name="Picture 5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19600" y="4495800"/>
              <a:ext cx="200025" cy="476250"/>
            </a:xfrm>
            <a:prstGeom prst="rect">
              <a:avLst/>
            </a:prstGeom>
            <a:noFill/>
          </p:spPr>
        </p:pic>
        <p:pic>
          <p:nvPicPr>
            <p:cNvPr id="11269" name="Picture 5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0000" y="4114800"/>
              <a:ext cx="219075" cy="476250"/>
            </a:xfrm>
            <a:prstGeom prst="rect">
              <a:avLst/>
            </a:prstGeom>
            <a:noFill/>
          </p:spPr>
        </p:pic>
        <p:pic>
          <p:nvPicPr>
            <p:cNvPr id="1078" name="Picture 54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43400" y="3657600"/>
              <a:ext cx="200025" cy="476250"/>
            </a:xfrm>
            <a:prstGeom prst="rect">
              <a:avLst/>
            </a:prstGeom>
            <a:noFill/>
          </p:spPr>
        </p:pic>
        <p:pic>
          <p:nvPicPr>
            <p:cNvPr id="1087" name="Picture 6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8600" y="5029200"/>
              <a:ext cx="304800" cy="476250"/>
            </a:xfrm>
            <a:prstGeom prst="rect">
              <a:avLst/>
            </a:prstGeom>
            <a:noFill/>
          </p:spPr>
        </p:pic>
        <p:pic>
          <p:nvPicPr>
            <p:cNvPr id="1086" name="Picture 62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90800" y="3810000"/>
              <a:ext cx="304800" cy="476250"/>
            </a:xfrm>
            <a:prstGeom prst="rect">
              <a:avLst/>
            </a:prstGeom>
            <a:noFill/>
          </p:spPr>
        </p:pic>
        <p:pic>
          <p:nvPicPr>
            <p:cNvPr id="1085" name="Picture 6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24400" y="3124200"/>
              <a:ext cx="295275" cy="476250"/>
            </a:xfrm>
            <a:prstGeom prst="rect">
              <a:avLst/>
            </a:prstGeom>
            <a:noFill/>
          </p:spPr>
        </p:pic>
        <p:pic>
          <p:nvPicPr>
            <p:cNvPr id="1092" name="Picture 68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24225" y="4876800"/>
              <a:ext cx="333375" cy="476250"/>
            </a:xfrm>
            <a:prstGeom prst="rect">
              <a:avLst/>
            </a:prstGeom>
            <a:noFill/>
          </p:spPr>
        </p:pic>
        <p:pic>
          <p:nvPicPr>
            <p:cNvPr id="1091" name="Picture 67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5000" y="3581400"/>
              <a:ext cx="381000" cy="476250"/>
            </a:xfrm>
            <a:prstGeom prst="rect">
              <a:avLst/>
            </a:prstGeom>
            <a:noFill/>
          </p:spPr>
        </p:pic>
      </p:grp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0" y="476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C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এমিটার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কালেক্টরে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বাহকের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কালেক্টর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নিয়ন্ত্রনের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ট্রানজিস্টরে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বেস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কালেক্টর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অফ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1" name="Group 180"/>
          <p:cNvGrpSpPr/>
          <p:nvPr/>
        </p:nvGrpSpPr>
        <p:grpSpPr>
          <a:xfrm>
            <a:off x="762000" y="-3657600"/>
            <a:ext cx="3581400" cy="2819400"/>
            <a:chOff x="762000" y="3429000"/>
            <a:chExt cx="3581400" cy="2819400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 rot="5400000">
              <a:off x="1436224" y="3407682"/>
              <a:ext cx="2047658" cy="2090294"/>
            </a:xfrm>
            <a:prstGeom prst="ellipse">
              <a:avLst/>
            </a:prstGeom>
            <a:ln w="38100"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rot="5400000">
              <a:off x="1182013" y="4494929"/>
              <a:ext cx="1358726" cy="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H="1">
              <a:off x="767976" y="4572000"/>
              <a:ext cx="1066800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flipV="1">
              <a:off x="1834776" y="3504851"/>
              <a:ext cx="990600" cy="609600"/>
            </a:xfrm>
            <a:prstGeom prst="straightConnector1">
              <a:avLst/>
            </a:prstGeom>
            <a:noFill/>
            <a:ln w="38100">
              <a:solidFill>
                <a:srgbClr val="EA10CB"/>
              </a:solidFill>
              <a:round/>
              <a:headEnd/>
              <a:tailEnd/>
            </a:ln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762000" y="4419251"/>
              <a:ext cx="5976" cy="991064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V="1">
              <a:off x="4343400" y="4876451"/>
              <a:ext cx="0" cy="1371949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V="1">
              <a:off x="4343400" y="3504851"/>
              <a:ext cx="0" cy="914402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 flipH="1">
              <a:off x="2743200" y="3504851"/>
              <a:ext cx="1600200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 flipV="1">
              <a:off x="767976" y="5638451"/>
              <a:ext cx="0" cy="60960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 flipH="1">
              <a:off x="767976" y="6248051"/>
              <a:ext cx="1950730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 flipV="1">
              <a:off x="2749176" y="5499273"/>
              <a:ext cx="0" cy="748778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</p:grp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61" name="Rectangle 4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99" name="Group 298"/>
          <p:cNvGrpSpPr/>
          <p:nvPr/>
        </p:nvGrpSpPr>
        <p:grpSpPr>
          <a:xfrm>
            <a:off x="2057400" y="2209800"/>
            <a:ext cx="6019800" cy="4419600"/>
            <a:chOff x="4495800" y="2667000"/>
            <a:chExt cx="4536626" cy="3352800"/>
          </a:xfrm>
        </p:grpSpPr>
        <p:grpSp>
          <p:nvGrpSpPr>
            <p:cNvPr id="5121" name="Group 1"/>
            <p:cNvGrpSpPr>
              <a:grpSpLocks/>
            </p:cNvGrpSpPr>
            <p:nvPr/>
          </p:nvGrpSpPr>
          <p:grpSpPr bwMode="auto">
            <a:xfrm>
              <a:off x="4495800" y="2667000"/>
              <a:ext cx="4419600" cy="3352800"/>
              <a:chOff x="3315" y="7677"/>
              <a:chExt cx="5022" cy="3749"/>
            </a:xfrm>
          </p:grpSpPr>
          <p:cxnSp>
            <p:nvCxnSpPr>
              <p:cNvPr id="5122" name="AutoShape 2"/>
              <p:cNvCxnSpPr>
                <a:cxnSpLocks noChangeShapeType="1"/>
              </p:cNvCxnSpPr>
              <p:nvPr/>
            </p:nvCxnSpPr>
            <p:spPr bwMode="auto">
              <a:xfrm>
                <a:off x="6993" y="10736"/>
                <a:ext cx="15" cy="471"/>
              </a:xfrm>
              <a:prstGeom prst="straightConnector1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123" name="Oval 3"/>
              <p:cNvSpPr>
                <a:spLocks noChangeArrowheads="1"/>
              </p:cNvSpPr>
              <p:nvPr/>
            </p:nvSpPr>
            <p:spPr bwMode="auto">
              <a:xfrm>
                <a:off x="3345" y="7677"/>
                <a:ext cx="210" cy="19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4" name="Oval 4"/>
              <p:cNvSpPr>
                <a:spLocks noChangeArrowheads="1"/>
              </p:cNvSpPr>
              <p:nvPr/>
            </p:nvSpPr>
            <p:spPr bwMode="auto">
              <a:xfrm rot="5400000">
                <a:off x="5782" y="9161"/>
                <a:ext cx="1605" cy="1545"/>
              </a:xfrm>
              <a:prstGeom prst="ellipse">
                <a:avLst/>
              </a:prstGeom>
              <a:ln w="38100">
                <a:solidFill>
                  <a:srgbClr val="FF0000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125" name="AutoShape 5"/>
              <p:cNvCxnSpPr>
                <a:cxnSpLocks noChangeShapeType="1"/>
              </p:cNvCxnSpPr>
              <p:nvPr/>
            </p:nvCxnSpPr>
            <p:spPr bwMode="auto">
              <a:xfrm rot="5400000">
                <a:off x="5610" y="9934"/>
                <a:ext cx="1065" cy="0"/>
              </a:xfrm>
              <a:prstGeom prst="straightConnector1">
                <a:avLst/>
              </a:prstGeom>
              <a:noFill/>
              <a:ln w="38100">
                <a:solidFill>
                  <a:srgbClr val="B10F92"/>
                </a:solidFill>
                <a:round/>
                <a:headEnd/>
                <a:tailEnd/>
              </a:ln>
            </p:spPr>
          </p:cxnSp>
          <p:cxnSp>
            <p:nvCxnSpPr>
              <p:cNvPr id="5126" name="AutoShape 6"/>
              <p:cNvCxnSpPr>
                <a:cxnSpLocks noChangeShapeType="1"/>
              </p:cNvCxnSpPr>
              <p:nvPr/>
            </p:nvCxnSpPr>
            <p:spPr bwMode="auto">
              <a:xfrm>
                <a:off x="6142" y="10226"/>
                <a:ext cx="706" cy="435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27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5333" y="9892"/>
                <a:ext cx="839" cy="19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28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6142" y="9191"/>
                <a:ext cx="706" cy="435"/>
              </a:xfrm>
              <a:prstGeom prst="straightConnector1">
                <a:avLst/>
              </a:prstGeom>
              <a:noFill/>
              <a:ln w="38100">
                <a:solidFill>
                  <a:srgbClr val="F959F9"/>
                </a:solidFill>
                <a:round/>
                <a:headEnd/>
                <a:tailEnd/>
              </a:ln>
            </p:spPr>
          </p:cxnSp>
          <p:cxnSp>
            <p:nvCxnSpPr>
              <p:cNvPr id="5129" name="AutoShape 9"/>
              <p:cNvCxnSpPr>
                <a:cxnSpLocks noChangeShapeType="1"/>
              </p:cNvCxnSpPr>
              <p:nvPr/>
            </p:nvCxnSpPr>
            <p:spPr bwMode="auto">
              <a:xfrm>
                <a:off x="3438" y="7781"/>
                <a:ext cx="1" cy="2130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30" name="AutoShape 10"/>
              <p:cNvCxnSpPr>
                <a:cxnSpLocks noChangeShapeType="1"/>
              </p:cNvCxnSpPr>
              <p:nvPr/>
            </p:nvCxnSpPr>
            <p:spPr bwMode="auto">
              <a:xfrm>
                <a:off x="7647" y="8957"/>
                <a:ext cx="689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131" name="AutoShape 11"/>
              <p:cNvCxnSpPr>
                <a:cxnSpLocks noChangeShapeType="1"/>
              </p:cNvCxnSpPr>
              <p:nvPr/>
            </p:nvCxnSpPr>
            <p:spPr bwMode="auto">
              <a:xfrm>
                <a:off x="7781" y="9140"/>
                <a:ext cx="457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132" name="AutoShape 12"/>
              <p:cNvCxnSpPr>
                <a:cxnSpLocks noChangeShapeType="1"/>
              </p:cNvCxnSpPr>
              <p:nvPr/>
            </p:nvCxnSpPr>
            <p:spPr bwMode="auto">
              <a:xfrm>
                <a:off x="7981" y="7768"/>
                <a:ext cx="0" cy="1200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33" name="AutoShape 13"/>
              <p:cNvCxnSpPr>
                <a:cxnSpLocks noChangeShapeType="1"/>
              </p:cNvCxnSpPr>
              <p:nvPr/>
            </p:nvCxnSpPr>
            <p:spPr bwMode="auto">
              <a:xfrm flipH="1">
                <a:off x="3446" y="7806"/>
                <a:ext cx="4551" cy="1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34" name="AutoShape 14"/>
              <p:cNvCxnSpPr>
                <a:cxnSpLocks noChangeShapeType="1"/>
              </p:cNvCxnSpPr>
              <p:nvPr/>
            </p:nvCxnSpPr>
            <p:spPr bwMode="auto">
              <a:xfrm>
                <a:off x="7647" y="9323"/>
                <a:ext cx="690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135" name="AutoShape 15"/>
              <p:cNvCxnSpPr>
                <a:cxnSpLocks noChangeShapeType="1"/>
              </p:cNvCxnSpPr>
              <p:nvPr/>
            </p:nvCxnSpPr>
            <p:spPr bwMode="auto">
              <a:xfrm>
                <a:off x="7773" y="9506"/>
                <a:ext cx="465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136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3345" y="11327"/>
                <a:ext cx="4659" cy="9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37" name="AutoShape 17"/>
              <p:cNvCxnSpPr>
                <a:cxnSpLocks noChangeShapeType="1"/>
              </p:cNvCxnSpPr>
              <p:nvPr/>
            </p:nvCxnSpPr>
            <p:spPr bwMode="auto">
              <a:xfrm>
                <a:off x="6831" y="10661"/>
                <a:ext cx="0" cy="675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38" name="AutoShape 18"/>
              <p:cNvCxnSpPr>
                <a:cxnSpLocks noChangeShapeType="1"/>
              </p:cNvCxnSpPr>
              <p:nvPr/>
            </p:nvCxnSpPr>
            <p:spPr bwMode="auto">
              <a:xfrm>
                <a:off x="7943" y="9506"/>
                <a:ext cx="58" cy="1830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39" name="AutoShape 19"/>
              <p:cNvCxnSpPr>
                <a:cxnSpLocks noChangeShapeType="1"/>
              </p:cNvCxnSpPr>
              <p:nvPr/>
            </p:nvCxnSpPr>
            <p:spPr bwMode="auto">
              <a:xfrm>
                <a:off x="4787" y="9626"/>
                <a:ext cx="877" cy="1"/>
              </a:xfrm>
              <a:prstGeom prst="straightConnector1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40" name="AutoShape 20"/>
              <p:cNvCxnSpPr>
                <a:cxnSpLocks noChangeShapeType="1"/>
              </p:cNvCxnSpPr>
              <p:nvPr/>
            </p:nvCxnSpPr>
            <p:spPr bwMode="auto">
              <a:xfrm>
                <a:off x="7385" y="7933"/>
                <a:ext cx="42" cy="1699"/>
              </a:xfrm>
              <a:prstGeom prst="straightConnector1">
                <a:avLst/>
              </a:prstGeom>
              <a:noFill/>
              <a:ln w="11430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141" name="Oval 21"/>
              <p:cNvSpPr>
                <a:spLocks noChangeArrowheads="1"/>
              </p:cNvSpPr>
              <p:nvPr/>
            </p:nvSpPr>
            <p:spPr bwMode="auto">
              <a:xfrm>
                <a:off x="6526" y="8278"/>
                <a:ext cx="600" cy="590"/>
              </a:xfrm>
              <a:prstGeom prst="ellipse">
                <a:avLst/>
              </a:prstGeom>
              <a:ln w="38100">
                <a:solidFill>
                  <a:srgbClr val="7030A0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142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6844" y="7781"/>
                <a:ext cx="5" cy="673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sp>
            <p:nvSpPr>
              <p:cNvPr id="5143" name="Arc 23"/>
              <p:cNvSpPr>
                <a:spLocks/>
              </p:cNvSpPr>
              <p:nvPr/>
            </p:nvSpPr>
            <p:spPr bwMode="auto">
              <a:xfrm>
                <a:off x="6832" y="8464"/>
                <a:ext cx="118" cy="224"/>
              </a:xfrm>
              <a:custGeom>
                <a:avLst/>
                <a:gdLst>
                  <a:gd name="G0" fmla="+- 2227 0 0"/>
                  <a:gd name="G1" fmla="+- 21600 0 0"/>
                  <a:gd name="G2" fmla="+- 21600 0 0"/>
                  <a:gd name="T0" fmla="*/ 2227 w 23827"/>
                  <a:gd name="T1" fmla="*/ 0 h 43200"/>
                  <a:gd name="T2" fmla="*/ 0 w 23827"/>
                  <a:gd name="T3" fmla="*/ 43085 h 43200"/>
                  <a:gd name="T4" fmla="*/ 2227 w 23827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827" h="43200" fill="none" extrusionOk="0">
                    <a:moveTo>
                      <a:pt x="2226" y="0"/>
                    </a:moveTo>
                    <a:cubicBezTo>
                      <a:pt x="14156" y="0"/>
                      <a:pt x="23827" y="9670"/>
                      <a:pt x="23827" y="21600"/>
                    </a:cubicBezTo>
                    <a:cubicBezTo>
                      <a:pt x="23827" y="33529"/>
                      <a:pt x="14156" y="43200"/>
                      <a:pt x="2227" y="43200"/>
                    </a:cubicBezTo>
                    <a:cubicBezTo>
                      <a:pt x="1483" y="43200"/>
                      <a:pt x="739" y="43161"/>
                      <a:pt x="0" y="43084"/>
                    </a:cubicBezTo>
                  </a:path>
                  <a:path w="23827" h="43200" stroke="0" extrusionOk="0">
                    <a:moveTo>
                      <a:pt x="2226" y="0"/>
                    </a:moveTo>
                    <a:cubicBezTo>
                      <a:pt x="14156" y="0"/>
                      <a:pt x="23827" y="9670"/>
                      <a:pt x="23827" y="21600"/>
                    </a:cubicBezTo>
                    <a:cubicBezTo>
                      <a:pt x="23827" y="33529"/>
                      <a:pt x="14156" y="43200"/>
                      <a:pt x="2227" y="43200"/>
                    </a:cubicBezTo>
                    <a:cubicBezTo>
                      <a:pt x="1483" y="43200"/>
                      <a:pt x="739" y="43161"/>
                      <a:pt x="0" y="43084"/>
                    </a:cubicBezTo>
                    <a:lnTo>
                      <a:pt x="222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144" name="AutoShape 24"/>
              <p:cNvCxnSpPr>
                <a:cxnSpLocks noChangeShapeType="1"/>
              </p:cNvCxnSpPr>
              <p:nvPr/>
            </p:nvCxnSpPr>
            <p:spPr bwMode="auto">
              <a:xfrm>
                <a:off x="6829" y="8687"/>
                <a:ext cx="0" cy="519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45" name="AutoShape 25"/>
              <p:cNvCxnSpPr>
                <a:cxnSpLocks noChangeShapeType="1"/>
              </p:cNvCxnSpPr>
              <p:nvPr/>
            </p:nvCxnSpPr>
            <p:spPr bwMode="auto">
              <a:xfrm flipH="1">
                <a:off x="5130" y="9911"/>
                <a:ext cx="203" cy="2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146" name="AutoShape 26"/>
              <p:cNvCxnSpPr>
                <a:cxnSpLocks noChangeShapeType="1"/>
              </p:cNvCxnSpPr>
              <p:nvPr/>
            </p:nvCxnSpPr>
            <p:spPr bwMode="auto">
              <a:xfrm flipH="1" flipV="1">
                <a:off x="5010" y="9750"/>
                <a:ext cx="120" cy="37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147" name="AutoShape 27"/>
              <p:cNvCxnSpPr>
                <a:cxnSpLocks noChangeShapeType="1"/>
              </p:cNvCxnSpPr>
              <p:nvPr/>
            </p:nvCxnSpPr>
            <p:spPr bwMode="auto">
              <a:xfrm flipH="1">
                <a:off x="4683" y="9750"/>
                <a:ext cx="327" cy="37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148" name="AutoShape 28"/>
              <p:cNvCxnSpPr>
                <a:cxnSpLocks noChangeShapeType="1"/>
              </p:cNvCxnSpPr>
              <p:nvPr/>
            </p:nvCxnSpPr>
            <p:spPr bwMode="auto">
              <a:xfrm flipH="1" flipV="1">
                <a:off x="4605" y="9750"/>
                <a:ext cx="101" cy="37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149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4245" y="9750"/>
                <a:ext cx="360" cy="37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150" name="AutoShape 30"/>
              <p:cNvCxnSpPr>
                <a:cxnSpLocks noChangeShapeType="1"/>
              </p:cNvCxnSpPr>
              <p:nvPr/>
            </p:nvCxnSpPr>
            <p:spPr bwMode="auto">
              <a:xfrm flipH="1" flipV="1">
                <a:off x="4170" y="9911"/>
                <a:ext cx="75" cy="2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151" name="AutoShape 31"/>
              <p:cNvCxnSpPr>
                <a:cxnSpLocks noChangeShapeType="1"/>
              </p:cNvCxnSpPr>
              <p:nvPr/>
            </p:nvCxnSpPr>
            <p:spPr bwMode="auto">
              <a:xfrm flipH="1">
                <a:off x="3465" y="9911"/>
                <a:ext cx="705" cy="0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sp>
            <p:nvSpPr>
              <p:cNvPr id="5152" name="Oval 32"/>
              <p:cNvSpPr>
                <a:spLocks noChangeArrowheads="1"/>
              </p:cNvSpPr>
              <p:nvPr/>
            </p:nvSpPr>
            <p:spPr bwMode="auto">
              <a:xfrm>
                <a:off x="3345" y="9780"/>
                <a:ext cx="210" cy="19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3" name="Oval 33"/>
              <p:cNvSpPr>
                <a:spLocks noChangeArrowheads="1"/>
              </p:cNvSpPr>
              <p:nvPr/>
            </p:nvSpPr>
            <p:spPr bwMode="auto">
              <a:xfrm>
                <a:off x="6738" y="7677"/>
                <a:ext cx="210" cy="19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4" name="Oval 34"/>
              <p:cNvSpPr>
                <a:spLocks noChangeArrowheads="1"/>
              </p:cNvSpPr>
              <p:nvPr/>
            </p:nvSpPr>
            <p:spPr bwMode="auto">
              <a:xfrm>
                <a:off x="3315" y="11231"/>
                <a:ext cx="210" cy="19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5" name="Oval 35"/>
              <p:cNvSpPr>
                <a:spLocks noChangeArrowheads="1"/>
              </p:cNvSpPr>
              <p:nvPr/>
            </p:nvSpPr>
            <p:spPr bwMode="auto">
              <a:xfrm>
                <a:off x="6720" y="11231"/>
                <a:ext cx="210" cy="19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18" name="Picture 21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 flipH="1">
              <a:off x="7010401" y="4419600"/>
              <a:ext cx="295327" cy="560294"/>
            </a:xfrm>
            <a:prstGeom prst="rect">
              <a:avLst/>
            </a:prstGeom>
            <a:noFill/>
          </p:spPr>
        </p:pic>
        <p:pic>
          <p:nvPicPr>
            <p:cNvPr id="219" name="Picture 5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038600"/>
              <a:ext cx="258574" cy="553577"/>
            </a:xfrm>
            <a:prstGeom prst="rect">
              <a:avLst/>
            </a:prstGeom>
            <a:noFill/>
          </p:spPr>
        </p:pic>
        <p:pic>
          <p:nvPicPr>
            <p:cNvPr id="220" name="Picture 5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67600" y="4800600"/>
              <a:ext cx="307921" cy="533400"/>
            </a:xfrm>
            <a:prstGeom prst="rect">
              <a:avLst/>
            </a:prstGeom>
            <a:noFill/>
          </p:spPr>
        </p:pic>
        <p:pic>
          <p:nvPicPr>
            <p:cNvPr id="293" name="Picture 4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3733800"/>
              <a:ext cx="433894" cy="609600"/>
            </a:xfrm>
            <a:prstGeom prst="rect">
              <a:avLst/>
            </a:prstGeom>
            <a:noFill/>
          </p:spPr>
        </p:pic>
        <p:pic>
          <p:nvPicPr>
            <p:cNvPr id="294" name="Picture 4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48600" y="5334000"/>
              <a:ext cx="486120" cy="513603"/>
            </a:xfrm>
            <a:prstGeom prst="rect">
              <a:avLst/>
            </a:prstGeom>
            <a:noFill/>
          </p:spPr>
        </p:pic>
        <p:cxnSp>
          <p:nvCxnSpPr>
            <p:cNvPr id="295" name="AutoShape 24"/>
            <p:cNvCxnSpPr>
              <a:cxnSpLocks noChangeShapeType="1"/>
            </p:cNvCxnSpPr>
            <p:nvPr/>
          </p:nvCxnSpPr>
          <p:spPr bwMode="auto">
            <a:xfrm rot="5400000">
              <a:off x="8859613" y="3332387"/>
              <a:ext cx="0" cy="34562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6" name="AutoShape 26"/>
            <p:cNvCxnSpPr>
              <a:cxnSpLocks noChangeShapeType="1"/>
            </p:cNvCxnSpPr>
            <p:nvPr/>
          </p:nvCxnSpPr>
          <p:spPr bwMode="auto">
            <a:xfrm rot="5400000">
              <a:off x="8673611" y="3518389"/>
              <a:ext cx="33117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7" name="AutoShape 17"/>
            <p:cNvCxnSpPr>
              <a:cxnSpLocks noChangeShapeType="1"/>
            </p:cNvCxnSpPr>
            <p:nvPr/>
          </p:nvCxnSpPr>
          <p:spPr bwMode="auto">
            <a:xfrm rot="16200000" flipV="1">
              <a:off x="8807501" y="4311701"/>
              <a:ext cx="0" cy="36819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pic>
          <p:nvPicPr>
            <p:cNvPr id="298" name="Picture 6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39125" y="2819400"/>
              <a:ext cx="295275" cy="476250"/>
            </a:xfrm>
            <a:prstGeom prst="rect">
              <a:avLst/>
            </a:prstGeom>
            <a:noFill/>
          </p:spPr>
        </p:pic>
        <p:pic>
          <p:nvPicPr>
            <p:cNvPr id="5158" name="Picture 3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2819400"/>
              <a:ext cx="1047750" cy="476250"/>
            </a:xfrm>
            <a:prstGeom prst="rect">
              <a:avLst/>
            </a:prstGeom>
            <a:noFill/>
          </p:spPr>
        </p:pic>
        <p:pic>
          <p:nvPicPr>
            <p:cNvPr id="5160" name="Picture 4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4953000"/>
              <a:ext cx="1609725" cy="476250"/>
            </a:xfrm>
            <a:prstGeom prst="rect">
              <a:avLst/>
            </a:prstGeom>
            <a:noFill/>
          </p:spPr>
        </p:pic>
      </p:grp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n-p-n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ট্রানজিস্টরের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এমিটারকে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নেগেটিভ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কালেক্টরকে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6V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বাল্বের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পজেটিভ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রোদের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ইনপুট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0V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নেগেটিভ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ভোল্ট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বাল্বব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জ্বলেনা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ইনপুটে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ভোল্ট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(+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6V)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বাল্বটি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80"/>
          <p:cNvGrpSpPr/>
          <p:nvPr/>
        </p:nvGrpSpPr>
        <p:grpSpPr>
          <a:xfrm>
            <a:off x="762000" y="-3657600"/>
            <a:ext cx="3581400" cy="2819400"/>
            <a:chOff x="762000" y="3429000"/>
            <a:chExt cx="3581400" cy="2819400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 rot="5400000">
              <a:off x="1436224" y="3407682"/>
              <a:ext cx="2047658" cy="2090294"/>
            </a:xfrm>
            <a:prstGeom prst="ellipse">
              <a:avLst/>
            </a:prstGeom>
            <a:ln w="38100"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rot="5400000">
              <a:off x="1182013" y="4494929"/>
              <a:ext cx="1358726" cy="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H="1">
              <a:off x="767976" y="4572000"/>
              <a:ext cx="1066800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flipV="1">
              <a:off x="1834776" y="3504851"/>
              <a:ext cx="990600" cy="609600"/>
            </a:xfrm>
            <a:prstGeom prst="straightConnector1">
              <a:avLst/>
            </a:prstGeom>
            <a:noFill/>
            <a:ln w="38100">
              <a:solidFill>
                <a:srgbClr val="EA10CB"/>
              </a:solidFill>
              <a:round/>
              <a:headEnd/>
              <a:tailEnd/>
            </a:ln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762000" y="4419251"/>
              <a:ext cx="5976" cy="991064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V="1">
              <a:off x="4343400" y="4876451"/>
              <a:ext cx="0" cy="1371949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V="1">
              <a:off x="4343400" y="3504851"/>
              <a:ext cx="0" cy="914402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 flipH="1">
              <a:off x="2743200" y="3504851"/>
              <a:ext cx="1600200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 flipV="1">
              <a:off x="767976" y="5638451"/>
              <a:ext cx="0" cy="60960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 flipH="1">
              <a:off x="767976" y="6248051"/>
              <a:ext cx="1950730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 flipV="1">
              <a:off x="2749176" y="5499273"/>
              <a:ext cx="0" cy="748778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</p:grp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298"/>
          <p:cNvGrpSpPr/>
          <p:nvPr/>
        </p:nvGrpSpPr>
        <p:grpSpPr>
          <a:xfrm>
            <a:off x="2057400" y="609600"/>
            <a:ext cx="6019800" cy="3276600"/>
            <a:chOff x="4495800" y="2667000"/>
            <a:chExt cx="4536626" cy="3352800"/>
          </a:xfrm>
        </p:grpSpPr>
        <p:grpSp>
          <p:nvGrpSpPr>
            <p:cNvPr id="6" name="Group 1"/>
            <p:cNvGrpSpPr>
              <a:grpSpLocks/>
            </p:cNvGrpSpPr>
            <p:nvPr/>
          </p:nvGrpSpPr>
          <p:grpSpPr bwMode="auto">
            <a:xfrm>
              <a:off x="4495800" y="2667000"/>
              <a:ext cx="4419600" cy="3352800"/>
              <a:chOff x="3315" y="7677"/>
              <a:chExt cx="5022" cy="3749"/>
            </a:xfrm>
          </p:grpSpPr>
          <p:cxnSp>
            <p:nvCxnSpPr>
              <p:cNvPr id="5122" name="AutoShape 2"/>
              <p:cNvCxnSpPr>
                <a:cxnSpLocks noChangeShapeType="1"/>
              </p:cNvCxnSpPr>
              <p:nvPr/>
            </p:nvCxnSpPr>
            <p:spPr bwMode="auto">
              <a:xfrm>
                <a:off x="6993" y="10736"/>
                <a:ext cx="15" cy="471"/>
              </a:xfrm>
              <a:prstGeom prst="straightConnector1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123" name="Oval 3"/>
              <p:cNvSpPr>
                <a:spLocks noChangeArrowheads="1"/>
              </p:cNvSpPr>
              <p:nvPr/>
            </p:nvSpPr>
            <p:spPr bwMode="auto">
              <a:xfrm>
                <a:off x="3345" y="7677"/>
                <a:ext cx="210" cy="19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4" name="Oval 4"/>
              <p:cNvSpPr>
                <a:spLocks noChangeArrowheads="1"/>
              </p:cNvSpPr>
              <p:nvPr/>
            </p:nvSpPr>
            <p:spPr bwMode="auto">
              <a:xfrm rot="5400000">
                <a:off x="5782" y="9161"/>
                <a:ext cx="1605" cy="1545"/>
              </a:xfrm>
              <a:prstGeom prst="ellipse">
                <a:avLst/>
              </a:prstGeom>
              <a:ln w="38100">
                <a:solidFill>
                  <a:srgbClr val="FF0000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125" name="AutoShape 5"/>
              <p:cNvCxnSpPr>
                <a:cxnSpLocks noChangeShapeType="1"/>
              </p:cNvCxnSpPr>
              <p:nvPr/>
            </p:nvCxnSpPr>
            <p:spPr bwMode="auto">
              <a:xfrm rot="5400000">
                <a:off x="5610" y="9934"/>
                <a:ext cx="1065" cy="0"/>
              </a:xfrm>
              <a:prstGeom prst="straightConnector1">
                <a:avLst/>
              </a:prstGeom>
              <a:noFill/>
              <a:ln w="38100">
                <a:solidFill>
                  <a:srgbClr val="B10F92"/>
                </a:solidFill>
                <a:round/>
                <a:headEnd/>
                <a:tailEnd/>
              </a:ln>
            </p:spPr>
          </p:cxnSp>
          <p:cxnSp>
            <p:nvCxnSpPr>
              <p:cNvPr id="5126" name="AutoShape 6"/>
              <p:cNvCxnSpPr>
                <a:cxnSpLocks noChangeShapeType="1"/>
              </p:cNvCxnSpPr>
              <p:nvPr/>
            </p:nvCxnSpPr>
            <p:spPr bwMode="auto">
              <a:xfrm>
                <a:off x="6142" y="10226"/>
                <a:ext cx="706" cy="435"/>
              </a:xfrm>
              <a:prstGeom prst="straightConnector1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27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5333" y="9892"/>
                <a:ext cx="839" cy="19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28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6142" y="9191"/>
                <a:ext cx="706" cy="435"/>
              </a:xfrm>
              <a:prstGeom prst="straightConnector1">
                <a:avLst/>
              </a:prstGeom>
              <a:noFill/>
              <a:ln w="38100">
                <a:solidFill>
                  <a:srgbClr val="F959F9"/>
                </a:solidFill>
                <a:round/>
                <a:headEnd/>
                <a:tailEnd/>
              </a:ln>
            </p:spPr>
          </p:cxnSp>
          <p:cxnSp>
            <p:nvCxnSpPr>
              <p:cNvPr id="5129" name="AutoShape 9"/>
              <p:cNvCxnSpPr>
                <a:cxnSpLocks noChangeShapeType="1"/>
              </p:cNvCxnSpPr>
              <p:nvPr/>
            </p:nvCxnSpPr>
            <p:spPr bwMode="auto">
              <a:xfrm>
                <a:off x="3438" y="7781"/>
                <a:ext cx="1" cy="2130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30" name="AutoShape 10"/>
              <p:cNvCxnSpPr>
                <a:cxnSpLocks noChangeShapeType="1"/>
              </p:cNvCxnSpPr>
              <p:nvPr/>
            </p:nvCxnSpPr>
            <p:spPr bwMode="auto">
              <a:xfrm>
                <a:off x="7647" y="8957"/>
                <a:ext cx="689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131" name="AutoShape 11"/>
              <p:cNvCxnSpPr>
                <a:cxnSpLocks noChangeShapeType="1"/>
              </p:cNvCxnSpPr>
              <p:nvPr/>
            </p:nvCxnSpPr>
            <p:spPr bwMode="auto">
              <a:xfrm>
                <a:off x="7781" y="9140"/>
                <a:ext cx="457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132" name="AutoShape 12"/>
              <p:cNvCxnSpPr>
                <a:cxnSpLocks noChangeShapeType="1"/>
              </p:cNvCxnSpPr>
              <p:nvPr/>
            </p:nvCxnSpPr>
            <p:spPr bwMode="auto">
              <a:xfrm>
                <a:off x="7981" y="7768"/>
                <a:ext cx="0" cy="1200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33" name="AutoShape 13"/>
              <p:cNvCxnSpPr>
                <a:cxnSpLocks noChangeShapeType="1"/>
              </p:cNvCxnSpPr>
              <p:nvPr/>
            </p:nvCxnSpPr>
            <p:spPr bwMode="auto">
              <a:xfrm flipH="1">
                <a:off x="3446" y="7806"/>
                <a:ext cx="4551" cy="1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34" name="AutoShape 14"/>
              <p:cNvCxnSpPr>
                <a:cxnSpLocks noChangeShapeType="1"/>
              </p:cNvCxnSpPr>
              <p:nvPr/>
            </p:nvCxnSpPr>
            <p:spPr bwMode="auto">
              <a:xfrm>
                <a:off x="7647" y="9323"/>
                <a:ext cx="690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135" name="AutoShape 15"/>
              <p:cNvCxnSpPr>
                <a:cxnSpLocks noChangeShapeType="1"/>
              </p:cNvCxnSpPr>
              <p:nvPr/>
            </p:nvCxnSpPr>
            <p:spPr bwMode="auto">
              <a:xfrm>
                <a:off x="7773" y="9506"/>
                <a:ext cx="465" cy="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5136" name="AutoShape 16"/>
              <p:cNvCxnSpPr>
                <a:cxnSpLocks noChangeShapeType="1"/>
              </p:cNvCxnSpPr>
              <p:nvPr/>
            </p:nvCxnSpPr>
            <p:spPr bwMode="auto">
              <a:xfrm flipH="1">
                <a:off x="3345" y="11327"/>
                <a:ext cx="4659" cy="9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37" name="AutoShape 17"/>
              <p:cNvCxnSpPr>
                <a:cxnSpLocks noChangeShapeType="1"/>
              </p:cNvCxnSpPr>
              <p:nvPr/>
            </p:nvCxnSpPr>
            <p:spPr bwMode="auto">
              <a:xfrm>
                <a:off x="6831" y="10661"/>
                <a:ext cx="0" cy="675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38" name="AutoShape 18"/>
              <p:cNvCxnSpPr>
                <a:cxnSpLocks noChangeShapeType="1"/>
              </p:cNvCxnSpPr>
              <p:nvPr/>
            </p:nvCxnSpPr>
            <p:spPr bwMode="auto">
              <a:xfrm>
                <a:off x="7943" y="9506"/>
                <a:ext cx="58" cy="1830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39" name="AutoShape 19"/>
              <p:cNvCxnSpPr>
                <a:cxnSpLocks noChangeShapeType="1"/>
              </p:cNvCxnSpPr>
              <p:nvPr/>
            </p:nvCxnSpPr>
            <p:spPr bwMode="auto">
              <a:xfrm>
                <a:off x="4787" y="9626"/>
                <a:ext cx="877" cy="1"/>
              </a:xfrm>
              <a:prstGeom prst="straightConnector1">
                <a:avLst/>
              </a:prstGeom>
              <a:noFill/>
              <a:ln w="3810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5140" name="AutoShape 20"/>
              <p:cNvCxnSpPr>
                <a:cxnSpLocks noChangeShapeType="1"/>
              </p:cNvCxnSpPr>
              <p:nvPr/>
            </p:nvCxnSpPr>
            <p:spPr bwMode="auto">
              <a:xfrm>
                <a:off x="7385" y="7933"/>
                <a:ext cx="42" cy="1699"/>
              </a:xfrm>
              <a:prstGeom prst="straightConnector1">
                <a:avLst/>
              </a:prstGeom>
              <a:noFill/>
              <a:ln w="114300">
                <a:solidFill>
                  <a:srgbClr val="92D05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5141" name="Oval 21"/>
              <p:cNvSpPr>
                <a:spLocks noChangeArrowheads="1"/>
              </p:cNvSpPr>
              <p:nvPr/>
            </p:nvSpPr>
            <p:spPr bwMode="auto">
              <a:xfrm>
                <a:off x="6526" y="8278"/>
                <a:ext cx="600" cy="590"/>
              </a:xfrm>
              <a:prstGeom prst="ellipse">
                <a:avLst/>
              </a:prstGeom>
              <a:ln w="38100">
                <a:solidFill>
                  <a:srgbClr val="7030A0"/>
                </a:solidFill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142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6844" y="7781"/>
                <a:ext cx="5" cy="673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sp>
            <p:nvSpPr>
              <p:cNvPr id="5143" name="Arc 23"/>
              <p:cNvSpPr>
                <a:spLocks/>
              </p:cNvSpPr>
              <p:nvPr/>
            </p:nvSpPr>
            <p:spPr bwMode="auto">
              <a:xfrm>
                <a:off x="6832" y="8464"/>
                <a:ext cx="118" cy="224"/>
              </a:xfrm>
              <a:custGeom>
                <a:avLst/>
                <a:gdLst>
                  <a:gd name="G0" fmla="+- 2227 0 0"/>
                  <a:gd name="G1" fmla="+- 21600 0 0"/>
                  <a:gd name="G2" fmla="+- 21600 0 0"/>
                  <a:gd name="T0" fmla="*/ 2227 w 23827"/>
                  <a:gd name="T1" fmla="*/ 0 h 43200"/>
                  <a:gd name="T2" fmla="*/ 0 w 23827"/>
                  <a:gd name="T3" fmla="*/ 43085 h 43200"/>
                  <a:gd name="T4" fmla="*/ 2227 w 23827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827" h="43200" fill="none" extrusionOk="0">
                    <a:moveTo>
                      <a:pt x="2226" y="0"/>
                    </a:moveTo>
                    <a:cubicBezTo>
                      <a:pt x="14156" y="0"/>
                      <a:pt x="23827" y="9670"/>
                      <a:pt x="23827" y="21600"/>
                    </a:cubicBezTo>
                    <a:cubicBezTo>
                      <a:pt x="23827" y="33529"/>
                      <a:pt x="14156" y="43200"/>
                      <a:pt x="2227" y="43200"/>
                    </a:cubicBezTo>
                    <a:cubicBezTo>
                      <a:pt x="1483" y="43200"/>
                      <a:pt x="739" y="43161"/>
                      <a:pt x="0" y="43084"/>
                    </a:cubicBezTo>
                  </a:path>
                  <a:path w="23827" h="43200" stroke="0" extrusionOk="0">
                    <a:moveTo>
                      <a:pt x="2226" y="0"/>
                    </a:moveTo>
                    <a:cubicBezTo>
                      <a:pt x="14156" y="0"/>
                      <a:pt x="23827" y="9670"/>
                      <a:pt x="23827" y="21600"/>
                    </a:cubicBezTo>
                    <a:cubicBezTo>
                      <a:pt x="23827" y="33529"/>
                      <a:pt x="14156" y="43200"/>
                      <a:pt x="2227" y="43200"/>
                    </a:cubicBezTo>
                    <a:cubicBezTo>
                      <a:pt x="1483" y="43200"/>
                      <a:pt x="739" y="43161"/>
                      <a:pt x="0" y="43084"/>
                    </a:cubicBezTo>
                    <a:lnTo>
                      <a:pt x="222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5144" name="AutoShape 24"/>
              <p:cNvCxnSpPr>
                <a:cxnSpLocks noChangeShapeType="1"/>
              </p:cNvCxnSpPr>
              <p:nvPr/>
            </p:nvCxnSpPr>
            <p:spPr bwMode="auto">
              <a:xfrm>
                <a:off x="6829" y="8687"/>
                <a:ext cx="0" cy="519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cxnSp>
            <p:nvCxnSpPr>
              <p:cNvPr id="5145" name="AutoShape 25"/>
              <p:cNvCxnSpPr>
                <a:cxnSpLocks noChangeShapeType="1"/>
              </p:cNvCxnSpPr>
              <p:nvPr/>
            </p:nvCxnSpPr>
            <p:spPr bwMode="auto">
              <a:xfrm flipH="1">
                <a:off x="5130" y="9911"/>
                <a:ext cx="203" cy="2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146" name="AutoShape 26"/>
              <p:cNvCxnSpPr>
                <a:cxnSpLocks noChangeShapeType="1"/>
              </p:cNvCxnSpPr>
              <p:nvPr/>
            </p:nvCxnSpPr>
            <p:spPr bwMode="auto">
              <a:xfrm flipH="1" flipV="1">
                <a:off x="5010" y="9750"/>
                <a:ext cx="120" cy="37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147" name="AutoShape 27"/>
              <p:cNvCxnSpPr>
                <a:cxnSpLocks noChangeShapeType="1"/>
              </p:cNvCxnSpPr>
              <p:nvPr/>
            </p:nvCxnSpPr>
            <p:spPr bwMode="auto">
              <a:xfrm flipH="1">
                <a:off x="4683" y="9750"/>
                <a:ext cx="327" cy="37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148" name="AutoShape 28"/>
              <p:cNvCxnSpPr>
                <a:cxnSpLocks noChangeShapeType="1"/>
              </p:cNvCxnSpPr>
              <p:nvPr/>
            </p:nvCxnSpPr>
            <p:spPr bwMode="auto">
              <a:xfrm flipH="1" flipV="1">
                <a:off x="4605" y="9750"/>
                <a:ext cx="101" cy="37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149" name="AutoShape 29"/>
              <p:cNvCxnSpPr>
                <a:cxnSpLocks noChangeShapeType="1"/>
              </p:cNvCxnSpPr>
              <p:nvPr/>
            </p:nvCxnSpPr>
            <p:spPr bwMode="auto">
              <a:xfrm flipH="1">
                <a:off x="4245" y="9750"/>
                <a:ext cx="360" cy="375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150" name="AutoShape 30"/>
              <p:cNvCxnSpPr>
                <a:cxnSpLocks noChangeShapeType="1"/>
              </p:cNvCxnSpPr>
              <p:nvPr/>
            </p:nvCxnSpPr>
            <p:spPr bwMode="auto">
              <a:xfrm flipH="1" flipV="1">
                <a:off x="4170" y="9911"/>
                <a:ext cx="75" cy="214"/>
              </a:xfrm>
              <a:prstGeom prst="straightConnector1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</p:cxnSp>
          <p:cxnSp>
            <p:nvCxnSpPr>
              <p:cNvPr id="5151" name="AutoShape 31"/>
              <p:cNvCxnSpPr>
                <a:cxnSpLocks noChangeShapeType="1"/>
              </p:cNvCxnSpPr>
              <p:nvPr/>
            </p:nvCxnSpPr>
            <p:spPr bwMode="auto">
              <a:xfrm flipH="1">
                <a:off x="3465" y="9911"/>
                <a:ext cx="705" cy="0"/>
              </a:xfrm>
              <a:prstGeom prst="straightConnector1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/>
              </a:ln>
            </p:spPr>
          </p:cxnSp>
          <p:sp>
            <p:nvSpPr>
              <p:cNvPr id="5152" name="Oval 32"/>
              <p:cNvSpPr>
                <a:spLocks noChangeArrowheads="1"/>
              </p:cNvSpPr>
              <p:nvPr/>
            </p:nvSpPr>
            <p:spPr bwMode="auto">
              <a:xfrm>
                <a:off x="3345" y="9780"/>
                <a:ext cx="210" cy="19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3" name="Oval 33"/>
              <p:cNvSpPr>
                <a:spLocks noChangeArrowheads="1"/>
              </p:cNvSpPr>
              <p:nvPr/>
            </p:nvSpPr>
            <p:spPr bwMode="auto">
              <a:xfrm>
                <a:off x="6738" y="7677"/>
                <a:ext cx="210" cy="19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4" name="Oval 34"/>
              <p:cNvSpPr>
                <a:spLocks noChangeArrowheads="1"/>
              </p:cNvSpPr>
              <p:nvPr/>
            </p:nvSpPr>
            <p:spPr bwMode="auto">
              <a:xfrm>
                <a:off x="3315" y="11231"/>
                <a:ext cx="210" cy="19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5" name="Oval 35"/>
              <p:cNvSpPr>
                <a:spLocks noChangeArrowheads="1"/>
              </p:cNvSpPr>
              <p:nvPr/>
            </p:nvSpPr>
            <p:spPr bwMode="auto">
              <a:xfrm>
                <a:off x="6720" y="11231"/>
                <a:ext cx="210" cy="19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18" name="Picture 217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0800000" flipH="1">
              <a:off x="7010401" y="4419600"/>
              <a:ext cx="295327" cy="560294"/>
            </a:xfrm>
            <a:prstGeom prst="rect">
              <a:avLst/>
            </a:prstGeom>
            <a:noFill/>
          </p:spPr>
        </p:pic>
        <p:pic>
          <p:nvPicPr>
            <p:cNvPr id="219" name="Picture 5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43800" y="4038600"/>
              <a:ext cx="258574" cy="553577"/>
            </a:xfrm>
            <a:prstGeom prst="rect">
              <a:avLst/>
            </a:prstGeom>
            <a:noFill/>
          </p:spPr>
        </p:pic>
        <p:pic>
          <p:nvPicPr>
            <p:cNvPr id="220" name="Picture 5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67600" y="4800600"/>
              <a:ext cx="307921" cy="533400"/>
            </a:xfrm>
            <a:prstGeom prst="rect">
              <a:avLst/>
            </a:prstGeom>
            <a:noFill/>
          </p:spPr>
        </p:pic>
        <p:pic>
          <p:nvPicPr>
            <p:cNvPr id="293" name="Picture 4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3733800"/>
              <a:ext cx="433894" cy="609600"/>
            </a:xfrm>
            <a:prstGeom prst="rect">
              <a:avLst/>
            </a:prstGeom>
            <a:noFill/>
          </p:spPr>
        </p:pic>
        <p:pic>
          <p:nvPicPr>
            <p:cNvPr id="294" name="Picture 40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48600" y="5334000"/>
              <a:ext cx="486120" cy="513603"/>
            </a:xfrm>
            <a:prstGeom prst="rect">
              <a:avLst/>
            </a:prstGeom>
            <a:noFill/>
          </p:spPr>
        </p:pic>
        <p:cxnSp>
          <p:nvCxnSpPr>
            <p:cNvPr id="295" name="AutoShape 24"/>
            <p:cNvCxnSpPr>
              <a:cxnSpLocks noChangeShapeType="1"/>
            </p:cNvCxnSpPr>
            <p:nvPr/>
          </p:nvCxnSpPr>
          <p:spPr bwMode="auto">
            <a:xfrm rot="5400000">
              <a:off x="8859613" y="3332387"/>
              <a:ext cx="0" cy="34562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6" name="AutoShape 26"/>
            <p:cNvCxnSpPr>
              <a:cxnSpLocks noChangeShapeType="1"/>
            </p:cNvCxnSpPr>
            <p:nvPr/>
          </p:nvCxnSpPr>
          <p:spPr bwMode="auto">
            <a:xfrm rot="5400000">
              <a:off x="8673611" y="3518389"/>
              <a:ext cx="331177" cy="0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7" name="AutoShape 17"/>
            <p:cNvCxnSpPr>
              <a:cxnSpLocks noChangeShapeType="1"/>
            </p:cNvCxnSpPr>
            <p:nvPr/>
          </p:nvCxnSpPr>
          <p:spPr bwMode="auto">
            <a:xfrm rot="16200000" flipV="1">
              <a:off x="8807501" y="4311701"/>
              <a:ext cx="0" cy="36819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pic>
          <p:nvPicPr>
            <p:cNvPr id="298" name="Picture 61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39125" y="2819400"/>
              <a:ext cx="295275" cy="476250"/>
            </a:xfrm>
            <a:prstGeom prst="rect">
              <a:avLst/>
            </a:prstGeom>
            <a:noFill/>
          </p:spPr>
        </p:pic>
        <p:pic>
          <p:nvPicPr>
            <p:cNvPr id="5158" name="Picture 38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48200" y="2819400"/>
              <a:ext cx="1047750" cy="476250"/>
            </a:xfrm>
            <a:prstGeom prst="rect">
              <a:avLst/>
            </a:prstGeom>
            <a:noFill/>
          </p:spPr>
        </p:pic>
        <p:pic>
          <p:nvPicPr>
            <p:cNvPr id="5160" name="Picture 40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76800" y="4953000"/>
              <a:ext cx="1609725" cy="476250"/>
            </a:xfrm>
            <a:prstGeom prst="rect">
              <a:avLst/>
            </a:prstGeom>
            <a:noFill/>
          </p:spPr>
        </p:pic>
      </p:grp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মাইক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ক্ষীণ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জোড়ালো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অ্যামপ্লিফায়ার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ক্ষীণ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সংকেতে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সংকেতকে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অ্যামপ্লিফায়ারের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সাহায়্যে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বিবর্ধিত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বিবর্ধিত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সংকেতকে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পূনরায়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রূপান্তর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জোড়ালো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ট্রানজিস্টর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(microphone)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" name="Group 180"/>
          <p:cNvGrpSpPr/>
          <p:nvPr/>
        </p:nvGrpSpPr>
        <p:grpSpPr>
          <a:xfrm>
            <a:off x="762000" y="-3657600"/>
            <a:ext cx="3581400" cy="2819400"/>
            <a:chOff x="762000" y="3429000"/>
            <a:chExt cx="3581400" cy="2819400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 rot="5400000">
              <a:off x="1436224" y="3407682"/>
              <a:ext cx="2047658" cy="2090294"/>
            </a:xfrm>
            <a:prstGeom prst="ellipse">
              <a:avLst/>
            </a:prstGeom>
            <a:ln w="38100"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 rot="5400000">
              <a:off x="1182013" y="4494929"/>
              <a:ext cx="1358726" cy="0"/>
            </a:xfrm>
            <a:prstGeom prst="straightConnector1">
              <a:avLst/>
            </a:prstGeom>
            <a:noFill/>
            <a:ln w="38100">
              <a:solidFill>
                <a:srgbClr val="00B0F0"/>
              </a:solidFill>
              <a:round/>
              <a:headEnd/>
              <a:tailEnd/>
            </a:ln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H="1">
              <a:off x="767976" y="4572000"/>
              <a:ext cx="1066800" cy="0"/>
            </a:xfrm>
            <a:prstGeom prst="straightConnector1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flipV="1">
              <a:off x="1834776" y="3504851"/>
              <a:ext cx="990600" cy="609600"/>
            </a:xfrm>
            <a:prstGeom prst="straightConnector1">
              <a:avLst/>
            </a:prstGeom>
            <a:noFill/>
            <a:ln w="38100">
              <a:solidFill>
                <a:srgbClr val="EA10CB"/>
              </a:solidFill>
              <a:round/>
              <a:headEnd/>
              <a:tailEnd/>
            </a:ln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762000" y="4419251"/>
              <a:ext cx="5976" cy="991064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 flipV="1">
              <a:off x="4343400" y="4876451"/>
              <a:ext cx="0" cy="1371949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 flipV="1">
              <a:off x="4343400" y="3504851"/>
              <a:ext cx="0" cy="914402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 flipH="1">
              <a:off x="2743200" y="3504851"/>
              <a:ext cx="1600200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2" name="AutoShape 18"/>
            <p:cNvCxnSpPr>
              <a:cxnSpLocks noChangeShapeType="1"/>
            </p:cNvCxnSpPr>
            <p:nvPr/>
          </p:nvCxnSpPr>
          <p:spPr bwMode="auto">
            <a:xfrm flipV="1">
              <a:off x="767976" y="5638451"/>
              <a:ext cx="0" cy="60960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3" name="AutoShape 19"/>
            <p:cNvCxnSpPr>
              <a:cxnSpLocks noChangeShapeType="1"/>
            </p:cNvCxnSpPr>
            <p:nvPr/>
          </p:nvCxnSpPr>
          <p:spPr bwMode="auto">
            <a:xfrm flipH="1">
              <a:off x="767976" y="6248051"/>
              <a:ext cx="1950730" cy="0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  <p:cxnSp>
          <p:nvCxnSpPr>
            <p:cNvPr id="1044" name="AutoShape 20"/>
            <p:cNvCxnSpPr>
              <a:cxnSpLocks noChangeShapeType="1"/>
            </p:cNvCxnSpPr>
            <p:nvPr/>
          </p:nvCxnSpPr>
          <p:spPr bwMode="auto">
            <a:xfrm flipV="1">
              <a:off x="2749176" y="5499273"/>
              <a:ext cx="0" cy="748778"/>
            </a:xfrm>
            <a:prstGeom prst="straightConnector1">
              <a:avLst/>
            </a:prstGeom>
            <a:noFill/>
            <a:ln w="38100">
              <a:solidFill>
                <a:srgbClr val="7030A0"/>
              </a:solidFill>
              <a:round/>
              <a:headEnd/>
              <a:tailEnd/>
            </a:ln>
          </p:spPr>
        </p:cxnSp>
      </p:grpSp>
      <p:sp>
        <p:nvSpPr>
          <p:cNvPr id="40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5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62" name="Rectangle 42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3622</TotalTime>
  <Words>460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স্বাগতম আজকের পাঠে</vt:lpstr>
      <vt:lpstr>পাঠ পরিচিতি</vt:lpstr>
      <vt:lpstr>ট্রানজিস্টরের ব্যবহার</vt:lpstr>
      <vt:lpstr>বিবর্ধক হিসেবে ট্রানজিস্টর</vt:lpstr>
      <vt:lpstr>বিবর্ধক হিসেবে ট্রানজিস্টর</vt:lpstr>
      <vt:lpstr>বিবর্ধক হিসেবে ট্রানজিস্টর</vt:lpstr>
      <vt:lpstr>সুইচ হিসেবে ট্রানজিস্টর</vt:lpstr>
      <vt:lpstr>সুইচ হিসেবে ট্রানজিস্টর</vt:lpstr>
      <vt:lpstr>মাইক হিসেবে ট্রানজিস্টর</vt:lpstr>
      <vt:lpstr>প্রয়োজনীয় সূত্র</vt:lpstr>
      <vt:lpstr>পাঠ মূল্যায়ন</vt:lpstr>
      <vt:lpstr>আজকের পাঠে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আজকের পাঠে</dc:title>
  <dc:creator>MY</dc:creator>
  <cp:lastModifiedBy>MY</cp:lastModifiedBy>
  <cp:revision>1188</cp:revision>
  <dcterms:created xsi:type="dcterms:W3CDTF">2006-08-16T00:00:00Z</dcterms:created>
  <dcterms:modified xsi:type="dcterms:W3CDTF">2020-12-10T12:32:23Z</dcterms:modified>
</cp:coreProperties>
</file>