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58" r:id="rId3"/>
    <p:sldId id="259" r:id="rId4"/>
    <p:sldId id="262" r:id="rId5"/>
    <p:sldId id="261" r:id="rId6"/>
    <p:sldId id="260" r:id="rId7"/>
    <p:sldId id="277" r:id="rId8"/>
    <p:sldId id="268" r:id="rId9"/>
    <p:sldId id="264" r:id="rId10"/>
    <p:sldId id="263" r:id="rId11"/>
    <p:sldId id="265" r:id="rId12"/>
    <p:sldId id="266" r:id="rId13"/>
    <p:sldId id="267" r:id="rId14"/>
    <p:sldId id="269" r:id="rId15"/>
    <p:sldId id="272" r:id="rId16"/>
    <p:sldId id="271" r:id="rId17"/>
    <p:sldId id="270" r:id="rId18"/>
    <p:sldId id="273" r:id="rId19"/>
    <p:sldId id="274" r:id="rId20"/>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744" autoAdjust="0"/>
    <p:restoredTop sz="94660"/>
  </p:normalViewPr>
  <p:slideViewPr>
    <p:cSldViewPr snapToGrid="0">
      <p:cViewPr varScale="1">
        <p:scale>
          <a:sx n="43" d="100"/>
          <a:sy n="43" d="100"/>
        </p:scale>
        <p:origin x="90" y="10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E905346B-01E9-41D9-94FF-3ECAB064825A}" type="datetimeFigureOut">
              <a:rPr lang="en-US" smtClean="0"/>
              <a:t>7/1/2021</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E3DEF7D5-E6A4-4D37-8B18-A800B45297B5}" type="slidenum">
              <a:rPr lang="en-US" smtClean="0"/>
              <a:t>‹#›</a:t>
            </a:fld>
            <a:endParaRPr lang="en-US"/>
          </a:p>
        </p:txBody>
      </p:sp>
    </p:spTree>
    <p:extLst>
      <p:ext uri="{BB962C8B-B14F-4D97-AF65-F5344CB8AC3E}">
        <p14:creationId xmlns:p14="http://schemas.microsoft.com/office/powerpoint/2010/main" val="4276021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905346B-01E9-41D9-94FF-3ECAB064825A}" type="datetimeFigureOut">
              <a:rPr lang="en-US" smtClean="0"/>
              <a:t>7/1/2021</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3DEF7D5-E6A4-4D37-8B18-A800B45297B5}" type="slidenum">
              <a:rPr lang="en-US" smtClean="0"/>
              <a:t>‹#›</a:t>
            </a:fld>
            <a:endParaRPr lang="en-US"/>
          </a:p>
        </p:txBody>
      </p:sp>
    </p:spTree>
    <p:extLst>
      <p:ext uri="{BB962C8B-B14F-4D97-AF65-F5344CB8AC3E}">
        <p14:creationId xmlns:p14="http://schemas.microsoft.com/office/powerpoint/2010/main" val="3273874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905346B-01E9-41D9-94FF-3ECAB064825A}" type="datetimeFigureOut">
              <a:rPr lang="en-US" smtClean="0"/>
              <a:t>7/1/2021</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3DEF7D5-E6A4-4D37-8B18-A800B45297B5}" type="slidenum">
              <a:rPr lang="en-US" smtClean="0"/>
              <a:t>‹#›</a:t>
            </a:fld>
            <a:endParaRPr lang="en-US"/>
          </a:p>
        </p:txBody>
      </p:sp>
    </p:spTree>
    <p:extLst>
      <p:ext uri="{BB962C8B-B14F-4D97-AF65-F5344CB8AC3E}">
        <p14:creationId xmlns:p14="http://schemas.microsoft.com/office/powerpoint/2010/main" val="1283604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905346B-01E9-41D9-94FF-3ECAB064825A}" type="datetimeFigureOut">
              <a:rPr lang="en-US" smtClean="0"/>
              <a:t>7/1/2021</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3DEF7D5-E6A4-4D37-8B18-A800B45297B5}" type="slidenum">
              <a:rPr lang="en-US" smtClean="0"/>
              <a:t>‹#›</a:t>
            </a:fld>
            <a:endParaRPr lang="en-US"/>
          </a:p>
        </p:txBody>
      </p:sp>
    </p:spTree>
    <p:extLst>
      <p:ext uri="{BB962C8B-B14F-4D97-AF65-F5344CB8AC3E}">
        <p14:creationId xmlns:p14="http://schemas.microsoft.com/office/powerpoint/2010/main" val="3243488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905346B-01E9-41D9-94FF-3ECAB064825A}" type="datetimeFigureOut">
              <a:rPr lang="en-US" smtClean="0"/>
              <a:t>7/1/2021</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3DEF7D5-E6A4-4D37-8B18-A800B45297B5}" type="slidenum">
              <a:rPr lang="en-US" smtClean="0"/>
              <a:t>‹#›</a:t>
            </a:fld>
            <a:endParaRPr lang="en-US"/>
          </a:p>
        </p:txBody>
      </p:sp>
    </p:spTree>
    <p:extLst>
      <p:ext uri="{BB962C8B-B14F-4D97-AF65-F5344CB8AC3E}">
        <p14:creationId xmlns:p14="http://schemas.microsoft.com/office/powerpoint/2010/main" val="2709510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905346B-01E9-41D9-94FF-3ECAB064825A}" type="datetimeFigureOut">
              <a:rPr lang="en-US" smtClean="0"/>
              <a:t>7/1/2021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DEF7D5-E6A4-4D37-8B18-A800B45297B5}" type="slidenum">
              <a:rPr lang="en-US" smtClean="0"/>
              <a:t>‹#›</a:t>
            </a:fld>
            <a:endParaRPr lang="en-US"/>
          </a:p>
        </p:txBody>
      </p:sp>
    </p:spTree>
    <p:extLst>
      <p:ext uri="{BB962C8B-B14F-4D97-AF65-F5344CB8AC3E}">
        <p14:creationId xmlns:p14="http://schemas.microsoft.com/office/powerpoint/2010/main" val="3039884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905346B-01E9-41D9-94FF-3ECAB064825A}" type="datetimeFigureOut">
              <a:rPr lang="en-US" smtClean="0"/>
              <a:t>7/1/2021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DEF7D5-E6A4-4D37-8B18-A800B45297B5}" type="slidenum">
              <a:rPr lang="en-US" smtClean="0"/>
              <a:t>‹#›</a:t>
            </a:fld>
            <a:endParaRPr lang="en-US"/>
          </a:p>
        </p:txBody>
      </p:sp>
    </p:spTree>
    <p:extLst>
      <p:ext uri="{BB962C8B-B14F-4D97-AF65-F5344CB8AC3E}">
        <p14:creationId xmlns:p14="http://schemas.microsoft.com/office/powerpoint/2010/main" val="3401778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05346B-01E9-41D9-94FF-3ECAB064825A}" type="datetimeFigureOut">
              <a:rPr lang="en-US" smtClean="0"/>
              <a:t>7/1/2021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EF7D5-E6A4-4D37-8B18-A800B45297B5}" type="slidenum">
              <a:rPr lang="en-US" smtClean="0"/>
              <a:t>‹#›</a:t>
            </a:fld>
            <a:endParaRPr lang="en-US"/>
          </a:p>
        </p:txBody>
      </p:sp>
    </p:spTree>
    <p:extLst>
      <p:ext uri="{BB962C8B-B14F-4D97-AF65-F5344CB8AC3E}">
        <p14:creationId xmlns:p14="http://schemas.microsoft.com/office/powerpoint/2010/main" val="287873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05346B-01E9-41D9-94FF-3ECAB064825A}" type="datetimeFigureOut">
              <a:rPr lang="en-US" smtClean="0"/>
              <a:t>7/1/2021</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3DEF7D5-E6A4-4D37-8B18-A800B45297B5}" type="slidenum">
              <a:rPr lang="en-US" smtClean="0"/>
              <a:t>‹#›</a:t>
            </a:fld>
            <a:endParaRPr lang="en-US"/>
          </a:p>
        </p:txBody>
      </p:sp>
    </p:spTree>
    <p:extLst>
      <p:ext uri="{BB962C8B-B14F-4D97-AF65-F5344CB8AC3E}">
        <p14:creationId xmlns:p14="http://schemas.microsoft.com/office/powerpoint/2010/main" val="2057311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05346B-01E9-41D9-94FF-3ECAB064825A}" type="datetimeFigureOut">
              <a:rPr lang="en-US" smtClean="0"/>
              <a:t>7/1/2021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EF7D5-E6A4-4D37-8B18-A800B45297B5}" type="slidenum">
              <a:rPr lang="en-US" smtClean="0"/>
              <a:t>‹#›</a:t>
            </a:fld>
            <a:endParaRPr lang="en-US"/>
          </a:p>
        </p:txBody>
      </p:sp>
    </p:spTree>
    <p:extLst>
      <p:ext uri="{BB962C8B-B14F-4D97-AF65-F5344CB8AC3E}">
        <p14:creationId xmlns:p14="http://schemas.microsoft.com/office/powerpoint/2010/main" val="923696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905346B-01E9-41D9-94FF-3ECAB064825A}" type="datetimeFigureOut">
              <a:rPr lang="en-US" smtClean="0"/>
              <a:t>7/1/2021</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3DEF7D5-E6A4-4D37-8B18-A800B45297B5}" type="slidenum">
              <a:rPr lang="en-US" smtClean="0"/>
              <a:t>‹#›</a:t>
            </a:fld>
            <a:endParaRPr lang="en-US"/>
          </a:p>
        </p:txBody>
      </p:sp>
    </p:spTree>
    <p:extLst>
      <p:ext uri="{BB962C8B-B14F-4D97-AF65-F5344CB8AC3E}">
        <p14:creationId xmlns:p14="http://schemas.microsoft.com/office/powerpoint/2010/main" val="1187871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05346B-01E9-41D9-94FF-3ECAB064825A}" type="datetimeFigureOut">
              <a:rPr lang="en-US" smtClean="0"/>
              <a:t>7/1/2021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DEF7D5-E6A4-4D37-8B18-A800B45297B5}" type="slidenum">
              <a:rPr lang="en-US" smtClean="0"/>
              <a:t>‹#›</a:t>
            </a:fld>
            <a:endParaRPr lang="en-US"/>
          </a:p>
        </p:txBody>
      </p:sp>
    </p:spTree>
    <p:extLst>
      <p:ext uri="{BB962C8B-B14F-4D97-AF65-F5344CB8AC3E}">
        <p14:creationId xmlns:p14="http://schemas.microsoft.com/office/powerpoint/2010/main" val="2525894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05346B-01E9-41D9-94FF-3ECAB064825A}" type="datetimeFigureOut">
              <a:rPr lang="en-US" smtClean="0"/>
              <a:t>7/1/2021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DEF7D5-E6A4-4D37-8B18-A800B45297B5}" type="slidenum">
              <a:rPr lang="en-US" smtClean="0"/>
              <a:t>‹#›</a:t>
            </a:fld>
            <a:endParaRPr lang="en-US"/>
          </a:p>
        </p:txBody>
      </p:sp>
    </p:spTree>
    <p:extLst>
      <p:ext uri="{BB962C8B-B14F-4D97-AF65-F5344CB8AC3E}">
        <p14:creationId xmlns:p14="http://schemas.microsoft.com/office/powerpoint/2010/main" val="1605353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05346B-01E9-41D9-94FF-3ECAB064825A}" type="datetimeFigureOut">
              <a:rPr lang="en-US" smtClean="0"/>
              <a:t>7/1/2021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DEF7D5-E6A4-4D37-8B18-A800B45297B5}" type="slidenum">
              <a:rPr lang="en-US" smtClean="0"/>
              <a:t>‹#›</a:t>
            </a:fld>
            <a:endParaRPr lang="en-US"/>
          </a:p>
        </p:txBody>
      </p:sp>
    </p:spTree>
    <p:extLst>
      <p:ext uri="{BB962C8B-B14F-4D97-AF65-F5344CB8AC3E}">
        <p14:creationId xmlns:p14="http://schemas.microsoft.com/office/powerpoint/2010/main" val="2619500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5346B-01E9-41D9-94FF-3ECAB064825A}" type="datetimeFigureOut">
              <a:rPr lang="en-US" smtClean="0"/>
              <a:t>7/1/2021</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E3DEF7D5-E6A4-4D37-8B18-A800B45297B5}" type="slidenum">
              <a:rPr lang="en-US" smtClean="0"/>
              <a:t>‹#›</a:t>
            </a:fld>
            <a:endParaRPr lang="en-US"/>
          </a:p>
        </p:txBody>
      </p:sp>
    </p:spTree>
    <p:extLst>
      <p:ext uri="{BB962C8B-B14F-4D97-AF65-F5344CB8AC3E}">
        <p14:creationId xmlns:p14="http://schemas.microsoft.com/office/powerpoint/2010/main" val="2329994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905346B-01E9-41D9-94FF-3ECAB064825A}" type="datetimeFigureOut">
              <a:rPr lang="en-US" smtClean="0"/>
              <a:t>7/1/2021</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3DEF7D5-E6A4-4D37-8B18-A800B45297B5}" type="slidenum">
              <a:rPr lang="en-US" smtClean="0"/>
              <a:t>‹#›</a:t>
            </a:fld>
            <a:endParaRPr lang="en-US"/>
          </a:p>
        </p:txBody>
      </p:sp>
    </p:spTree>
    <p:extLst>
      <p:ext uri="{BB962C8B-B14F-4D97-AF65-F5344CB8AC3E}">
        <p14:creationId xmlns:p14="http://schemas.microsoft.com/office/powerpoint/2010/main" val="2290225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905346B-01E9-41D9-94FF-3ECAB064825A}" type="datetimeFigureOut">
              <a:rPr lang="en-US" smtClean="0"/>
              <a:t>7/1/2021</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3DEF7D5-E6A4-4D37-8B18-A800B45297B5}" type="slidenum">
              <a:rPr lang="en-US" smtClean="0"/>
              <a:t>‹#›</a:t>
            </a:fld>
            <a:endParaRPr lang="en-US"/>
          </a:p>
        </p:txBody>
      </p:sp>
    </p:spTree>
    <p:extLst>
      <p:ext uri="{BB962C8B-B14F-4D97-AF65-F5344CB8AC3E}">
        <p14:creationId xmlns:p14="http://schemas.microsoft.com/office/powerpoint/2010/main" val="49815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tile tx="0" ty="0" sx="100000" sy="100000" flip="none" algn="tl"/>
        </a:blipFill>
        <a:effectLst/>
      </p:bgPr>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20">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E905346B-01E9-41D9-94FF-3ECAB064825A}" type="datetimeFigureOut">
              <a:rPr lang="en-US" smtClean="0"/>
              <a:t>7/1/2021</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E3DEF7D5-E6A4-4D37-8B18-A800B45297B5}" type="slidenum">
              <a:rPr lang="en-US" smtClean="0"/>
              <a:t>‹#›</a:t>
            </a:fld>
            <a:endParaRPr lang="en-US"/>
          </a:p>
        </p:txBody>
      </p:sp>
    </p:spTree>
    <p:extLst>
      <p:ext uri="{BB962C8B-B14F-4D97-AF65-F5344CB8AC3E}">
        <p14:creationId xmlns:p14="http://schemas.microsoft.com/office/powerpoint/2010/main" val="160802813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bn.banglapedia.org/index.php/%E0%A6%86%E0%A6%A6%E0%A6%AE%E0%A6%B6%E0%A7%81%E0%A6%AE%E0%A6%BE%E0%A6%B0%E0%A6%BF" TargetMode="Externa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hyperlink" Target="https://bn.banglapedia.org/index.php/%E0%A6%9A%E0%A6%BF%E0%A6%A4%E0%A7%8D%E0%A6%B0:MonipuriMarrage.jpg" TargetMode="External"/><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croll: Vertical 2">
            <a:extLst>
              <a:ext uri="{FF2B5EF4-FFF2-40B4-BE49-F238E27FC236}">
                <a16:creationId xmlns:a16="http://schemas.microsoft.com/office/drawing/2014/main" id="{054D9009-0B5C-4F40-B698-CE9372A81025}"/>
              </a:ext>
            </a:extLst>
          </p:cNvPr>
          <p:cNvSpPr/>
          <p:nvPr/>
        </p:nvSpPr>
        <p:spPr>
          <a:xfrm flipV="1">
            <a:off x="0" y="388620"/>
            <a:ext cx="12192000" cy="6263640"/>
          </a:xfrm>
          <a:prstGeom prst="verticalScrol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4C9B63A5-A14A-47B6-B9F9-740590CBA1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662940"/>
            <a:ext cx="8641080" cy="4846320"/>
          </a:xfrm>
          <a:prstGeom prst="rect">
            <a:avLst/>
          </a:prstGeom>
        </p:spPr>
      </p:pic>
      <p:sp>
        <p:nvSpPr>
          <p:cNvPr id="8" name="TextBox 7">
            <a:extLst>
              <a:ext uri="{FF2B5EF4-FFF2-40B4-BE49-F238E27FC236}">
                <a16:creationId xmlns:a16="http://schemas.microsoft.com/office/drawing/2014/main" id="{6B800F41-38C0-4566-80F7-2F7AF32D897A}"/>
              </a:ext>
            </a:extLst>
          </p:cNvPr>
          <p:cNvSpPr txBox="1"/>
          <p:nvPr/>
        </p:nvSpPr>
        <p:spPr>
          <a:xfrm>
            <a:off x="3063240" y="1239441"/>
            <a:ext cx="4549140" cy="1846659"/>
          </a:xfrm>
          <a:prstGeom prst="rect">
            <a:avLst/>
          </a:prstGeom>
          <a:noFill/>
        </p:spPr>
        <p:txBody>
          <a:bodyPr wrap="square" rtlCol="0">
            <a:spAutoFit/>
          </a:bodyPr>
          <a:lstStyle/>
          <a:p>
            <a:r>
              <a:rPr lang="en-US" sz="9600" dirty="0" err="1">
                <a:solidFill>
                  <a:srgbClr val="FFFF00"/>
                </a:solidFill>
              </a:rPr>
              <a:t>স্বাগত</a:t>
            </a:r>
            <a:endParaRPr lang="en-US" sz="9600" dirty="0">
              <a:solidFill>
                <a:srgbClr val="FFFF00"/>
              </a:solidFill>
            </a:endParaRPr>
          </a:p>
          <a:p>
            <a:endParaRPr lang="en-US" dirty="0"/>
          </a:p>
        </p:txBody>
      </p:sp>
      <p:sp>
        <p:nvSpPr>
          <p:cNvPr id="2" name="Oval 1">
            <a:extLst>
              <a:ext uri="{FF2B5EF4-FFF2-40B4-BE49-F238E27FC236}">
                <a16:creationId xmlns:a16="http://schemas.microsoft.com/office/drawing/2014/main" id="{2F3EB345-82DE-447B-B804-9A11B2675C78}"/>
              </a:ext>
            </a:extLst>
          </p:cNvPr>
          <p:cNvSpPr/>
          <p:nvPr/>
        </p:nvSpPr>
        <p:spPr>
          <a:xfrm>
            <a:off x="10820400" y="5875867"/>
            <a:ext cx="931333" cy="776393"/>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163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80">
                                          <p:stCondLst>
                                            <p:cond delay="0"/>
                                          </p:stCondLst>
                                        </p:cTn>
                                        <p:tgtEl>
                                          <p:spTgt spid="7"/>
                                        </p:tgtEl>
                                      </p:cBhvr>
                                    </p:animEffect>
                                    <p:anim calcmode="lin" valueType="num">
                                      <p:cBhvr>
                                        <p:cTn id="1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1" dur="26">
                                          <p:stCondLst>
                                            <p:cond delay="650"/>
                                          </p:stCondLst>
                                        </p:cTn>
                                        <p:tgtEl>
                                          <p:spTgt spid="7"/>
                                        </p:tgtEl>
                                      </p:cBhvr>
                                      <p:to x="100000" y="60000"/>
                                    </p:animScale>
                                    <p:animScale>
                                      <p:cBhvr>
                                        <p:cTn id="22" dur="166" decel="50000">
                                          <p:stCondLst>
                                            <p:cond delay="676"/>
                                          </p:stCondLst>
                                        </p:cTn>
                                        <p:tgtEl>
                                          <p:spTgt spid="7"/>
                                        </p:tgtEl>
                                      </p:cBhvr>
                                      <p:to x="100000" y="100000"/>
                                    </p:animScale>
                                    <p:animScale>
                                      <p:cBhvr>
                                        <p:cTn id="23" dur="26">
                                          <p:stCondLst>
                                            <p:cond delay="1312"/>
                                          </p:stCondLst>
                                        </p:cTn>
                                        <p:tgtEl>
                                          <p:spTgt spid="7"/>
                                        </p:tgtEl>
                                      </p:cBhvr>
                                      <p:to x="100000" y="80000"/>
                                    </p:animScale>
                                    <p:animScale>
                                      <p:cBhvr>
                                        <p:cTn id="24" dur="166" decel="50000">
                                          <p:stCondLst>
                                            <p:cond delay="1338"/>
                                          </p:stCondLst>
                                        </p:cTn>
                                        <p:tgtEl>
                                          <p:spTgt spid="7"/>
                                        </p:tgtEl>
                                      </p:cBhvr>
                                      <p:to x="100000" y="100000"/>
                                    </p:animScale>
                                    <p:animScale>
                                      <p:cBhvr>
                                        <p:cTn id="25" dur="26">
                                          <p:stCondLst>
                                            <p:cond delay="1642"/>
                                          </p:stCondLst>
                                        </p:cTn>
                                        <p:tgtEl>
                                          <p:spTgt spid="7"/>
                                        </p:tgtEl>
                                      </p:cBhvr>
                                      <p:to x="100000" y="90000"/>
                                    </p:animScale>
                                    <p:animScale>
                                      <p:cBhvr>
                                        <p:cTn id="26" dur="166" decel="50000">
                                          <p:stCondLst>
                                            <p:cond delay="1668"/>
                                          </p:stCondLst>
                                        </p:cTn>
                                        <p:tgtEl>
                                          <p:spTgt spid="7"/>
                                        </p:tgtEl>
                                      </p:cBhvr>
                                      <p:to x="100000" y="100000"/>
                                    </p:animScale>
                                    <p:animScale>
                                      <p:cBhvr>
                                        <p:cTn id="27" dur="26">
                                          <p:stCondLst>
                                            <p:cond delay="1808"/>
                                          </p:stCondLst>
                                        </p:cTn>
                                        <p:tgtEl>
                                          <p:spTgt spid="7"/>
                                        </p:tgtEl>
                                      </p:cBhvr>
                                      <p:to x="100000" y="95000"/>
                                    </p:animScale>
                                    <p:animScale>
                                      <p:cBhvr>
                                        <p:cTn id="28" dur="166" decel="50000">
                                          <p:stCondLst>
                                            <p:cond delay="1834"/>
                                          </p:stCondLst>
                                        </p:cTn>
                                        <p:tgtEl>
                                          <p:spTgt spid="7"/>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iterate type="lt">
                                    <p:tmPct val="10000"/>
                                  </p:iterate>
                                  <p:childTnLst>
                                    <p:set>
                                      <p:cBhvr>
                                        <p:cTn id="32" dur="1" fill="hold">
                                          <p:stCondLst>
                                            <p:cond delay="0"/>
                                          </p:stCondLst>
                                        </p:cTn>
                                        <p:tgtEl>
                                          <p:spTgt spid="8">
                                            <p:txEl>
                                              <p:pRg st="0" end="0"/>
                                            </p:txEl>
                                          </p:spTgt>
                                        </p:tgtEl>
                                        <p:attrNameLst>
                                          <p:attrName>style.visibility</p:attrName>
                                        </p:attrNameLst>
                                      </p:cBhvr>
                                      <p:to>
                                        <p:strVal val="visible"/>
                                      </p:to>
                                    </p:set>
                                    <p:animEffect transition="in" filter="wipe(down)">
                                      <p:cBhvr>
                                        <p:cTn id="33" dur="580">
                                          <p:stCondLst>
                                            <p:cond delay="0"/>
                                          </p:stCondLst>
                                        </p:cTn>
                                        <p:tgtEl>
                                          <p:spTgt spid="8">
                                            <p:txEl>
                                              <p:pRg st="0" end="0"/>
                                            </p:txEl>
                                          </p:spTgt>
                                        </p:tgtEl>
                                      </p:cBhvr>
                                    </p:animEffect>
                                    <p:anim calcmode="lin" valueType="num">
                                      <p:cBhvr>
                                        <p:cTn id="34"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8">
                                            <p:txEl>
                                              <p:pRg st="0" end="0"/>
                                            </p:txEl>
                                          </p:spTgt>
                                        </p:tgtEl>
                                      </p:cBhvr>
                                      <p:to x="100000" y="60000"/>
                                    </p:animScale>
                                    <p:animScale>
                                      <p:cBhvr>
                                        <p:cTn id="40" dur="166" decel="50000">
                                          <p:stCondLst>
                                            <p:cond delay="676"/>
                                          </p:stCondLst>
                                        </p:cTn>
                                        <p:tgtEl>
                                          <p:spTgt spid="8">
                                            <p:txEl>
                                              <p:pRg st="0" end="0"/>
                                            </p:txEl>
                                          </p:spTgt>
                                        </p:tgtEl>
                                      </p:cBhvr>
                                      <p:to x="100000" y="100000"/>
                                    </p:animScale>
                                    <p:animScale>
                                      <p:cBhvr>
                                        <p:cTn id="41" dur="26">
                                          <p:stCondLst>
                                            <p:cond delay="1312"/>
                                          </p:stCondLst>
                                        </p:cTn>
                                        <p:tgtEl>
                                          <p:spTgt spid="8">
                                            <p:txEl>
                                              <p:pRg st="0" end="0"/>
                                            </p:txEl>
                                          </p:spTgt>
                                        </p:tgtEl>
                                      </p:cBhvr>
                                      <p:to x="100000" y="80000"/>
                                    </p:animScale>
                                    <p:animScale>
                                      <p:cBhvr>
                                        <p:cTn id="42" dur="166" decel="50000">
                                          <p:stCondLst>
                                            <p:cond delay="1338"/>
                                          </p:stCondLst>
                                        </p:cTn>
                                        <p:tgtEl>
                                          <p:spTgt spid="8">
                                            <p:txEl>
                                              <p:pRg st="0" end="0"/>
                                            </p:txEl>
                                          </p:spTgt>
                                        </p:tgtEl>
                                      </p:cBhvr>
                                      <p:to x="100000" y="100000"/>
                                    </p:animScale>
                                    <p:animScale>
                                      <p:cBhvr>
                                        <p:cTn id="43" dur="26">
                                          <p:stCondLst>
                                            <p:cond delay="1642"/>
                                          </p:stCondLst>
                                        </p:cTn>
                                        <p:tgtEl>
                                          <p:spTgt spid="8">
                                            <p:txEl>
                                              <p:pRg st="0" end="0"/>
                                            </p:txEl>
                                          </p:spTgt>
                                        </p:tgtEl>
                                      </p:cBhvr>
                                      <p:to x="100000" y="90000"/>
                                    </p:animScale>
                                    <p:animScale>
                                      <p:cBhvr>
                                        <p:cTn id="44" dur="166" decel="50000">
                                          <p:stCondLst>
                                            <p:cond delay="1668"/>
                                          </p:stCondLst>
                                        </p:cTn>
                                        <p:tgtEl>
                                          <p:spTgt spid="8">
                                            <p:txEl>
                                              <p:pRg st="0" end="0"/>
                                            </p:txEl>
                                          </p:spTgt>
                                        </p:tgtEl>
                                      </p:cBhvr>
                                      <p:to x="100000" y="100000"/>
                                    </p:animScale>
                                    <p:animScale>
                                      <p:cBhvr>
                                        <p:cTn id="45" dur="26">
                                          <p:stCondLst>
                                            <p:cond delay="1808"/>
                                          </p:stCondLst>
                                        </p:cTn>
                                        <p:tgtEl>
                                          <p:spTgt spid="8">
                                            <p:txEl>
                                              <p:pRg st="0" end="0"/>
                                            </p:txEl>
                                          </p:spTgt>
                                        </p:tgtEl>
                                      </p:cBhvr>
                                      <p:to x="100000" y="95000"/>
                                    </p:animScale>
                                    <p:animScale>
                                      <p:cBhvr>
                                        <p:cTn id="46" dur="166" decel="50000">
                                          <p:stCondLst>
                                            <p:cond delay="1834"/>
                                          </p:stCondLst>
                                        </p:cTn>
                                        <p:tgtEl>
                                          <p:spTgt spid="8">
                                            <p:txEl>
                                              <p:pRg st="0" end="0"/>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500" fill="hold"/>
                                        <p:tgtEl>
                                          <p:spTgt spid="2"/>
                                        </p:tgtEl>
                                        <p:attrNameLst>
                                          <p:attrName>ppt_w</p:attrName>
                                        </p:attrNameLst>
                                      </p:cBhvr>
                                      <p:tavLst>
                                        <p:tav tm="0">
                                          <p:val>
                                            <p:fltVal val="0"/>
                                          </p:val>
                                        </p:tav>
                                        <p:tav tm="100000">
                                          <p:val>
                                            <p:strVal val="#ppt_w"/>
                                          </p:val>
                                        </p:tav>
                                      </p:tavLst>
                                    </p:anim>
                                    <p:anim calcmode="lin" valueType="num">
                                      <p:cBhvr>
                                        <p:cTn id="52" dur="500" fill="hold"/>
                                        <p:tgtEl>
                                          <p:spTgt spid="2"/>
                                        </p:tgtEl>
                                        <p:attrNameLst>
                                          <p:attrName>ppt_h</p:attrName>
                                        </p:attrNameLst>
                                      </p:cBhvr>
                                      <p:tavLst>
                                        <p:tav tm="0">
                                          <p:val>
                                            <p:fltVal val="0"/>
                                          </p:val>
                                        </p:tav>
                                        <p:tav tm="100000">
                                          <p:val>
                                            <p:strVal val="#ppt_h"/>
                                          </p:val>
                                        </p:tav>
                                      </p:tavLst>
                                    </p:anim>
                                    <p:animEffect transition="in" filter="fade">
                                      <p:cBhvr>
                                        <p:cTn id="5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Flowchart: Magnetic Disk 1">
            <a:extLst>
              <a:ext uri="{FF2B5EF4-FFF2-40B4-BE49-F238E27FC236}">
                <a16:creationId xmlns:a16="http://schemas.microsoft.com/office/drawing/2014/main" id="{4FD991E0-525E-4678-8181-6C22208C3616}"/>
              </a:ext>
            </a:extLst>
          </p:cNvPr>
          <p:cNvSpPr/>
          <p:nvPr/>
        </p:nvSpPr>
        <p:spPr>
          <a:xfrm>
            <a:off x="210065" y="0"/>
            <a:ext cx="11763631" cy="6857999"/>
          </a:xfrm>
          <a:prstGeom prst="flowChartMagneticDisk">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92A6B4A-3BB3-44D2-AA77-FC04500D1648}"/>
              </a:ext>
            </a:extLst>
          </p:cNvPr>
          <p:cNvSpPr txBox="1"/>
          <p:nvPr/>
        </p:nvSpPr>
        <p:spPr>
          <a:xfrm>
            <a:off x="518984" y="2199503"/>
            <a:ext cx="11244648" cy="4154984"/>
          </a:xfrm>
          <a:prstGeom prst="rect">
            <a:avLst/>
          </a:prstGeom>
          <a:noFill/>
        </p:spPr>
        <p:txBody>
          <a:bodyPr wrap="square" rtlCol="0">
            <a:spAutoFit/>
          </a:bodyPr>
          <a:lstStyle/>
          <a:p>
            <a:r>
              <a:rPr lang="bn-IN" sz="4400" dirty="0">
                <a:solidFill>
                  <a:srgbClr val="333333"/>
                </a:solidFill>
                <a:latin typeface="Arial" panose="020B0604020202020204" pitchFamily="34" charset="0"/>
                <a:ea typeface="Times New Roman" panose="02020603050405020304" pitchFamily="18" charset="0"/>
                <a:cs typeface="Nirmala UI" panose="020B0502040204020203" pitchFamily="34" charset="0"/>
              </a:rPr>
              <a:t>১৯৯১ সালের</a:t>
            </a:r>
            <a:r>
              <a:rPr lang="en-US" sz="4400" dirty="0">
                <a:solidFill>
                  <a:srgbClr val="333333"/>
                </a:solidFill>
                <a:latin typeface="Arial" panose="020B0604020202020204" pitchFamily="34" charset="0"/>
                <a:ea typeface="Times New Roman" panose="02020603050405020304" pitchFamily="18" charset="0"/>
              </a:rPr>
              <a:t>  </a:t>
            </a:r>
            <a:r>
              <a:rPr lang="bn-IN" sz="4400" cap="small" dirty="0">
                <a:solidFill>
                  <a:srgbClr val="002060"/>
                </a:solidFill>
                <a:latin typeface="Arial" panose="020B0604020202020204" pitchFamily="34" charset="0"/>
                <a:ea typeface="Times New Roman" panose="02020603050405020304" pitchFamily="18" charset="0"/>
                <a:cs typeface="Nirmala UI" panose="020B0502040204020203" pitchFamily="34" charset="0"/>
                <a:hlinkClick r:id="rId3" tooltip="আদমশুমারি"/>
              </a:rPr>
              <a:t>আদমশুমারি</a:t>
            </a:r>
            <a:r>
              <a:rPr lang="en-US" sz="4400" dirty="0">
                <a:solidFill>
                  <a:srgbClr val="333333"/>
                </a:solidFill>
                <a:latin typeface="Arial" panose="020B0604020202020204" pitchFamily="34" charset="0"/>
                <a:ea typeface="Times New Roman" panose="02020603050405020304" pitchFamily="18" charset="0"/>
              </a:rPr>
              <a:t> </a:t>
            </a:r>
            <a:r>
              <a:rPr lang="bn-IN" sz="4400" dirty="0">
                <a:solidFill>
                  <a:srgbClr val="333333"/>
                </a:solidFill>
                <a:latin typeface="Arial" panose="020B0604020202020204" pitchFamily="34" charset="0"/>
                <a:ea typeface="Times New Roman" panose="02020603050405020304" pitchFamily="18" charset="0"/>
                <a:cs typeface="Nirmala UI" panose="020B0502040204020203" pitchFamily="34" charset="0"/>
              </a:rPr>
              <a:t>অনুযায়ী বাংলাদেশে মণিপুরীদের সংখ্যা প্রায় ২৫ হাজার। এদের মধ্যে মৌলভীবাজারে ১৩ হাজার</a:t>
            </a:r>
            <a:r>
              <a:rPr lang="en-US" sz="4400" dirty="0">
                <a:solidFill>
                  <a:srgbClr val="333333"/>
                </a:solidFill>
                <a:latin typeface="Arial" panose="020B0604020202020204" pitchFamily="34" charset="0"/>
                <a:ea typeface="Times New Roman" panose="02020603050405020304" pitchFamily="18" charset="0"/>
              </a:rPr>
              <a:t>, </a:t>
            </a:r>
            <a:r>
              <a:rPr lang="bn-IN" sz="4400" dirty="0">
                <a:solidFill>
                  <a:srgbClr val="333333"/>
                </a:solidFill>
                <a:latin typeface="Arial" panose="020B0604020202020204" pitchFamily="34" charset="0"/>
                <a:ea typeface="Times New Roman" panose="02020603050405020304" pitchFamily="18" charset="0"/>
                <a:cs typeface="Nirmala UI" panose="020B0502040204020203" pitchFamily="34" charset="0"/>
              </a:rPr>
              <a:t>সিলেটে ৭ হাজার এবং হবিগঞ্জে ৪ হাজার মণিপুরী বসবাস করে। অন্যান্য আদমশুমারির উপাত্ত প্রকাশ করা হয়নি।</a:t>
            </a:r>
            <a:endParaRPr lang="en-US" sz="4400" dirty="0"/>
          </a:p>
        </p:txBody>
      </p:sp>
      <p:sp>
        <p:nvSpPr>
          <p:cNvPr id="11" name="TextBox 10">
            <a:extLst>
              <a:ext uri="{FF2B5EF4-FFF2-40B4-BE49-F238E27FC236}">
                <a16:creationId xmlns:a16="http://schemas.microsoft.com/office/drawing/2014/main" id="{9253EC58-2C27-482F-9297-79A9B2357BDC}"/>
              </a:ext>
            </a:extLst>
          </p:cNvPr>
          <p:cNvSpPr txBox="1"/>
          <p:nvPr/>
        </p:nvSpPr>
        <p:spPr>
          <a:xfrm>
            <a:off x="3500165" y="314922"/>
            <a:ext cx="6227806" cy="1569660"/>
          </a:xfrm>
          <a:prstGeom prst="rect">
            <a:avLst/>
          </a:prstGeom>
          <a:noFill/>
        </p:spPr>
        <p:txBody>
          <a:bodyPr wrap="square" rtlCol="0">
            <a:spAutoFit/>
          </a:bodyPr>
          <a:lstStyle/>
          <a:p>
            <a:r>
              <a:rPr lang="en-US" sz="9600" dirty="0">
                <a:solidFill>
                  <a:srgbClr val="002060"/>
                </a:solidFill>
              </a:rPr>
              <a:t>জ</a:t>
            </a:r>
            <a:r>
              <a:rPr lang="as-IN" sz="9600" dirty="0">
                <a:solidFill>
                  <a:srgbClr val="002060"/>
                </a:solidFill>
              </a:rPr>
              <a:t>ন</a:t>
            </a:r>
            <a:r>
              <a:rPr lang="bn-IN" sz="9600" dirty="0">
                <a:solidFill>
                  <a:srgbClr val="002060"/>
                </a:solidFill>
              </a:rPr>
              <a:t>সংখ্যা</a:t>
            </a:r>
            <a:endParaRPr lang="en-US" sz="9600" dirty="0">
              <a:solidFill>
                <a:srgbClr val="002060"/>
              </a:solidFill>
            </a:endParaRPr>
          </a:p>
        </p:txBody>
      </p:sp>
      <p:sp>
        <p:nvSpPr>
          <p:cNvPr id="3" name="Oval 2">
            <a:extLst>
              <a:ext uri="{FF2B5EF4-FFF2-40B4-BE49-F238E27FC236}">
                <a16:creationId xmlns:a16="http://schemas.microsoft.com/office/drawing/2014/main" id="{A0D939DF-01A5-429C-B026-98347CC9FE76}"/>
              </a:ext>
            </a:extLst>
          </p:cNvPr>
          <p:cNvSpPr/>
          <p:nvPr/>
        </p:nvSpPr>
        <p:spPr>
          <a:xfrm>
            <a:off x="10752667" y="4802844"/>
            <a:ext cx="1221029" cy="1202266"/>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665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2000"/>
                                        <p:tgtEl>
                                          <p:spTgt spid="11">
                                            <p:txEl>
                                              <p:pRg st="0" end="0"/>
                                            </p:txEl>
                                          </p:spTgt>
                                        </p:tgtEl>
                                      </p:cBhvr>
                                    </p:animEffect>
                                    <p:anim calcmode="lin" valueType="num">
                                      <p:cBhvr>
                                        <p:cTn id="15" dur="2000" fill="hold"/>
                                        <p:tgtEl>
                                          <p:spTgt spid="11">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wipe(down)">
                                      <p:cBhvr>
                                        <p:cTn id="21" dur="580">
                                          <p:stCondLst>
                                            <p:cond delay="0"/>
                                          </p:stCondLst>
                                        </p:cTn>
                                        <p:tgtEl>
                                          <p:spTgt spid="10">
                                            <p:txEl>
                                              <p:pRg st="0" end="0"/>
                                            </p:txEl>
                                          </p:spTgt>
                                        </p:tgtEl>
                                      </p:cBhvr>
                                    </p:animEffect>
                                    <p:anim calcmode="lin" valueType="num">
                                      <p:cBhvr>
                                        <p:cTn id="22" dur="1822"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0">
                                            <p:txEl>
                                              <p:pRg st="0" end="0"/>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10">
                                            <p:txEl>
                                              <p:pRg st="0" end="0"/>
                                            </p:txEl>
                                          </p:spTgt>
                                        </p:tgtEl>
                                      </p:cBhvr>
                                      <p:to x="100000" y="60000"/>
                                    </p:animScale>
                                    <p:animScale>
                                      <p:cBhvr>
                                        <p:cTn id="28" dur="166" decel="50000">
                                          <p:stCondLst>
                                            <p:cond delay="676"/>
                                          </p:stCondLst>
                                        </p:cTn>
                                        <p:tgtEl>
                                          <p:spTgt spid="10">
                                            <p:txEl>
                                              <p:pRg st="0" end="0"/>
                                            </p:txEl>
                                          </p:spTgt>
                                        </p:tgtEl>
                                      </p:cBhvr>
                                      <p:to x="100000" y="100000"/>
                                    </p:animScale>
                                    <p:animScale>
                                      <p:cBhvr>
                                        <p:cTn id="29" dur="26">
                                          <p:stCondLst>
                                            <p:cond delay="1312"/>
                                          </p:stCondLst>
                                        </p:cTn>
                                        <p:tgtEl>
                                          <p:spTgt spid="10">
                                            <p:txEl>
                                              <p:pRg st="0" end="0"/>
                                            </p:txEl>
                                          </p:spTgt>
                                        </p:tgtEl>
                                      </p:cBhvr>
                                      <p:to x="100000" y="80000"/>
                                    </p:animScale>
                                    <p:animScale>
                                      <p:cBhvr>
                                        <p:cTn id="30" dur="166" decel="50000">
                                          <p:stCondLst>
                                            <p:cond delay="1338"/>
                                          </p:stCondLst>
                                        </p:cTn>
                                        <p:tgtEl>
                                          <p:spTgt spid="10">
                                            <p:txEl>
                                              <p:pRg st="0" end="0"/>
                                            </p:txEl>
                                          </p:spTgt>
                                        </p:tgtEl>
                                      </p:cBhvr>
                                      <p:to x="100000" y="100000"/>
                                    </p:animScale>
                                    <p:animScale>
                                      <p:cBhvr>
                                        <p:cTn id="31" dur="26">
                                          <p:stCondLst>
                                            <p:cond delay="1642"/>
                                          </p:stCondLst>
                                        </p:cTn>
                                        <p:tgtEl>
                                          <p:spTgt spid="10">
                                            <p:txEl>
                                              <p:pRg st="0" end="0"/>
                                            </p:txEl>
                                          </p:spTgt>
                                        </p:tgtEl>
                                      </p:cBhvr>
                                      <p:to x="100000" y="90000"/>
                                    </p:animScale>
                                    <p:animScale>
                                      <p:cBhvr>
                                        <p:cTn id="32" dur="166" decel="50000">
                                          <p:stCondLst>
                                            <p:cond delay="1668"/>
                                          </p:stCondLst>
                                        </p:cTn>
                                        <p:tgtEl>
                                          <p:spTgt spid="10">
                                            <p:txEl>
                                              <p:pRg st="0" end="0"/>
                                            </p:txEl>
                                          </p:spTgt>
                                        </p:tgtEl>
                                      </p:cBhvr>
                                      <p:to x="100000" y="100000"/>
                                    </p:animScale>
                                    <p:animScale>
                                      <p:cBhvr>
                                        <p:cTn id="33" dur="26">
                                          <p:stCondLst>
                                            <p:cond delay="1808"/>
                                          </p:stCondLst>
                                        </p:cTn>
                                        <p:tgtEl>
                                          <p:spTgt spid="10">
                                            <p:txEl>
                                              <p:pRg st="0" end="0"/>
                                            </p:txEl>
                                          </p:spTgt>
                                        </p:tgtEl>
                                      </p:cBhvr>
                                      <p:to x="100000" y="95000"/>
                                    </p:animScale>
                                    <p:animScale>
                                      <p:cBhvr>
                                        <p:cTn id="34" dur="166" decel="50000">
                                          <p:stCondLst>
                                            <p:cond delay="1834"/>
                                          </p:stCondLst>
                                        </p:cTn>
                                        <p:tgtEl>
                                          <p:spTgt spid="10">
                                            <p:txEl>
                                              <p:pRg st="0" end="0"/>
                                            </p:txEl>
                                          </p:spTgt>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04A5267-4CC1-4B9B-B38A-4B185DE25D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1510" y="0"/>
            <a:ext cx="4130489" cy="3890682"/>
          </a:xfrm>
          <a:prstGeom prst="rect">
            <a:avLst/>
          </a:prstGeom>
        </p:spPr>
      </p:pic>
      <p:sp>
        <p:nvSpPr>
          <p:cNvPr id="2" name="Wave 1">
            <a:extLst>
              <a:ext uri="{FF2B5EF4-FFF2-40B4-BE49-F238E27FC236}">
                <a16:creationId xmlns:a16="http://schemas.microsoft.com/office/drawing/2014/main" id="{78F4B9CA-8E7A-4677-8B6C-7631EF929B08}"/>
              </a:ext>
            </a:extLst>
          </p:cNvPr>
          <p:cNvSpPr/>
          <p:nvPr/>
        </p:nvSpPr>
        <p:spPr>
          <a:xfrm>
            <a:off x="186012" y="-15689"/>
            <a:ext cx="8077200" cy="6955117"/>
          </a:xfrm>
          <a:prstGeom prst="wave">
            <a:avLst>
              <a:gd name="adj1" fmla="val 12500"/>
              <a:gd name="adj2" fmla="val 845"/>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56F21D46-1585-495A-AEBC-5738A0249BB9}"/>
              </a:ext>
            </a:extLst>
          </p:cNvPr>
          <p:cNvSpPr txBox="1"/>
          <p:nvPr/>
        </p:nvSpPr>
        <p:spPr>
          <a:xfrm>
            <a:off x="609350" y="1147639"/>
            <a:ext cx="7653866" cy="584775"/>
          </a:xfrm>
          <a:prstGeom prst="rect">
            <a:avLst/>
          </a:prstGeom>
          <a:noFill/>
        </p:spPr>
        <p:txBody>
          <a:bodyPr wrap="square" rtlCol="0">
            <a:spAutoFit/>
          </a:bodyPr>
          <a:lstStyle/>
          <a:p>
            <a:r>
              <a:rPr lang="en-US" sz="3200" dirty="0">
                <a:solidFill>
                  <a:srgbClr val="002060"/>
                </a:solidFill>
              </a:rPr>
              <a:t>।</a:t>
            </a:r>
          </a:p>
        </p:txBody>
      </p:sp>
      <p:sp>
        <p:nvSpPr>
          <p:cNvPr id="9" name="TextBox 8">
            <a:extLst>
              <a:ext uri="{FF2B5EF4-FFF2-40B4-BE49-F238E27FC236}">
                <a16:creationId xmlns:a16="http://schemas.microsoft.com/office/drawing/2014/main" id="{D196FDB0-9441-480F-8D3B-7D10E266652D}"/>
              </a:ext>
            </a:extLst>
          </p:cNvPr>
          <p:cNvSpPr txBox="1"/>
          <p:nvPr/>
        </p:nvSpPr>
        <p:spPr>
          <a:xfrm>
            <a:off x="706965" y="1147639"/>
            <a:ext cx="7458635" cy="4278094"/>
          </a:xfrm>
          <a:prstGeom prst="rect">
            <a:avLst/>
          </a:prstGeom>
          <a:noFill/>
        </p:spPr>
        <p:txBody>
          <a:bodyPr wrap="square" rtlCol="0">
            <a:spAutoFit/>
          </a:bodyPr>
          <a:lstStyle/>
          <a:p>
            <a:r>
              <a:rPr lang="en-US" sz="4800" b="1" dirty="0" err="1">
                <a:solidFill>
                  <a:srgbClr val="002060"/>
                </a:solidFill>
              </a:rPr>
              <a:t>পোশাক</a:t>
            </a:r>
            <a:r>
              <a:rPr lang="en-US" sz="4800" dirty="0" err="1">
                <a:solidFill>
                  <a:srgbClr val="002060"/>
                </a:solidFill>
              </a:rPr>
              <a:t>-পরিচ্ছদ</a:t>
            </a:r>
            <a:endParaRPr lang="en-US" sz="4800" dirty="0">
              <a:solidFill>
                <a:srgbClr val="002060"/>
              </a:solidFill>
            </a:endParaRPr>
          </a:p>
          <a:p>
            <a:r>
              <a:rPr lang="en-US" dirty="0">
                <a:solidFill>
                  <a:srgbClr val="002060"/>
                </a:solidFill>
              </a:rPr>
              <a:t> </a:t>
            </a:r>
            <a:r>
              <a:rPr lang="en-US" sz="3200" b="1" dirty="0">
                <a:solidFill>
                  <a:srgbClr val="002060"/>
                </a:solidFill>
              </a:rPr>
              <a:t>মণিপুরী</a:t>
            </a:r>
            <a:r>
              <a:rPr lang="en-US" sz="3200" dirty="0">
                <a:solidFill>
                  <a:srgbClr val="002060"/>
                </a:solidFill>
              </a:rPr>
              <a:t> </a:t>
            </a:r>
            <a:r>
              <a:rPr lang="en-US" sz="3200" dirty="0" err="1">
                <a:solidFill>
                  <a:srgbClr val="002060"/>
                </a:solidFill>
              </a:rPr>
              <a:t>পুরুষেরা</a:t>
            </a:r>
            <a:r>
              <a:rPr lang="en-US" sz="3200" dirty="0">
                <a:solidFill>
                  <a:srgbClr val="002060"/>
                </a:solidFill>
              </a:rPr>
              <a:t> “</a:t>
            </a:r>
            <a:r>
              <a:rPr lang="en-US" sz="3200" dirty="0" err="1">
                <a:solidFill>
                  <a:srgbClr val="002060"/>
                </a:solidFill>
              </a:rPr>
              <a:t>ফেইজং</a:t>
            </a:r>
            <a:r>
              <a:rPr lang="en-US" sz="3200" dirty="0">
                <a:solidFill>
                  <a:srgbClr val="002060"/>
                </a:solidFill>
              </a:rPr>
              <a:t>” </a:t>
            </a:r>
            <a:r>
              <a:rPr lang="en-US" sz="3200" dirty="0" err="1">
                <a:solidFill>
                  <a:srgbClr val="002060"/>
                </a:solidFill>
              </a:rPr>
              <a:t>নামক</a:t>
            </a:r>
            <a:r>
              <a:rPr lang="en-US" sz="3200" dirty="0">
                <a:solidFill>
                  <a:srgbClr val="002060"/>
                </a:solidFill>
              </a:rPr>
              <a:t> </a:t>
            </a:r>
            <a:r>
              <a:rPr lang="en-US" sz="3200" dirty="0" err="1">
                <a:solidFill>
                  <a:srgbClr val="002060"/>
                </a:solidFill>
              </a:rPr>
              <a:t>ধুতি</a:t>
            </a:r>
            <a:r>
              <a:rPr lang="en-US" sz="3200" dirty="0">
                <a:solidFill>
                  <a:srgbClr val="002060"/>
                </a:solidFill>
              </a:rPr>
              <a:t>, “</a:t>
            </a:r>
            <a:r>
              <a:rPr lang="en-US" sz="3200" dirty="0" err="1">
                <a:solidFill>
                  <a:srgbClr val="002060"/>
                </a:solidFill>
              </a:rPr>
              <a:t>পুজাত</a:t>
            </a:r>
            <a:r>
              <a:rPr lang="en-US" sz="3200" dirty="0">
                <a:solidFill>
                  <a:srgbClr val="002060"/>
                </a:solidFill>
              </a:rPr>
              <a:t>” </a:t>
            </a:r>
            <a:r>
              <a:rPr lang="en-US" sz="3200" dirty="0" err="1">
                <a:solidFill>
                  <a:srgbClr val="002060"/>
                </a:solidFill>
              </a:rPr>
              <a:t>নামক</a:t>
            </a:r>
            <a:r>
              <a:rPr lang="en-US" sz="3200" dirty="0">
                <a:solidFill>
                  <a:srgbClr val="002060"/>
                </a:solidFill>
              </a:rPr>
              <a:t> </a:t>
            </a:r>
            <a:r>
              <a:rPr lang="en-US" sz="3200" dirty="0" err="1">
                <a:solidFill>
                  <a:srgbClr val="002060"/>
                </a:solidFill>
              </a:rPr>
              <a:t>পাঞ্জাবি</a:t>
            </a:r>
            <a:r>
              <a:rPr lang="en-US" sz="3200" dirty="0">
                <a:solidFill>
                  <a:srgbClr val="002060"/>
                </a:solidFill>
              </a:rPr>
              <a:t> ও </a:t>
            </a:r>
            <a:r>
              <a:rPr lang="en-US" sz="3200" dirty="0" err="1">
                <a:solidFill>
                  <a:srgbClr val="002060"/>
                </a:solidFill>
              </a:rPr>
              <a:t>লম্বা</a:t>
            </a:r>
            <a:r>
              <a:rPr lang="en-US" sz="3200" dirty="0">
                <a:solidFill>
                  <a:srgbClr val="002060"/>
                </a:solidFill>
              </a:rPr>
              <a:t> </a:t>
            </a:r>
            <a:r>
              <a:rPr lang="en-US" sz="3200" dirty="0" err="1">
                <a:solidFill>
                  <a:srgbClr val="002060"/>
                </a:solidFill>
              </a:rPr>
              <a:t>সাদা</a:t>
            </a:r>
            <a:r>
              <a:rPr lang="en-US" sz="3200" dirty="0">
                <a:solidFill>
                  <a:srgbClr val="002060"/>
                </a:solidFill>
              </a:rPr>
              <a:t> </a:t>
            </a:r>
            <a:r>
              <a:rPr lang="en-US" sz="3200" dirty="0" err="1">
                <a:solidFill>
                  <a:srgbClr val="002060"/>
                </a:solidFill>
              </a:rPr>
              <a:t>শার্ট</a:t>
            </a:r>
            <a:r>
              <a:rPr lang="en-US" sz="3200" dirty="0">
                <a:solidFill>
                  <a:srgbClr val="002060"/>
                </a:solidFill>
              </a:rPr>
              <a:t> </a:t>
            </a:r>
            <a:r>
              <a:rPr lang="en-US" sz="3200" dirty="0" err="1">
                <a:solidFill>
                  <a:srgbClr val="002060"/>
                </a:solidFill>
              </a:rPr>
              <a:t>পরিধান</a:t>
            </a:r>
            <a:r>
              <a:rPr lang="en-US" sz="3200" dirty="0">
                <a:solidFill>
                  <a:srgbClr val="002060"/>
                </a:solidFill>
              </a:rPr>
              <a:t> </a:t>
            </a:r>
            <a:r>
              <a:rPr lang="en-US" sz="3200" dirty="0" err="1">
                <a:solidFill>
                  <a:srgbClr val="002060"/>
                </a:solidFill>
              </a:rPr>
              <a:t>করে</a:t>
            </a:r>
            <a:r>
              <a:rPr lang="en-US" sz="3200" dirty="0">
                <a:solidFill>
                  <a:srgbClr val="002060"/>
                </a:solidFill>
              </a:rPr>
              <a:t>। </a:t>
            </a:r>
            <a:r>
              <a:rPr lang="en-US" sz="3200" dirty="0" err="1">
                <a:solidFill>
                  <a:srgbClr val="002060"/>
                </a:solidFill>
              </a:rPr>
              <a:t>তাদের</a:t>
            </a:r>
            <a:r>
              <a:rPr lang="en-US" sz="3200" dirty="0">
                <a:solidFill>
                  <a:srgbClr val="002060"/>
                </a:solidFill>
              </a:rPr>
              <a:t> </a:t>
            </a:r>
            <a:r>
              <a:rPr lang="en-US" sz="3200" dirty="0" err="1">
                <a:solidFill>
                  <a:srgbClr val="002060"/>
                </a:solidFill>
              </a:rPr>
              <a:t>ব্যবহার্য</a:t>
            </a:r>
            <a:r>
              <a:rPr lang="en-US" sz="3200" dirty="0">
                <a:solidFill>
                  <a:srgbClr val="002060"/>
                </a:solidFill>
              </a:rPr>
              <a:t> “</a:t>
            </a:r>
            <a:r>
              <a:rPr lang="en-US" sz="3200" dirty="0" err="1">
                <a:solidFill>
                  <a:srgbClr val="002060"/>
                </a:solidFill>
              </a:rPr>
              <a:t>ফুরিত</a:t>
            </a:r>
            <a:r>
              <a:rPr lang="en-US" sz="3200" dirty="0">
                <a:solidFill>
                  <a:srgbClr val="002060"/>
                </a:solidFill>
              </a:rPr>
              <a:t>” </a:t>
            </a:r>
            <a:r>
              <a:rPr lang="en-US" sz="3200" dirty="0" err="1">
                <a:solidFill>
                  <a:srgbClr val="002060"/>
                </a:solidFill>
              </a:rPr>
              <a:t>ফতুয়া</a:t>
            </a:r>
            <a:r>
              <a:rPr lang="en-US" sz="3200" dirty="0">
                <a:solidFill>
                  <a:srgbClr val="002060"/>
                </a:solidFill>
              </a:rPr>
              <a:t> </a:t>
            </a:r>
            <a:r>
              <a:rPr lang="en-US" sz="3200" dirty="0" err="1">
                <a:solidFill>
                  <a:srgbClr val="002060"/>
                </a:solidFill>
              </a:rPr>
              <a:t>ধরণের</a:t>
            </a:r>
            <a:r>
              <a:rPr lang="en-US" sz="3200" dirty="0">
                <a:solidFill>
                  <a:srgbClr val="002060"/>
                </a:solidFill>
              </a:rPr>
              <a:t>। </a:t>
            </a:r>
            <a:r>
              <a:rPr lang="en-US" sz="3200" dirty="0" err="1">
                <a:solidFill>
                  <a:srgbClr val="002060"/>
                </a:solidFill>
              </a:rPr>
              <a:t>বিয়ের</a:t>
            </a:r>
            <a:r>
              <a:rPr lang="en-US" sz="3200" dirty="0">
                <a:solidFill>
                  <a:srgbClr val="002060"/>
                </a:solidFill>
              </a:rPr>
              <a:t> </a:t>
            </a:r>
            <a:r>
              <a:rPr lang="en-US" sz="3200" dirty="0" err="1">
                <a:solidFill>
                  <a:srgbClr val="002060"/>
                </a:solidFill>
              </a:rPr>
              <a:t>অনুষ্ঠানে</a:t>
            </a:r>
            <a:r>
              <a:rPr lang="en-US" sz="3200" dirty="0">
                <a:solidFill>
                  <a:srgbClr val="002060"/>
                </a:solidFill>
              </a:rPr>
              <a:t> </a:t>
            </a:r>
            <a:r>
              <a:rPr lang="en-US" sz="3200" dirty="0" err="1">
                <a:solidFill>
                  <a:srgbClr val="002060"/>
                </a:solidFill>
              </a:rPr>
              <a:t>তারা</a:t>
            </a:r>
            <a:r>
              <a:rPr lang="en-US" sz="3200" dirty="0">
                <a:solidFill>
                  <a:srgbClr val="002060"/>
                </a:solidFill>
              </a:rPr>
              <a:t> “</a:t>
            </a:r>
            <a:r>
              <a:rPr lang="en-US" sz="3200" dirty="0" err="1">
                <a:solidFill>
                  <a:srgbClr val="002060"/>
                </a:solidFill>
              </a:rPr>
              <a:t>কৈরাত</a:t>
            </a:r>
            <a:r>
              <a:rPr lang="en-US" sz="3200" dirty="0">
                <a:solidFill>
                  <a:srgbClr val="002060"/>
                </a:solidFill>
              </a:rPr>
              <a:t>” </a:t>
            </a:r>
            <a:r>
              <a:rPr lang="en-US" sz="3200" dirty="0" err="1">
                <a:solidFill>
                  <a:srgbClr val="002060"/>
                </a:solidFill>
              </a:rPr>
              <a:t>নামক</a:t>
            </a:r>
            <a:r>
              <a:rPr lang="en-US" sz="3200" dirty="0">
                <a:solidFill>
                  <a:srgbClr val="002060"/>
                </a:solidFill>
              </a:rPr>
              <a:t> </a:t>
            </a:r>
            <a:r>
              <a:rPr lang="en-US" sz="3200" dirty="0" err="1">
                <a:solidFill>
                  <a:srgbClr val="002060"/>
                </a:solidFill>
              </a:rPr>
              <a:t>পাগড়ি</a:t>
            </a:r>
            <a:r>
              <a:rPr lang="en-US" sz="3200" dirty="0">
                <a:solidFill>
                  <a:srgbClr val="002060"/>
                </a:solidFill>
              </a:rPr>
              <a:t> </a:t>
            </a:r>
            <a:r>
              <a:rPr lang="en-US" sz="3200" dirty="0" err="1">
                <a:solidFill>
                  <a:srgbClr val="002060"/>
                </a:solidFill>
              </a:rPr>
              <a:t>পড়ে</a:t>
            </a:r>
            <a:r>
              <a:rPr lang="en-US" sz="3200" dirty="0">
                <a:solidFill>
                  <a:srgbClr val="002060"/>
                </a:solidFill>
              </a:rPr>
              <a:t>। 🔹 </a:t>
            </a:r>
            <a:r>
              <a:rPr lang="en-US" sz="3200" dirty="0" err="1">
                <a:solidFill>
                  <a:srgbClr val="002060"/>
                </a:solidFill>
              </a:rPr>
              <a:t>বর্তমানে</a:t>
            </a:r>
            <a:r>
              <a:rPr lang="en-US" sz="3200" dirty="0">
                <a:solidFill>
                  <a:srgbClr val="002060"/>
                </a:solidFill>
              </a:rPr>
              <a:t> </a:t>
            </a:r>
            <a:r>
              <a:rPr lang="en-US" sz="3200" dirty="0" err="1">
                <a:solidFill>
                  <a:srgbClr val="002060"/>
                </a:solidFill>
              </a:rPr>
              <a:t>এসব</a:t>
            </a:r>
            <a:r>
              <a:rPr lang="en-US" sz="3200" dirty="0">
                <a:solidFill>
                  <a:srgbClr val="002060"/>
                </a:solidFill>
              </a:rPr>
              <a:t> </a:t>
            </a:r>
            <a:r>
              <a:rPr lang="en-US" sz="3200" dirty="0" err="1">
                <a:solidFill>
                  <a:srgbClr val="002060"/>
                </a:solidFill>
              </a:rPr>
              <a:t>সম্প্রদায়ের</a:t>
            </a:r>
            <a:r>
              <a:rPr lang="en-US" sz="3200" dirty="0">
                <a:solidFill>
                  <a:srgbClr val="002060"/>
                </a:solidFill>
              </a:rPr>
              <a:t> </a:t>
            </a:r>
            <a:r>
              <a:rPr lang="en-US" sz="3200" b="1" dirty="0">
                <a:solidFill>
                  <a:srgbClr val="002060"/>
                </a:solidFill>
              </a:rPr>
              <a:t>পোশাক</a:t>
            </a:r>
            <a:r>
              <a:rPr lang="en-US" sz="3200" dirty="0">
                <a:solidFill>
                  <a:srgbClr val="002060"/>
                </a:solidFill>
              </a:rPr>
              <a:t>-পরিচ্ছদে </a:t>
            </a:r>
            <a:r>
              <a:rPr lang="en-US" sz="3200" dirty="0" err="1">
                <a:solidFill>
                  <a:srgbClr val="002060"/>
                </a:solidFill>
              </a:rPr>
              <a:t>পরিবর্তন</a:t>
            </a:r>
            <a:r>
              <a:rPr lang="en-US" sz="3200" dirty="0">
                <a:solidFill>
                  <a:srgbClr val="002060"/>
                </a:solidFill>
              </a:rPr>
              <a:t> </a:t>
            </a:r>
            <a:r>
              <a:rPr lang="en-US" sz="3200" dirty="0" err="1">
                <a:solidFill>
                  <a:srgbClr val="002060"/>
                </a:solidFill>
              </a:rPr>
              <a:t>এসেছে</a:t>
            </a:r>
            <a:r>
              <a:rPr lang="en-US" sz="3200" dirty="0">
                <a:solidFill>
                  <a:srgbClr val="002060"/>
                </a:solidFill>
              </a:rPr>
              <a:t>।</a:t>
            </a:r>
            <a:endParaRPr lang="en-US" dirty="0">
              <a:solidFill>
                <a:srgbClr val="002060"/>
              </a:solidFill>
            </a:endParaRPr>
          </a:p>
        </p:txBody>
      </p:sp>
      <p:pic>
        <p:nvPicPr>
          <p:cNvPr id="10" name="Picture 9">
            <a:extLst>
              <a:ext uri="{FF2B5EF4-FFF2-40B4-BE49-F238E27FC236}">
                <a16:creationId xmlns:a16="http://schemas.microsoft.com/office/drawing/2014/main" id="{A2192568-FA22-4096-BF3E-295103BADB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3214" y="3890682"/>
            <a:ext cx="3928783" cy="2967318"/>
          </a:xfrm>
          <a:prstGeom prst="rect">
            <a:avLst/>
          </a:prstGeom>
        </p:spPr>
      </p:pic>
      <p:sp>
        <p:nvSpPr>
          <p:cNvPr id="4" name="Oval 3">
            <a:extLst>
              <a:ext uri="{FF2B5EF4-FFF2-40B4-BE49-F238E27FC236}">
                <a16:creationId xmlns:a16="http://schemas.microsoft.com/office/drawing/2014/main" id="{19022E24-7315-4313-B151-7D9F79F48EB6}"/>
              </a:ext>
            </a:extLst>
          </p:cNvPr>
          <p:cNvSpPr/>
          <p:nvPr/>
        </p:nvSpPr>
        <p:spPr>
          <a:xfrm>
            <a:off x="5875866" y="5302623"/>
            <a:ext cx="1337734" cy="135217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1351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p:cTn id="25"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 calcmode="lin" valueType="num">
                                      <p:cBhvr>
                                        <p:cTn id="32"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34" dur="500"/>
                                        <p:tgtEl>
                                          <p:spTgt spid="9">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80">
                                          <p:stCondLst>
                                            <p:cond delay="0"/>
                                          </p:stCondLst>
                                        </p:cTn>
                                        <p:tgtEl>
                                          <p:spTgt spid="10"/>
                                        </p:tgtEl>
                                      </p:cBhvr>
                                    </p:animEffect>
                                    <p:anim calcmode="lin" valueType="num">
                                      <p:cBhvr>
                                        <p:cTn id="4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5" dur="26">
                                          <p:stCondLst>
                                            <p:cond delay="650"/>
                                          </p:stCondLst>
                                        </p:cTn>
                                        <p:tgtEl>
                                          <p:spTgt spid="10"/>
                                        </p:tgtEl>
                                      </p:cBhvr>
                                      <p:to x="100000" y="60000"/>
                                    </p:animScale>
                                    <p:animScale>
                                      <p:cBhvr>
                                        <p:cTn id="46" dur="166" decel="50000">
                                          <p:stCondLst>
                                            <p:cond delay="676"/>
                                          </p:stCondLst>
                                        </p:cTn>
                                        <p:tgtEl>
                                          <p:spTgt spid="10"/>
                                        </p:tgtEl>
                                      </p:cBhvr>
                                      <p:to x="100000" y="100000"/>
                                    </p:animScale>
                                    <p:animScale>
                                      <p:cBhvr>
                                        <p:cTn id="47" dur="26">
                                          <p:stCondLst>
                                            <p:cond delay="1312"/>
                                          </p:stCondLst>
                                        </p:cTn>
                                        <p:tgtEl>
                                          <p:spTgt spid="10"/>
                                        </p:tgtEl>
                                      </p:cBhvr>
                                      <p:to x="100000" y="80000"/>
                                    </p:animScale>
                                    <p:animScale>
                                      <p:cBhvr>
                                        <p:cTn id="48" dur="166" decel="50000">
                                          <p:stCondLst>
                                            <p:cond delay="1338"/>
                                          </p:stCondLst>
                                        </p:cTn>
                                        <p:tgtEl>
                                          <p:spTgt spid="10"/>
                                        </p:tgtEl>
                                      </p:cBhvr>
                                      <p:to x="100000" y="100000"/>
                                    </p:animScale>
                                    <p:animScale>
                                      <p:cBhvr>
                                        <p:cTn id="49" dur="26">
                                          <p:stCondLst>
                                            <p:cond delay="1642"/>
                                          </p:stCondLst>
                                        </p:cTn>
                                        <p:tgtEl>
                                          <p:spTgt spid="10"/>
                                        </p:tgtEl>
                                      </p:cBhvr>
                                      <p:to x="100000" y="90000"/>
                                    </p:animScale>
                                    <p:animScale>
                                      <p:cBhvr>
                                        <p:cTn id="50" dur="166" decel="50000">
                                          <p:stCondLst>
                                            <p:cond delay="1668"/>
                                          </p:stCondLst>
                                        </p:cTn>
                                        <p:tgtEl>
                                          <p:spTgt spid="10"/>
                                        </p:tgtEl>
                                      </p:cBhvr>
                                      <p:to x="100000" y="100000"/>
                                    </p:animScale>
                                    <p:animScale>
                                      <p:cBhvr>
                                        <p:cTn id="51" dur="26">
                                          <p:stCondLst>
                                            <p:cond delay="1808"/>
                                          </p:stCondLst>
                                        </p:cTn>
                                        <p:tgtEl>
                                          <p:spTgt spid="10"/>
                                        </p:tgtEl>
                                      </p:cBhvr>
                                      <p:to x="100000" y="95000"/>
                                    </p:animScale>
                                    <p:animScale>
                                      <p:cBhvr>
                                        <p:cTn id="52" dur="166" decel="50000">
                                          <p:stCondLst>
                                            <p:cond delay="1834"/>
                                          </p:stCondLst>
                                        </p:cTn>
                                        <p:tgtEl>
                                          <p:spTgt spid="10"/>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500" fill="hold"/>
                                        <p:tgtEl>
                                          <p:spTgt spid="7"/>
                                        </p:tgtEl>
                                        <p:attrNameLst>
                                          <p:attrName>ppt_w</p:attrName>
                                        </p:attrNameLst>
                                      </p:cBhvr>
                                      <p:tavLst>
                                        <p:tav tm="0">
                                          <p:val>
                                            <p:fltVal val="0"/>
                                          </p:val>
                                        </p:tav>
                                        <p:tav tm="100000">
                                          <p:val>
                                            <p:strVal val="#ppt_w"/>
                                          </p:val>
                                        </p:tav>
                                      </p:tavLst>
                                    </p:anim>
                                    <p:anim calcmode="lin" valueType="num">
                                      <p:cBhvr>
                                        <p:cTn id="58" dur="500" fill="hold"/>
                                        <p:tgtEl>
                                          <p:spTgt spid="7"/>
                                        </p:tgtEl>
                                        <p:attrNameLst>
                                          <p:attrName>ppt_h</p:attrName>
                                        </p:attrNameLst>
                                      </p:cBhvr>
                                      <p:tavLst>
                                        <p:tav tm="0">
                                          <p:val>
                                            <p:fltVal val="0"/>
                                          </p:val>
                                        </p:tav>
                                        <p:tav tm="100000">
                                          <p:val>
                                            <p:strVal val="#ppt_h"/>
                                          </p:val>
                                        </p:tav>
                                      </p:tavLst>
                                    </p:anim>
                                    <p:animEffect transition="in" filter="fade">
                                      <p:cBhvr>
                                        <p:cTn id="59" dur="5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500" fill="hold"/>
                                        <p:tgtEl>
                                          <p:spTgt spid="4"/>
                                        </p:tgtEl>
                                        <p:attrNameLst>
                                          <p:attrName>ppt_w</p:attrName>
                                        </p:attrNameLst>
                                      </p:cBhvr>
                                      <p:tavLst>
                                        <p:tav tm="0">
                                          <p:val>
                                            <p:fltVal val="0"/>
                                          </p:val>
                                        </p:tav>
                                        <p:tav tm="100000">
                                          <p:val>
                                            <p:strVal val="#ppt_w"/>
                                          </p:val>
                                        </p:tav>
                                      </p:tavLst>
                                    </p:anim>
                                    <p:anim calcmode="lin" valueType="num">
                                      <p:cBhvr>
                                        <p:cTn id="65" dur="500" fill="hold"/>
                                        <p:tgtEl>
                                          <p:spTgt spid="4"/>
                                        </p:tgtEl>
                                        <p:attrNameLst>
                                          <p:attrName>ppt_h</p:attrName>
                                        </p:attrNameLst>
                                      </p:cBhvr>
                                      <p:tavLst>
                                        <p:tav tm="0">
                                          <p:val>
                                            <p:fltVal val="0"/>
                                          </p:val>
                                        </p:tav>
                                        <p:tav tm="100000">
                                          <p:val>
                                            <p:strVal val="#ppt_h"/>
                                          </p:val>
                                        </p:tav>
                                      </p:tavLst>
                                    </p:anim>
                                    <p:animEffect transition="in" filter="fade">
                                      <p:cBhvr>
                                        <p:cTn id="6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Flowchart: Punched Tape 2">
            <a:extLst>
              <a:ext uri="{FF2B5EF4-FFF2-40B4-BE49-F238E27FC236}">
                <a16:creationId xmlns:a16="http://schemas.microsoft.com/office/drawing/2014/main" id="{6867DA79-8F60-47F5-A1D6-73378CDB097C}"/>
              </a:ext>
            </a:extLst>
          </p:cNvPr>
          <p:cNvSpPr/>
          <p:nvPr/>
        </p:nvSpPr>
        <p:spPr>
          <a:xfrm flipV="1">
            <a:off x="220133" y="371708"/>
            <a:ext cx="11375216" cy="6805550"/>
          </a:xfrm>
          <a:prstGeom prst="flowChartPunchedTape">
            <a:avLst/>
          </a:prstGeom>
          <a:solidFill>
            <a:srgbClr val="00206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742B9139-03D2-4DFF-BD14-F8F05B2EDE11}"/>
              </a:ext>
            </a:extLst>
          </p:cNvPr>
          <p:cNvSpPr txBox="1"/>
          <p:nvPr/>
        </p:nvSpPr>
        <p:spPr>
          <a:xfrm>
            <a:off x="749051" y="1758547"/>
            <a:ext cx="10846298" cy="4031873"/>
          </a:xfrm>
          <a:prstGeom prst="rect">
            <a:avLst/>
          </a:prstGeom>
          <a:noFill/>
        </p:spPr>
        <p:txBody>
          <a:bodyPr wrap="square" rtlCol="0">
            <a:spAutoFit/>
          </a:bodyPr>
          <a:lstStyle/>
          <a:p>
            <a:pPr lvl="0"/>
            <a:r>
              <a:rPr lang="bn-IN" sz="3200" dirty="0">
                <a:solidFill>
                  <a:srgbClr val="FFFF00"/>
                </a:solidFill>
              </a:rPr>
              <a:t>মণিপুরীরা একদিকে জাঁকজমকভাবে সনাতন ধর্মের বিভিন্ন অনুষ্ঠানাদি</a:t>
            </a:r>
            <a:r>
              <a:rPr lang="en-US" sz="3200" dirty="0">
                <a:solidFill>
                  <a:srgbClr val="FFFF00"/>
                </a:solidFill>
              </a:rPr>
              <a:t>, </a:t>
            </a:r>
            <a:r>
              <a:rPr lang="bn-IN" sz="3200" dirty="0">
                <a:solidFill>
                  <a:srgbClr val="FFFF00"/>
                </a:solidFill>
              </a:rPr>
              <a:t>যেমন রথযাত্রা</a:t>
            </a:r>
            <a:r>
              <a:rPr lang="en-US" sz="3200" dirty="0">
                <a:solidFill>
                  <a:srgbClr val="FFFF00"/>
                </a:solidFill>
              </a:rPr>
              <a:t>, </a:t>
            </a:r>
            <a:r>
              <a:rPr lang="bn-IN" sz="3200" dirty="0">
                <a:solidFill>
                  <a:srgbClr val="FFFF00"/>
                </a:solidFill>
              </a:rPr>
              <a:t>রাসপূর্ণিমা</a:t>
            </a:r>
            <a:r>
              <a:rPr lang="en-US" sz="3200" dirty="0">
                <a:solidFill>
                  <a:srgbClr val="FFFF00"/>
                </a:solidFill>
              </a:rPr>
              <a:t>, </a:t>
            </a:r>
            <a:r>
              <a:rPr lang="bn-IN" sz="3200" dirty="0">
                <a:solidFill>
                  <a:srgbClr val="FFFF00"/>
                </a:solidFill>
              </a:rPr>
              <a:t>ঝুলনযাত্রা ইত্যাদি পালন করে</a:t>
            </a:r>
            <a:r>
              <a:rPr lang="en-US" sz="3200" dirty="0">
                <a:solidFill>
                  <a:srgbClr val="FFFF00"/>
                </a:solidFill>
              </a:rPr>
              <a:t>, </a:t>
            </a:r>
            <a:r>
              <a:rPr lang="bn-IN" sz="3200" dirty="0">
                <a:solidFill>
                  <a:srgbClr val="FFFF00"/>
                </a:solidFill>
              </a:rPr>
              <a:t>একইসঙ্গে তারা পূর্বের ধর্মীয় অনুষ্ঠান লাইহারাওবা (</a:t>
            </a:r>
            <a:r>
              <a:rPr lang="en-US" sz="3200" dirty="0" err="1">
                <a:solidFill>
                  <a:srgbClr val="FFFF00"/>
                </a:solidFill>
              </a:rPr>
              <a:t>Laiharaoba</a:t>
            </a:r>
            <a:r>
              <a:rPr lang="en-US" sz="3200" dirty="0">
                <a:solidFill>
                  <a:srgbClr val="FFFF00"/>
                </a:solidFill>
              </a:rPr>
              <a:t>), </a:t>
            </a:r>
            <a:r>
              <a:rPr lang="bn-IN" sz="3200" dirty="0">
                <a:solidFill>
                  <a:srgbClr val="FFFF00"/>
                </a:solidFill>
              </a:rPr>
              <a:t>সাজিবু চেইরাওবা (</a:t>
            </a:r>
            <a:r>
              <a:rPr lang="en-US" sz="3200" dirty="0" err="1">
                <a:solidFill>
                  <a:srgbClr val="FFFF00"/>
                </a:solidFill>
              </a:rPr>
              <a:t>Sajibu</a:t>
            </a:r>
            <a:r>
              <a:rPr lang="en-US" sz="3200" dirty="0">
                <a:solidFill>
                  <a:srgbClr val="FFFF00"/>
                </a:solidFill>
              </a:rPr>
              <a:t> </a:t>
            </a:r>
            <a:r>
              <a:rPr lang="en-US" sz="3200" dirty="0" err="1">
                <a:solidFill>
                  <a:srgbClr val="FFFF00"/>
                </a:solidFill>
              </a:rPr>
              <a:t>Chairaoba</a:t>
            </a:r>
            <a:r>
              <a:rPr lang="en-US" sz="3200" dirty="0">
                <a:solidFill>
                  <a:srgbClr val="FFFF00"/>
                </a:solidFill>
              </a:rPr>
              <a:t>) </a:t>
            </a:r>
            <a:r>
              <a:rPr lang="bn-IN" sz="3200" dirty="0">
                <a:solidFill>
                  <a:srgbClr val="FFFF00"/>
                </a:solidFill>
              </a:rPr>
              <a:t>ইত্যাদিও পালন করে। তারা সানামাহি (</a:t>
            </a:r>
            <a:r>
              <a:rPr lang="en-US" sz="3200" dirty="0" err="1">
                <a:solidFill>
                  <a:srgbClr val="FFFF00"/>
                </a:solidFill>
              </a:rPr>
              <a:t>Sanamahi</a:t>
            </a:r>
            <a:r>
              <a:rPr lang="en-US" sz="3200" dirty="0">
                <a:solidFill>
                  <a:srgbClr val="FFFF00"/>
                </a:solidFill>
              </a:rPr>
              <a:t>), </a:t>
            </a:r>
            <a:r>
              <a:rPr lang="bn-IN" sz="3200" dirty="0">
                <a:solidFill>
                  <a:srgbClr val="FFFF00"/>
                </a:solidFill>
              </a:rPr>
              <a:t>পাকাংবা (</a:t>
            </a:r>
            <a:r>
              <a:rPr lang="en-US" sz="3200" dirty="0" err="1">
                <a:solidFill>
                  <a:srgbClr val="FFFF00"/>
                </a:solidFill>
              </a:rPr>
              <a:t>Pakangba</a:t>
            </a:r>
            <a:r>
              <a:rPr lang="en-US" sz="3200" dirty="0">
                <a:solidFill>
                  <a:srgbClr val="FFFF00"/>
                </a:solidFill>
              </a:rPr>
              <a:t>) </a:t>
            </a:r>
            <a:r>
              <a:rPr lang="bn-IN" sz="3200" dirty="0">
                <a:solidFill>
                  <a:srgbClr val="FFFF00"/>
                </a:solidFill>
              </a:rPr>
              <a:t>এবং লেইমারেন (</a:t>
            </a:r>
            <a:r>
              <a:rPr lang="en-US" sz="3200" dirty="0" err="1">
                <a:solidFill>
                  <a:srgbClr val="FFFF00"/>
                </a:solidFill>
              </a:rPr>
              <a:t>Leimaren</a:t>
            </a:r>
            <a:r>
              <a:rPr lang="en-US" sz="3200" dirty="0">
                <a:solidFill>
                  <a:srgbClr val="FFFF00"/>
                </a:solidFill>
              </a:rPr>
              <a:t>) </a:t>
            </a:r>
            <a:r>
              <a:rPr lang="bn-IN" sz="3200" dirty="0">
                <a:solidFill>
                  <a:srgbClr val="FFFF00"/>
                </a:solidFill>
              </a:rPr>
              <a:t>প্রভৃতি গৃহ দেবদেবীর পূজাও করে থাকে। এছাড়া অনেক মণিপুরী আছে যারা একইসঙ্গে আগের বিশ্বাস এবং ইসলাম ধর্ম পালন করে। </a:t>
            </a:r>
            <a:endParaRPr lang="en-US" sz="3200" dirty="0">
              <a:solidFill>
                <a:srgbClr val="FFFF00"/>
              </a:solidFill>
            </a:endParaRPr>
          </a:p>
        </p:txBody>
      </p:sp>
      <p:sp>
        <p:nvSpPr>
          <p:cNvPr id="7" name="TextBox 6">
            <a:extLst>
              <a:ext uri="{FF2B5EF4-FFF2-40B4-BE49-F238E27FC236}">
                <a16:creationId xmlns:a16="http://schemas.microsoft.com/office/drawing/2014/main" id="{FB004FC8-DB5D-4A68-8937-AB793E2B5A7C}"/>
              </a:ext>
            </a:extLst>
          </p:cNvPr>
          <p:cNvSpPr txBox="1"/>
          <p:nvPr/>
        </p:nvSpPr>
        <p:spPr>
          <a:xfrm>
            <a:off x="1778000" y="558218"/>
            <a:ext cx="3911600" cy="1200329"/>
          </a:xfrm>
          <a:prstGeom prst="rect">
            <a:avLst/>
          </a:prstGeom>
          <a:noFill/>
        </p:spPr>
        <p:txBody>
          <a:bodyPr wrap="square" rtlCol="0">
            <a:spAutoFit/>
          </a:bodyPr>
          <a:lstStyle/>
          <a:p>
            <a:r>
              <a:rPr lang="bn-IN" sz="3600" b="1" i="1" dirty="0">
                <a:solidFill>
                  <a:srgbClr val="FFFF00"/>
                </a:solidFill>
                <a:latin typeface="Arial" panose="020B0604020202020204" pitchFamily="34" charset="0"/>
                <a:ea typeface="Times New Roman" panose="02020603050405020304" pitchFamily="18" charset="0"/>
                <a:cs typeface="Nirmala UI" panose="020B0502040204020203" pitchFamily="34" charset="0"/>
              </a:rPr>
              <a:t>ধর্ম ও ধর্মীয় আচার-অনুষ্ঠান</a:t>
            </a:r>
            <a:r>
              <a:rPr lang="en-US" dirty="0">
                <a:solidFill>
                  <a:srgbClr val="333333"/>
                </a:solidFill>
                <a:latin typeface="Arial" panose="020B0604020202020204" pitchFamily="34" charset="0"/>
                <a:ea typeface="Times New Roman" panose="02020603050405020304" pitchFamily="18" charset="0"/>
              </a:rPr>
              <a:t> </a:t>
            </a:r>
            <a:endParaRPr lang="en-US" dirty="0"/>
          </a:p>
        </p:txBody>
      </p:sp>
      <p:sp>
        <p:nvSpPr>
          <p:cNvPr id="2" name="Oval 1">
            <a:extLst>
              <a:ext uri="{FF2B5EF4-FFF2-40B4-BE49-F238E27FC236}">
                <a16:creationId xmlns:a16="http://schemas.microsoft.com/office/drawing/2014/main" id="{A9EBDDCB-DBDE-48F9-866A-294FA88D0B38}"/>
              </a:ext>
            </a:extLst>
          </p:cNvPr>
          <p:cNvSpPr/>
          <p:nvPr/>
        </p:nvSpPr>
        <p:spPr>
          <a:xfrm>
            <a:off x="9956800" y="5283200"/>
            <a:ext cx="1337733" cy="142240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6675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p:cTn id="15"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 calcmode="lin" valueType="num">
                                      <p:cBhvr>
                                        <p:cTn id="2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F362AC-55F9-498F-86D3-73E87D94FB3B}"/>
              </a:ext>
            </a:extLst>
          </p:cNvPr>
          <p:cNvSpPr/>
          <p:nvPr/>
        </p:nvSpPr>
        <p:spPr>
          <a:xfrm>
            <a:off x="179294" y="484094"/>
            <a:ext cx="6078071" cy="6309420"/>
          </a:xfrm>
          <a:prstGeom prst="rect">
            <a:avLst/>
          </a:prstGeom>
        </p:spPr>
        <p:txBody>
          <a:bodyPr wrap="square">
            <a:spAutoFit/>
          </a:bodyPr>
          <a:lstStyle/>
          <a:p>
            <a:r>
              <a:rPr lang="en-US" sz="4400" dirty="0">
                <a:solidFill>
                  <a:srgbClr val="202124"/>
                </a:solidFill>
                <a:latin typeface="arial" panose="020B0604020202020204" pitchFamily="34" charset="0"/>
              </a:rPr>
              <a:t>           </a:t>
            </a:r>
            <a:r>
              <a:rPr lang="en-US" sz="4400" i="1" dirty="0" err="1">
                <a:solidFill>
                  <a:srgbClr val="002060"/>
                </a:solidFill>
                <a:latin typeface="arial" panose="020B0604020202020204" pitchFamily="34" charset="0"/>
              </a:rPr>
              <a:t>খাবার</a:t>
            </a:r>
            <a:endParaRPr lang="en-US" sz="4400" i="1" dirty="0">
              <a:solidFill>
                <a:srgbClr val="002060"/>
              </a:solidFill>
              <a:latin typeface="arial" panose="020B0604020202020204" pitchFamily="34" charset="0"/>
            </a:endParaRPr>
          </a:p>
          <a:p>
            <a:r>
              <a:rPr lang="as-IN" sz="3600" i="1" dirty="0">
                <a:solidFill>
                  <a:srgbClr val="202124"/>
                </a:solidFill>
                <a:latin typeface="arial" panose="020B0604020202020204" pitchFamily="34" charset="0"/>
              </a:rPr>
              <a:t>চাকমাদের মতো মণিপুরীরাও তেল ও মসলার ব্যবহার করে না বললেই চলে। প্রাত্যাহিক জীবনে মণিপুরীরা আঠালো ভাতের সাথে সিদ্ধ সবজি এবং বিভিন্ন রকমের ডাল দিয়ে তৈরি 'খার' খায়। খার তৈরিতে ডালের সাথে আদা পাতা, হলুদ পাতা, লেবু পাতা দেওয়া হয়।</a:t>
            </a:r>
            <a:endParaRPr lang="en-US" sz="3600" i="1" dirty="0"/>
          </a:p>
        </p:txBody>
      </p:sp>
      <p:pic>
        <p:nvPicPr>
          <p:cNvPr id="5" name="Picture 4">
            <a:extLst>
              <a:ext uri="{FF2B5EF4-FFF2-40B4-BE49-F238E27FC236}">
                <a16:creationId xmlns:a16="http://schemas.microsoft.com/office/drawing/2014/main" id="{ACB673A6-8CEF-4E43-A2EC-5B3BA5C6F5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1859" y="0"/>
            <a:ext cx="6060141" cy="6793514"/>
          </a:xfrm>
          <a:prstGeom prst="rect">
            <a:avLst/>
          </a:prstGeom>
        </p:spPr>
      </p:pic>
      <p:sp>
        <p:nvSpPr>
          <p:cNvPr id="2" name="Oval 1">
            <a:extLst>
              <a:ext uri="{FF2B5EF4-FFF2-40B4-BE49-F238E27FC236}">
                <a16:creationId xmlns:a16="http://schemas.microsoft.com/office/drawing/2014/main" id="{199ACBDA-A435-4956-BD1E-9313F8FD18B1}"/>
              </a:ext>
            </a:extLst>
          </p:cNvPr>
          <p:cNvSpPr/>
          <p:nvPr/>
        </p:nvSpPr>
        <p:spPr>
          <a:xfrm>
            <a:off x="5130800" y="6011333"/>
            <a:ext cx="1001059" cy="782181"/>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775996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croll: Horizontal 1">
            <a:extLst>
              <a:ext uri="{FF2B5EF4-FFF2-40B4-BE49-F238E27FC236}">
                <a16:creationId xmlns:a16="http://schemas.microsoft.com/office/drawing/2014/main" id="{E4C65F04-1639-4A75-AAF3-EB17AFA104B5}"/>
              </a:ext>
            </a:extLst>
          </p:cNvPr>
          <p:cNvSpPr/>
          <p:nvPr/>
        </p:nvSpPr>
        <p:spPr>
          <a:xfrm>
            <a:off x="572530" y="-36143"/>
            <a:ext cx="11219935" cy="6450226"/>
          </a:xfrm>
          <a:prstGeom prst="horizontalScroll">
            <a:avLst/>
          </a:prstGeom>
          <a:ln>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B55E1FD5-9E59-4596-830C-1A43307D10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5887" y="936562"/>
            <a:ext cx="4309624" cy="4366260"/>
          </a:xfrm>
          <a:prstGeom prst="rect">
            <a:avLst/>
          </a:prstGeom>
        </p:spPr>
      </p:pic>
      <p:sp>
        <p:nvSpPr>
          <p:cNvPr id="9" name="TextBox 8">
            <a:extLst>
              <a:ext uri="{FF2B5EF4-FFF2-40B4-BE49-F238E27FC236}">
                <a16:creationId xmlns:a16="http://schemas.microsoft.com/office/drawing/2014/main" id="{58116138-2085-4924-8E3F-D820A5D9738A}"/>
              </a:ext>
            </a:extLst>
          </p:cNvPr>
          <p:cNvSpPr txBox="1"/>
          <p:nvPr/>
        </p:nvSpPr>
        <p:spPr>
          <a:xfrm>
            <a:off x="1337733" y="1134533"/>
            <a:ext cx="5791200" cy="4585871"/>
          </a:xfrm>
          <a:prstGeom prst="rect">
            <a:avLst/>
          </a:prstGeom>
          <a:noFill/>
        </p:spPr>
        <p:txBody>
          <a:bodyPr wrap="square" rtlCol="0">
            <a:spAutoFit/>
          </a:bodyPr>
          <a:lstStyle/>
          <a:p>
            <a:r>
              <a:rPr lang="as-IN" sz="2800" dirty="0"/>
              <a:t> </a:t>
            </a:r>
            <a:r>
              <a:rPr lang="en-US" sz="2800" dirty="0"/>
              <a:t>                  </a:t>
            </a:r>
            <a:r>
              <a:rPr lang="as-IN" sz="4000" b="1" dirty="0"/>
              <a:t>নৃত্য</a:t>
            </a:r>
            <a:endParaRPr lang="en-US" sz="4000" b="1" dirty="0"/>
          </a:p>
          <a:p>
            <a:r>
              <a:rPr lang="as-IN" sz="2800" dirty="0"/>
              <a:t>মণিপুরীদের সংস্কৃতি অত্যন্ত সমৃদ্ধ ও ঐতিহ্যবাহী। মণিপুরী সংস্কৃতির উজ্জ্বলতম দিক হলো মণিপুরী </a:t>
            </a:r>
            <a:r>
              <a:rPr lang="as-IN" sz="2800" b="1" dirty="0"/>
              <a:t>নৃত্য</a:t>
            </a:r>
            <a:r>
              <a:rPr lang="as-IN" sz="2800" dirty="0"/>
              <a:t> যা বিশ্বব্যাপী সমাদৃত। ... আষাঢ় মাসে জগন্নাথদেবের রথযাত্রা ও কাঙ উৎসবের সময় প্রতিরাত্রে মণিপুরী উপাসনালয় ও মন্ডপগুলোতে বৈষ্ণব কবি জয়দেবের গীতগোবিন্দ নাচ ও গানের তালে পরিবেশন করা হয়।</a:t>
            </a:r>
            <a:endParaRPr lang="en-US" sz="2800" dirty="0"/>
          </a:p>
        </p:txBody>
      </p:sp>
      <p:sp>
        <p:nvSpPr>
          <p:cNvPr id="3" name="Oval 2">
            <a:extLst>
              <a:ext uri="{FF2B5EF4-FFF2-40B4-BE49-F238E27FC236}">
                <a16:creationId xmlns:a16="http://schemas.microsoft.com/office/drawing/2014/main" id="{703A8A5B-D853-43BA-B164-4CEB4EAF37E2}"/>
              </a:ext>
            </a:extLst>
          </p:cNvPr>
          <p:cNvSpPr/>
          <p:nvPr/>
        </p:nvSpPr>
        <p:spPr>
          <a:xfrm>
            <a:off x="11006667" y="4690534"/>
            <a:ext cx="785798" cy="86360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9521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iterate type="lt">
                                    <p:tmPct val="10000"/>
                                  </p:iterate>
                                  <p:childTnLst>
                                    <p:set>
                                      <p:cBhvr>
                                        <p:cTn id="24" dur="1" fill="hold">
                                          <p:stCondLst>
                                            <p:cond delay="0"/>
                                          </p:stCondLst>
                                        </p:cTn>
                                        <p:tgtEl>
                                          <p:spTgt spid="9">
                                            <p:txEl>
                                              <p:pRg st="0" end="0"/>
                                            </p:txEl>
                                          </p:spTgt>
                                        </p:tgtEl>
                                        <p:attrNameLst>
                                          <p:attrName>style.visibility</p:attrName>
                                        </p:attrNameLst>
                                      </p:cBhvr>
                                      <p:to>
                                        <p:strVal val="visible"/>
                                      </p:to>
                                    </p:set>
                                    <p:animEffect transition="in" filter="wipe(down)">
                                      <p:cBhvr>
                                        <p:cTn id="25" dur="580">
                                          <p:stCondLst>
                                            <p:cond delay="0"/>
                                          </p:stCondLst>
                                        </p:cTn>
                                        <p:tgtEl>
                                          <p:spTgt spid="9">
                                            <p:txEl>
                                              <p:pRg st="0" end="0"/>
                                            </p:txEl>
                                          </p:spTgt>
                                        </p:tgtEl>
                                      </p:cBhvr>
                                    </p:animEffect>
                                    <p:anim calcmode="lin" valueType="num">
                                      <p:cBhvr>
                                        <p:cTn id="26" dur="1822"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xEl>
                                              <p:pRg st="0" end="0"/>
                                            </p:txEl>
                                          </p:spTgt>
                                        </p:tgtEl>
                                      </p:cBhvr>
                                      <p:to x="100000" y="60000"/>
                                    </p:animScale>
                                    <p:animScale>
                                      <p:cBhvr>
                                        <p:cTn id="32" dur="166" decel="50000">
                                          <p:stCondLst>
                                            <p:cond delay="676"/>
                                          </p:stCondLst>
                                        </p:cTn>
                                        <p:tgtEl>
                                          <p:spTgt spid="9">
                                            <p:txEl>
                                              <p:pRg st="0" end="0"/>
                                            </p:txEl>
                                          </p:spTgt>
                                        </p:tgtEl>
                                      </p:cBhvr>
                                      <p:to x="100000" y="100000"/>
                                    </p:animScale>
                                    <p:animScale>
                                      <p:cBhvr>
                                        <p:cTn id="33" dur="26">
                                          <p:stCondLst>
                                            <p:cond delay="1312"/>
                                          </p:stCondLst>
                                        </p:cTn>
                                        <p:tgtEl>
                                          <p:spTgt spid="9">
                                            <p:txEl>
                                              <p:pRg st="0" end="0"/>
                                            </p:txEl>
                                          </p:spTgt>
                                        </p:tgtEl>
                                      </p:cBhvr>
                                      <p:to x="100000" y="80000"/>
                                    </p:animScale>
                                    <p:animScale>
                                      <p:cBhvr>
                                        <p:cTn id="34" dur="166" decel="50000">
                                          <p:stCondLst>
                                            <p:cond delay="1338"/>
                                          </p:stCondLst>
                                        </p:cTn>
                                        <p:tgtEl>
                                          <p:spTgt spid="9">
                                            <p:txEl>
                                              <p:pRg st="0" end="0"/>
                                            </p:txEl>
                                          </p:spTgt>
                                        </p:tgtEl>
                                      </p:cBhvr>
                                      <p:to x="100000" y="100000"/>
                                    </p:animScale>
                                    <p:animScale>
                                      <p:cBhvr>
                                        <p:cTn id="35" dur="26">
                                          <p:stCondLst>
                                            <p:cond delay="1642"/>
                                          </p:stCondLst>
                                        </p:cTn>
                                        <p:tgtEl>
                                          <p:spTgt spid="9">
                                            <p:txEl>
                                              <p:pRg st="0" end="0"/>
                                            </p:txEl>
                                          </p:spTgt>
                                        </p:tgtEl>
                                      </p:cBhvr>
                                      <p:to x="100000" y="90000"/>
                                    </p:animScale>
                                    <p:animScale>
                                      <p:cBhvr>
                                        <p:cTn id="36" dur="166" decel="50000">
                                          <p:stCondLst>
                                            <p:cond delay="1668"/>
                                          </p:stCondLst>
                                        </p:cTn>
                                        <p:tgtEl>
                                          <p:spTgt spid="9">
                                            <p:txEl>
                                              <p:pRg st="0" end="0"/>
                                            </p:txEl>
                                          </p:spTgt>
                                        </p:tgtEl>
                                      </p:cBhvr>
                                      <p:to x="100000" y="100000"/>
                                    </p:animScale>
                                    <p:animScale>
                                      <p:cBhvr>
                                        <p:cTn id="37" dur="26">
                                          <p:stCondLst>
                                            <p:cond delay="1808"/>
                                          </p:stCondLst>
                                        </p:cTn>
                                        <p:tgtEl>
                                          <p:spTgt spid="9">
                                            <p:txEl>
                                              <p:pRg st="0" end="0"/>
                                            </p:txEl>
                                          </p:spTgt>
                                        </p:tgtEl>
                                      </p:cBhvr>
                                      <p:to x="100000" y="95000"/>
                                    </p:animScale>
                                    <p:animScale>
                                      <p:cBhvr>
                                        <p:cTn id="38" dur="166" decel="50000">
                                          <p:stCondLst>
                                            <p:cond delay="1834"/>
                                          </p:stCondLst>
                                        </p:cTn>
                                        <p:tgtEl>
                                          <p:spTgt spid="9">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iterate type="lt">
                                    <p:tmPct val="10000"/>
                                  </p:iterate>
                                  <p:childTnLst>
                                    <p:set>
                                      <p:cBhvr>
                                        <p:cTn id="42" dur="1" fill="hold">
                                          <p:stCondLst>
                                            <p:cond delay="0"/>
                                          </p:stCondLst>
                                        </p:cTn>
                                        <p:tgtEl>
                                          <p:spTgt spid="9">
                                            <p:txEl>
                                              <p:pRg st="1" end="1"/>
                                            </p:txEl>
                                          </p:spTgt>
                                        </p:tgtEl>
                                        <p:attrNameLst>
                                          <p:attrName>style.visibility</p:attrName>
                                        </p:attrNameLst>
                                      </p:cBhvr>
                                      <p:to>
                                        <p:strVal val="visible"/>
                                      </p:to>
                                    </p:set>
                                    <p:animEffect transition="in" filter="wipe(down)">
                                      <p:cBhvr>
                                        <p:cTn id="43" dur="580">
                                          <p:stCondLst>
                                            <p:cond delay="0"/>
                                          </p:stCondLst>
                                        </p:cTn>
                                        <p:tgtEl>
                                          <p:spTgt spid="9">
                                            <p:txEl>
                                              <p:pRg st="1" end="1"/>
                                            </p:txEl>
                                          </p:spTgt>
                                        </p:tgtEl>
                                      </p:cBhvr>
                                    </p:animEffect>
                                    <p:anim calcmode="lin" valueType="num">
                                      <p:cBhvr>
                                        <p:cTn id="44" dur="1822" tmFilter="0,0; 0.14,0.36; 0.43,0.73; 0.71,0.91; 1.0,1.0">
                                          <p:stCondLst>
                                            <p:cond delay="0"/>
                                          </p:stCondLst>
                                        </p:cTn>
                                        <p:tgtEl>
                                          <p:spTgt spid="9">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xEl>
                                              <p:pRg st="1" end="1"/>
                                            </p:txEl>
                                          </p:spTgt>
                                        </p:tgtEl>
                                      </p:cBhvr>
                                      <p:to x="100000" y="60000"/>
                                    </p:animScale>
                                    <p:animScale>
                                      <p:cBhvr>
                                        <p:cTn id="50" dur="166" decel="50000">
                                          <p:stCondLst>
                                            <p:cond delay="676"/>
                                          </p:stCondLst>
                                        </p:cTn>
                                        <p:tgtEl>
                                          <p:spTgt spid="9">
                                            <p:txEl>
                                              <p:pRg st="1" end="1"/>
                                            </p:txEl>
                                          </p:spTgt>
                                        </p:tgtEl>
                                      </p:cBhvr>
                                      <p:to x="100000" y="100000"/>
                                    </p:animScale>
                                    <p:animScale>
                                      <p:cBhvr>
                                        <p:cTn id="51" dur="26">
                                          <p:stCondLst>
                                            <p:cond delay="1312"/>
                                          </p:stCondLst>
                                        </p:cTn>
                                        <p:tgtEl>
                                          <p:spTgt spid="9">
                                            <p:txEl>
                                              <p:pRg st="1" end="1"/>
                                            </p:txEl>
                                          </p:spTgt>
                                        </p:tgtEl>
                                      </p:cBhvr>
                                      <p:to x="100000" y="80000"/>
                                    </p:animScale>
                                    <p:animScale>
                                      <p:cBhvr>
                                        <p:cTn id="52" dur="166" decel="50000">
                                          <p:stCondLst>
                                            <p:cond delay="1338"/>
                                          </p:stCondLst>
                                        </p:cTn>
                                        <p:tgtEl>
                                          <p:spTgt spid="9">
                                            <p:txEl>
                                              <p:pRg st="1" end="1"/>
                                            </p:txEl>
                                          </p:spTgt>
                                        </p:tgtEl>
                                      </p:cBhvr>
                                      <p:to x="100000" y="100000"/>
                                    </p:animScale>
                                    <p:animScale>
                                      <p:cBhvr>
                                        <p:cTn id="53" dur="26">
                                          <p:stCondLst>
                                            <p:cond delay="1642"/>
                                          </p:stCondLst>
                                        </p:cTn>
                                        <p:tgtEl>
                                          <p:spTgt spid="9">
                                            <p:txEl>
                                              <p:pRg st="1" end="1"/>
                                            </p:txEl>
                                          </p:spTgt>
                                        </p:tgtEl>
                                      </p:cBhvr>
                                      <p:to x="100000" y="90000"/>
                                    </p:animScale>
                                    <p:animScale>
                                      <p:cBhvr>
                                        <p:cTn id="54" dur="166" decel="50000">
                                          <p:stCondLst>
                                            <p:cond delay="1668"/>
                                          </p:stCondLst>
                                        </p:cTn>
                                        <p:tgtEl>
                                          <p:spTgt spid="9">
                                            <p:txEl>
                                              <p:pRg st="1" end="1"/>
                                            </p:txEl>
                                          </p:spTgt>
                                        </p:tgtEl>
                                      </p:cBhvr>
                                      <p:to x="100000" y="100000"/>
                                    </p:animScale>
                                    <p:animScale>
                                      <p:cBhvr>
                                        <p:cTn id="55" dur="26">
                                          <p:stCondLst>
                                            <p:cond delay="1808"/>
                                          </p:stCondLst>
                                        </p:cTn>
                                        <p:tgtEl>
                                          <p:spTgt spid="9">
                                            <p:txEl>
                                              <p:pRg st="1" end="1"/>
                                            </p:txEl>
                                          </p:spTgt>
                                        </p:tgtEl>
                                      </p:cBhvr>
                                      <p:to x="100000" y="95000"/>
                                    </p:animScale>
                                    <p:animScale>
                                      <p:cBhvr>
                                        <p:cTn id="56" dur="166" decel="50000">
                                          <p:stCondLst>
                                            <p:cond delay="1834"/>
                                          </p:stCondLst>
                                        </p:cTn>
                                        <p:tgtEl>
                                          <p:spTgt spid="9">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p:cTn id="61" dur="500" fill="hold"/>
                                        <p:tgtEl>
                                          <p:spTgt spid="3"/>
                                        </p:tgtEl>
                                        <p:attrNameLst>
                                          <p:attrName>ppt_w</p:attrName>
                                        </p:attrNameLst>
                                      </p:cBhvr>
                                      <p:tavLst>
                                        <p:tav tm="0">
                                          <p:val>
                                            <p:fltVal val="0"/>
                                          </p:val>
                                        </p:tav>
                                        <p:tav tm="100000">
                                          <p:val>
                                            <p:strVal val="#ppt_w"/>
                                          </p:val>
                                        </p:tav>
                                      </p:tavLst>
                                    </p:anim>
                                    <p:anim calcmode="lin" valueType="num">
                                      <p:cBhvr>
                                        <p:cTn id="62" dur="500" fill="hold"/>
                                        <p:tgtEl>
                                          <p:spTgt spid="3"/>
                                        </p:tgtEl>
                                        <p:attrNameLst>
                                          <p:attrName>ppt_h</p:attrName>
                                        </p:attrNameLst>
                                      </p:cBhvr>
                                      <p:tavLst>
                                        <p:tav tm="0">
                                          <p:val>
                                            <p:fltVal val="0"/>
                                          </p:val>
                                        </p:tav>
                                        <p:tav tm="100000">
                                          <p:val>
                                            <p:strVal val="#ppt_h"/>
                                          </p:val>
                                        </p:tav>
                                      </p:tavLst>
                                    </p:anim>
                                    <p:animEffect transition="in" filter="fade">
                                      <p:cBhvr>
                                        <p:cTn id="6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9146D2-A377-4E8C-9FCD-FD9F366DDB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9067" y="0"/>
            <a:ext cx="6231465" cy="6855204"/>
          </a:xfrm>
          <a:prstGeom prst="rect">
            <a:avLst/>
          </a:prstGeom>
        </p:spPr>
      </p:pic>
      <p:sp>
        <p:nvSpPr>
          <p:cNvPr id="2" name="Scroll: Vertical 1">
            <a:extLst>
              <a:ext uri="{FF2B5EF4-FFF2-40B4-BE49-F238E27FC236}">
                <a16:creationId xmlns:a16="http://schemas.microsoft.com/office/drawing/2014/main" id="{5FD15266-EA7D-4918-B05F-644B2A475A56}"/>
              </a:ext>
            </a:extLst>
          </p:cNvPr>
          <p:cNvSpPr/>
          <p:nvPr/>
        </p:nvSpPr>
        <p:spPr>
          <a:xfrm>
            <a:off x="0" y="612590"/>
            <a:ext cx="6570134" cy="5401733"/>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895584-126F-48C8-A8BC-4400F3FA5245}"/>
              </a:ext>
            </a:extLst>
          </p:cNvPr>
          <p:cNvSpPr txBox="1"/>
          <p:nvPr/>
        </p:nvSpPr>
        <p:spPr>
          <a:xfrm>
            <a:off x="1100667" y="1710267"/>
            <a:ext cx="4588933" cy="2554545"/>
          </a:xfrm>
          <a:prstGeom prst="rect">
            <a:avLst/>
          </a:prstGeom>
          <a:noFill/>
        </p:spPr>
        <p:txBody>
          <a:bodyPr wrap="square" rtlCol="0">
            <a:spAutoFit/>
          </a:bodyPr>
          <a:lstStyle/>
          <a:p>
            <a:r>
              <a:rPr lang="as-IN" sz="4000" dirty="0"/>
              <a:t>মণিপুরীরা সাধারণত পুকুরপাড় এবং নদীর ধারে ঘরবাড়ি নির্মাণ করে</a:t>
            </a:r>
            <a:r>
              <a:rPr lang="en-US" sz="4000" dirty="0"/>
              <a:t>।</a:t>
            </a:r>
          </a:p>
        </p:txBody>
      </p:sp>
      <p:sp>
        <p:nvSpPr>
          <p:cNvPr id="6" name="TextBox 5">
            <a:extLst>
              <a:ext uri="{FF2B5EF4-FFF2-40B4-BE49-F238E27FC236}">
                <a16:creationId xmlns:a16="http://schemas.microsoft.com/office/drawing/2014/main" id="{F9805603-0A36-4280-AFEF-84D1508FA4F4}"/>
              </a:ext>
            </a:extLst>
          </p:cNvPr>
          <p:cNvSpPr txBox="1"/>
          <p:nvPr/>
        </p:nvSpPr>
        <p:spPr>
          <a:xfrm>
            <a:off x="1744133" y="612590"/>
            <a:ext cx="3945467" cy="769441"/>
          </a:xfrm>
          <a:prstGeom prst="rect">
            <a:avLst/>
          </a:prstGeom>
          <a:noFill/>
        </p:spPr>
        <p:txBody>
          <a:bodyPr wrap="square" rtlCol="0">
            <a:spAutoFit/>
          </a:bodyPr>
          <a:lstStyle/>
          <a:p>
            <a:r>
              <a:rPr lang="en-US" sz="4400" dirty="0"/>
              <a:t>    </a:t>
            </a:r>
            <a:r>
              <a:rPr lang="as-IN" sz="4400" dirty="0"/>
              <a:t>ঘরবাড়ি</a:t>
            </a:r>
            <a:endParaRPr lang="en-US" sz="4400" dirty="0"/>
          </a:p>
        </p:txBody>
      </p:sp>
      <p:sp>
        <p:nvSpPr>
          <p:cNvPr id="4" name="Oval 3">
            <a:extLst>
              <a:ext uri="{FF2B5EF4-FFF2-40B4-BE49-F238E27FC236}">
                <a16:creationId xmlns:a16="http://schemas.microsoft.com/office/drawing/2014/main" id="{A475FAEA-4336-4F94-8785-FC8A6A083755}"/>
              </a:ext>
            </a:extLst>
          </p:cNvPr>
          <p:cNvSpPr/>
          <p:nvPr/>
        </p:nvSpPr>
        <p:spPr>
          <a:xfrm>
            <a:off x="4724400" y="4978400"/>
            <a:ext cx="1134533" cy="846667"/>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3771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iterate type="lt">
                                    <p:tmPct val="10000"/>
                                  </p:iterate>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ipe(down)">
                                      <p:cBhvr>
                                        <p:cTn id="23" dur="580">
                                          <p:stCondLst>
                                            <p:cond delay="0"/>
                                          </p:stCondLst>
                                        </p:cTn>
                                        <p:tgtEl>
                                          <p:spTgt spid="6">
                                            <p:txEl>
                                              <p:pRg st="0" end="0"/>
                                            </p:txEl>
                                          </p:spTgt>
                                        </p:tgtEl>
                                      </p:cBhvr>
                                    </p:animEffect>
                                    <p:anim calcmode="lin" valueType="num">
                                      <p:cBhvr>
                                        <p:cTn id="24"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xEl>
                                              <p:pRg st="0" end="0"/>
                                            </p:txEl>
                                          </p:spTgt>
                                        </p:tgtEl>
                                      </p:cBhvr>
                                      <p:to x="100000" y="60000"/>
                                    </p:animScale>
                                    <p:animScale>
                                      <p:cBhvr>
                                        <p:cTn id="30" dur="166" decel="50000">
                                          <p:stCondLst>
                                            <p:cond delay="676"/>
                                          </p:stCondLst>
                                        </p:cTn>
                                        <p:tgtEl>
                                          <p:spTgt spid="6">
                                            <p:txEl>
                                              <p:pRg st="0" end="0"/>
                                            </p:txEl>
                                          </p:spTgt>
                                        </p:tgtEl>
                                      </p:cBhvr>
                                      <p:to x="100000" y="100000"/>
                                    </p:animScale>
                                    <p:animScale>
                                      <p:cBhvr>
                                        <p:cTn id="31" dur="26">
                                          <p:stCondLst>
                                            <p:cond delay="1312"/>
                                          </p:stCondLst>
                                        </p:cTn>
                                        <p:tgtEl>
                                          <p:spTgt spid="6">
                                            <p:txEl>
                                              <p:pRg st="0" end="0"/>
                                            </p:txEl>
                                          </p:spTgt>
                                        </p:tgtEl>
                                      </p:cBhvr>
                                      <p:to x="100000" y="80000"/>
                                    </p:animScale>
                                    <p:animScale>
                                      <p:cBhvr>
                                        <p:cTn id="32" dur="166" decel="50000">
                                          <p:stCondLst>
                                            <p:cond delay="1338"/>
                                          </p:stCondLst>
                                        </p:cTn>
                                        <p:tgtEl>
                                          <p:spTgt spid="6">
                                            <p:txEl>
                                              <p:pRg st="0" end="0"/>
                                            </p:txEl>
                                          </p:spTgt>
                                        </p:tgtEl>
                                      </p:cBhvr>
                                      <p:to x="100000" y="100000"/>
                                    </p:animScale>
                                    <p:animScale>
                                      <p:cBhvr>
                                        <p:cTn id="33" dur="26">
                                          <p:stCondLst>
                                            <p:cond delay="1642"/>
                                          </p:stCondLst>
                                        </p:cTn>
                                        <p:tgtEl>
                                          <p:spTgt spid="6">
                                            <p:txEl>
                                              <p:pRg st="0" end="0"/>
                                            </p:txEl>
                                          </p:spTgt>
                                        </p:tgtEl>
                                      </p:cBhvr>
                                      <p:to x="100000" y="90000"/>
                                    </p:animScale>
                                    <p:animScale>
                                      <p:cBhvr>
                                        <p:cTn id="34" dur="166" decel="50000">
                                          <p:stCondLst>
                                            <p:cond delay="1668"/>
                                          </p:stCondLst>
                                        </p:cTn>
                                        <p:tgtEl>
                                          <p:spTgt spid="6">
                                            <p:txEl>
                                              <p:pRg st="0" end="0"/>
                                            </p:txEl>
                                          </p:spTgt>
                                        </p:tgtEl>
                                      </p:cBhvr>
                                      <p:to x="100000" y="100000"/>
                                    </p:animScale>
                                    <p:animScale>
                                      <p:cBhvr>
                                        <p:cTn id="35" dur="26">
                                          <p:stCondLst>
                                            <p:cond delay="1808"/>
                                          </p:stCondLst>
                                        </p:cTn>
                                        <p:tgtEl>
                                          <p:spTgt spid="6">
                                            <p:txEl>
                                              <p:pRg st="0" end="0"/>
                                            </p:txEl>
                                          </p:spTgt>
                                        </p:tgtEl>
                                      </p:cBhvr>
                                      <p:to x="100000" y="95000"/>
                                    </p:animScale>
                                    <p:animScale>
                                      <p:cBhvr>
                                        <p:cTn id="36" dur="166" decel="50000">
                                          <p:stCondLst>
                                            <p:cond delay="1834"/>
                                          </p:stCondLst>
                                        </p:cTn>
                                        <p:tgtEl>
                                          <p:spTgt spid="6">
                                            <p:txEl>
                                              <p:pRg st="0" end="0"/>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iterate type="wd">
                                    <p:tmPct val="10000"/>
                                  </p:iterate>
                                  <p:childTnLst>
                                    <p:set>
                                      <p:cBhvr>
                                        <p:cTn id="40" dur="1" fill="hold">
                                          <p:stCondLst>
                                            <p:cond delay="0"/>
                                          </p:stCondLst>
                                        </p:cTn>
                                        <p:tgtEl>
                                          <p:spTgt spid="5">
                                            <p:txEl>
                                              <p:pRg st="0" end="0"/>
                                            </p:txEl>
                                          </p:spTgt>
                                        </p:tgtEl>
                                        <p:attrNameLst>
                                          <p:attrName>style.visibility</p:attrName>
                                        </p:attrNameLst>
                                      </p:cBhvr>
                                      <p:to>
                                        <p:strVal val="visible"/>
                                      </p:to>
                                    </p:set>
                                    <p:animEffect transition="in" filter="wipe(down)">
                                      <p:cBhvr>
                                        <p:cTn id="41" dur="580">
                                          <p:stCondLst>
                                            <p:cond delay="0"/>
                                          </p:stCondLst>
                                        </p:cTn>
                                        <p:tgtEl>
                                          <p:spTgt spid="5">
                                            <p:txEl>
                                              <p:pRg st="0" end="0"/>
                                            </p:txEl>
                                          </p:spTgt>
                                        </p:tgtEl>
                                      </p:cBhvr>
                                    </p:animEffect>
                                    <p:anim calcmode="lin" valueType="num">
                                      <p:cBhvr>
                                        <p:cTn id="42"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txEl>
                                              <p:pRg st="0" end="0"/>
                                            </p:txEl>
                                          </p:spTgt>
                                        </p:tgtEl>
                                      </p:cBhvr>
                                      <p:to x="100000" y="60000"/>
                                    </p:animScale>
                                    <p:animScale>
                                      <p:cBhvr>
                                        <p:cTn id="48" dur="166" decel="50000">
                                          <p:stCondLst>
                                            <p:cond delay="676"/>
                                          </p:stCondLst>
                                        </p:cTn>
                                        <p:tgtEl>
                                          <p:spTgt spid="5">
                                            <p:txEl>
                                              <p:pRg st="0" end="0"/>
                                            </p:txEl>
                                          </p:spTgt>
                                        </p:tgtEl>
                                      </p:cBhvr>
                                      <p:to x="100000" y="100000"/>
                                    </p:animScale>
                                    <p:animScale>
                                      <p:cBhvr>
                                        <p:cTn id="49" dur="26">
                                          <p:stCondLst>
                                            <p:cond delay="1312"/>
                                          </p:stCondLst>
                                        </p:cTn>
                                        <p:tgtEl>
                                          <p:spTgt spid="5">
                                            <p:txEl>
                                              <p:pRg st="0" end="0"/>
                                            </p:txEl>
                                          </p:spTgt>
                                        </p:tgtEl>
                                      </p:cBhvr>
                                      <p:to x="100000" y="80000"/>
                                    </p:animScale>
                                    <p:animScale>
                                      <p:cBhvr>
                                        <p:cTn id="50" dur="166" decel="50000">
                                          <p:stCondLst>
                                            <p:cond delay="1338"/>
                                          </p:stCondLst>
                                        </p:cTn>
                                        <p:tgtEl>
                                          <p:spTgt spid="5">
                                            <p:txEl>
                                              <p:pRg st="0" end="0"/>
                                            </p:txEl>
                                          </p:spTgt>
                                        </p:tgtEl>
                                      </p:cBhvr>
                                      <p:to x="100000" y="100000"/>
                                    </p:animScale>
                                    <p:animScale>
                                      <p:cBhvr>
                                        <p:cTn id="51" dur="26">
                                          <p:stCondLst>
                                            <p:cond delay="1642"/>
                                          </p:stCondLst>
                                        </p:cTn>
                                        <p:tgtEl>
                                          <p:spTgt spid="5">
                                            <p:txEl>
                                              <p:pRg st="0" end="0"/>
                                            </p:txEl>
                                          </p:spTgt>
                                        </p:tgtEl>
                                      </p:cBhvr>
                                      <p:to x="100000" y="90000"/>
                                    </p:animScale>
                                    <p:animScale>
                                      <p:cBhvr>
                                        <p:cTn id="52" dur="166" decel="50000">
                                          <p:stCondLst>
                                            <p:cond delay="1668"/>
                                          </p:stCondLst>
                                        </p:cTn>
                                        <p:tgtEl>
                                          <p:spTgt spid="5">
                                            <p:txEl>
                                              <p:pRg st="0" end="0"/>
                                            </p:txEl>
                                          </p:spTgt>
                                        </p:tgtEl>
                                      </p:cBhvr>
                                      <p:to x="100000" y="100000"/>
                                    </p:animScale>
                                    <p:animScale>
                                      <p:cBhvr>
                                        <p:cTn id="53" dur="26">
                                          <p:stCondLst>
                                            <p:cond delay="1808"/>
                                          </p:stCondLst>
                                        </p:cTn>
                                        <p:tgtEl>
                                          <p:spTgt spid="5">
                                            <p:txEl>
                                              <p:pRg st="0" end="0"/>
                                            </p:txEl>
                                          </p:spTgt>
                                        </p:tgtEl>
                                      </p:cBhvr>
                                      <p:to x="100000" y="95000"/>
                                    </p:animScale>
                                    <p:animScale>
                                      <p:cBhvr>
                                        <p:cTn id="54" dur="166" decel="50000">
                                          <p:stCondLst>
                                            <p:cond delay="1834"/>
                                          </p:stCondLst>
                                        </p:cTn>
                                        <p:tgtEl>
                                          <p:spTgt spid="5">
                                            <p:txEl>
                                              <p:pRg st="0" end="0"/>
                                            </p:txEl>
                                          </p:spTgt>
                                        </p:tgtEl>
                                      </p:cBhvr>
                                      <p:to x="100000" y="100000"/>
                                    </p:animScale>
                                  </p:childTnLst>
                                  <p:subTnLst>
                                    <p:set>
                                      <p:cBhvr override="childStyle">
                                        <p:cTn dur="1" fill="hold" display="0" masterRel="nextClick" afterEffect="1"/>
                                        <p:tgtEl>
                                          <p:spTgt spid="5">
                                            <p:txEl>
                                              <p:pRg st="0" end="0"/>
                                            </p:txEl>
                                          </p:spTgt>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p:cTn id="59" dur="500" fill="hold"/>
                                        <p:tgtEl>
                                          <p:spTgt spid="4"/>
                                        </p:tgtEl>
                                        <p:attrNameLst>
                                          <p:attrName>ppt_w</p:attrName>
                                        </p:attrNameLst>
                                      </p:cBhvr>
                                      <p:tavLst>
                                        <p:tav tm="0">
                                          <p:val>
                                            <p:fltVal val="0"/>
                                          </p:val>
                                        </p:tav>
                                        <p:tav tm="100000">
                                          <p:val>
                                            <p:strVal val="#ppt_w"/>
                                          </p:val>
                                        </p:tav>
                                      </p:tavLst>
                                    </p:anim>
                                    <p:anim calcmode="lin" valueType="num">
                                      <p:cBhvr>
                                        <p:cTn id="60" dur="500" fill="hold"/>
                                        <p:tgtEl>
                                          <p:spTgt spid="4"/>
                                        </p:tgtEl>
                                        <p:attrNameLst>
                                          <p:attrName>ppt_h</p:attrName>
                                        </p:attrNameLst>
                                      </p:cBhvr>
                                      <p:tavLst>
                                        <p:tav tm="0">
                                          <p:val>
                                            <p:fltVal val="0"/>
                                          </p:val>
                                        </p:tav>
                                        <p:tav tm="100000">
                                          <p:val>
                                            <p:strVal val="#ppt_h"/>
                                          </p:val>
                                        </p:tav>
                                      </p:tavLst>
                                    </p:anim>
                                    <p:animEffect transition="in" filter="fade">
                                      <p:cBhvr>
                                        <p:cTn id="6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92000"/>
            <a:lum/>
          </a:blip>
          <a:srcRect/>
          <a:tile tx="0" ty="0" sx="100000" sy="100000" flip="xy" algn="tr"/>
        </a:blipFill>
        <a:effectLst/>
      </p:bgPr>
    </p:bg>
    <p:spTree>
      <p:nvGrpSpPr>
        <p:cNvPr id="1" name=""/>
        <p:cNvGrpSpPr/>
        <p:nvPr/>
      </p:nvGrpSpPr>
      <p:grpSpPr>
        <a:xfrm>
          <a:off x="0" y="0"/>
          <a:ext cx="0" cy="0"/>
          <a:chOff x="0" y="0"/>
          <a:chExt cx="0" cy="0"/>
        </a:xfrm>
      </p:grpSpPr>
      <p:sp>
        <p:nvSpPr>
          <p:cNvPr id="2" name="Scroll: Horizontal 1">
            <a:extLst>
              <a:ext uri="{FF2B5EF4-FFF2-40B4-BE49-F238E27FC236}">
                <a16:creationId xmlns:a16="http://schemas.microsoft.com/office/drawing/2014/main" id="{413633A1-0265-4E72-83E0-0DB9A92C2E81}"/>
              </a:ext>
            </a:extLst>
          </p:cNvPr>
          <p:cNvSpPr/>
          <p:nvPr/>
        </p:nvSpPr>
        <p:spPr>
          <a:xfrm>
            <a:off x="388620" y="0"/>
            <a:ext cx="11315700" cy="6903720"/>
          </a:xfrm>
          <a:prstGeom prst="horizontalScroll">
            <a:avLst/>
          </a:prstGeom>
          <a:solidFill>
            <a:schemeClr val="tx2">
              <a:lumMod val="60000"/>
              <a:lumOff val="40000"/>
            </a:schemeClr>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9CBC1C1-BD5A-456A-AC36-12CFC32EACA0}"/>
              </a:ext>
            </a:extLst>
          </p:cNvPr>
          <p:cNvSpPr txBox="1"/>
          <p:nvPr/>
        </p:nvSpPr>
        <p:spPr>
          <a:xfrm>
            <a:off x="1485900" y="1280160"/>
            <a:ext cx="9624060" cy="4585871"/>
          </a:xfrm>
          <a:prstGeom prst="rect">
            <a:avLst/>
          </a:prstGeom>
          <a:noFill/>
        </p:spPr>
        <p:txBody>
          <a:bodyPr wrap="square" rtlCol="0">
            <a:spAutoFit/>
          </a:bodyPr>
          <a:lstStyle/>
          <a:p>
            <a:r>
              <a:rPr lang="as-IN" sz="3600" dirty="0">
                <a:solidFill>
                  <a:srgbClr val="FFFF00"/>
                </a:solidFill>
              </a:rPr>
              <a:t>অর্থনৈতিক কর্মকাণ্ড</a:t>
            </a:r>
            <a:endParaRPr lang="en-US" sz="3600" dirty="0">
              <a:solidFill>
                <a:srgbClr val="FFFF00"/>
              </a:solidFill>
            </a:endParaRPr>
          </a:p>
          <a:p>
            <a:r>
              <a:rPr lang="as-IN" sz="3200" dirty="0"/>
              <a:t>মণিপুরী প্রতিটি গৃহে কমপক্ষে একটি করে তাঁত থাকে। মণিপুরী মেয়েরা বিভিন্ন ডিজাইনের বস্ত্রসম্ভার তৈরি করে নিজেরা ব্যবহার করেন এবং বাজারজাতও করে থাকেন।আত্মনির্ভরশীল মণিপুরীদের মধ্যে পেশাভিত্তিক কোনো ভিক্ষুক নেই। মণিপুরী মহিলারা পুরুষের পাশাপাশি কৃষিকাজসহ অন্যান্য অর্থনৈতিক কর্মকাণ্ডে জড়িত। পুরুষদের সঙ্গে হালচাষ ছাড়া কৃষিকাজে নারীরা সার্বিক সহযোগিতা করে থাকেন।</a:t>
            </a:r>
          </a:p>
        </p:txBody>
      </p:sp>
      <p:pic>
        <p:nvPicPr>
          <p:cNvPr id="5" name="Picture 4">
            <a:extLst>
              <a:ext uri="{FF2B5EF4-FFF2-40B4-BE49-F238E27FC236}">
                <a16:creationId xmlns:a16="http://schemas.microsoft.com/office/drawing/2014/main" id="{1092EC1B-106A-4859-9367-8A34161D3E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2192" y="1105746"/>
            <a:ext cx="5715000" cy="4934698"/>
          </a:xfrm>
          <a:prstGeom prst="rect">
            <a:avLst/>
          </a:prstGeom>
        </p:spPr>
      </p:pic>
      <p:pic>
        <p:nvPicPr>
          <p:cNvPr id="7" name="Picture 6">
            <a:extLst>
              <a:ext uri="{FF2B5EF4-FFF2-40B4-BE49-F238E27FC236}">
                <a16:creationId xmlns:a16="http://schemas.microsoft.com/office/drawing/2014/main" id="{ECFCFA9A-2A99-4306-A0E5-AC044034D5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3028" y="1044948"/>
            <a:ext cx="4934902" cy="4934698"/>
          </a:xfrm>
          <a:prstGeom prst="rect">
            <a:avLst/>
          </a:prstGeom>
        </p:spPr>
      </p:pic>
      <p:sp>
        <p:nvSpPr>
          <p:cNvPr id="3" name="Oval 2">
            <a:extLst>
              <a:ext uri="{FF2B5EF4-FFF2-40B4-BE49-F238E27FC236}">
                <a16:creationId xmlns:a16="http://schemas.microsoft.com/office/drawing/2014/main" id="{8E548DF2-146A-44CD-AB06-6102CEC9B124}"/>
              </a:ext>
            </a:extLst>
          </p:cNvPr>
          <p:cNvSpPr/>
          <p:nvPr/>
        </p:nvSpPr>
        <p:spPr>
          <a:xfrm>
            <a:off x="10566400" y="4842933"/>
            <a:ext cx="1260792" cy="1136713"/>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33571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anim calcmode="lin" valueType="num">
                                      <p:cBhvr>
                                        <p:cTn id="23" dur="2000" fill="hold"/>
                                        <p:tgtEl>
                                          <p:spTgt spid="5"/>
                                        </p:tgtEl>
                                        <p:attrNameLst>
                                          <p:attrName>ppt_w</p:attrName>
                                        </p:attrNameLst>
                                      </p:cBhvr>
                                      <p:tavLst>
                                        <p:tav tm="0" fmla="#ppt_w*sin(2.5*pi*$)">
                                          <p:val>
                                            <p:fltVal val="0"/>
                                          </p:val>
                                        </p:tav>
                                        <p:tav tm="100000">
                                          <p:val>
                                            <p:fltVal val="1"/>
                                          </p:val>
                                        </p:tav>
                                      </p:tavLst>
                                    </p:anim>
                                    <p:anim calcmode="lin" valueType="num">
                                      <p:cBhvr>
                                        <p:cTn id="24" dur="2000" fill="hold"/>
                                        <p:tgtEl>
                                          <p:spTgt spid="5"/>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 calcmode="lin" valueType="num">
                                      <p:cBhvr>
                                        <p:cTn id="2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iterate type="wd">
                                    <p:tmPct val="5000"/>
                                  </p:iterate>
                                  <p:childTnLst>
                                    <p:set>
                                      <p:cBhvr>
                                        <p:cTn id="35" dur="1" fill="hold">
                                          <p:stCondLst>
                                            <p:cond delay="0"/>
                                          </p:stCondLst>
                                        </p:cTn>
                                        <p:tgtEl>
                                          <p:spTgt spid="4">
                                            <p:txEl>
                                              <p:pRg st="1" end="1"/>
                                            </p:txEl>
                                          </p:spTgt>
                                        </p:tgtEl>
                                        <p:attrNameLst>
                                          <p:attrName>style.visibility</p:attrName>
                                        </p:attrNameLst>
                                      </p:cBhvr>
                                      <p:to>
                                        <p:strVal val="visible"/>
                                      </p:to>
                                    </p:set>
                                    <p:anim calcmode="lin" valueType="num">
                                      <p:cBhvr>
                                        <p:cTn id="36"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7"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38"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39" dur="1000"/>
                                        <p:tgtEl>
                                          <p:spTgt spid="4">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500" fill="hold"/>
                                        <p:tgtEl>
                                          <p:spTgt spid="3"/>
                                        </p:tgtEl>
                                        <p:attrNameLst>
                                          <p:attrName>ppt_w</p:attrName>
                                        </p:attrNameLst>
                                      </p:cBhvr>
                                      <p:tavLst>
                                        <p:tav tm="0">
                                          <p:val>
                                            <p:fltVal val="0"/>
                                          </p:val>
                                        </p:tav>
                                        <p:tav tm="100000">
                                          <p:val>
                                            <p:strVal val="#ppt_w"/>
                                          </p:val>
                                        </p:tav>
                                      </p:tavLst>
                                    </p:anim>
                                    <p:anim calcmode="lin" valueType="num">
                                      <p:cBhvr>
                                        <p:cTn id="45" dur="500" fill="hold"/>
                                        <p:tgtEl>
                                          <p:spTgt spid="3"/>
                                        </p:tgtEl>
                                        <p:attrNameLst>
                                          <p:attrName>ppt_h</p:attrName>
                                        </p:attrNameLst>
                                      </p:cBhvr>
                                      <p:tavLst>
                                        <p:tav tm="0">
                                          <p:val>
                                            <p:fltVal val="0"/>
                                          </p:val>
                                        </p:tav>
                                        <p:tav tm="100000">
                                          <p:val>
                                            <p:strVal val="#ppt_h"/>
                                          </p:val>
                                        </p:tav>
                                      </p:tavLst>
                                    </p:anim>
                                    <p:animEffect transition="in" filter="fade">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1B639B-41D5-4997-A149-9A486C3B0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2320" y="0"/>
            <a:ext cx="5059680" cy="6857999"/>
          </a:xfrm>
          <a:prstGeom prst="rect">
            <a:avLst/>
          </a:prstGeom>
        </p:spPr>
      </p:pic>
      <p:sp>
        <p:nvSpPr>
          <p:cNvPr id="4" name="Arrow: Pentagon 3">
            <a:extLst>
              <a:ext uri="{FF2B5EF4-FFF2-40B4-BE49-F238E27FC236}">
                <a16:creationId xmlns:a16="http://schemas.microsoft.com/office/drawing/2014/main" id="{01BE41F0-0EAB-42AF-8241-C2D66FB86DB5}"/>
              </a:ext>
            </a:extLst>
          </p:cNvPr>
          <p:cNvSpPr/>
          <p:nvPr/>
        </p:nvSpPr>
        <p:spPr>
          <a:xfrm>
            <a:off x="0" y="0"/>
            <a:ext cx="7292340" cy="6857999"/>
          </a:xfrm>
          <a:prstGeom prst="homePlate">
            <a:avLst>
              <a:gd name="adj" fmla="val 5125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dirty="0"/>
              <a:t> </a:t>
            </a:r>
            <a:r>
              <a:rPr lang="as-IN" sz="3600" dirty="0">
                <a:solidFill>
                  <a:srgbClr val="002060"/>
                </a:solidFill>
              </a:rPr>
              <a:t>মণিপুরীরা মৃত্যুর পর উত্তরমুখী করে শুইয়ে শব ধৌত করে এবং কীর্তন করতে করতে শ্মশানে নিয়ে যায়। পূর্বে মণিপুরীরা মৃতদেহ কবর দিত, বর্তমানে কিশোর বয়স পর্যন্ত কবর দেয় এবং তদূর্ধ্ব বয়সীদের দাহ করে</a:t>
            </a:r>
            <a:r>
              <a:rPr lang="as-IN" sz="3200" dirty="0">
                <a:solidFill>
                  <a:srgbClr val="002060"/>
                </a:solidFill>
              </a:rPr>
              <a:t>।</a:t>
            </a:r>
            <a:endParaRPr lang="en-US" sz="3200" dirty="0">
              <a:solidFill>
                <a:srgbClr val="002060"/>
              </a:solidFill>
            </a:endParaRPr>
          </a:p>
        </p:txBody>
      </p:sp>
      <p:sp>
        <p:nvSpPr>
          <p:cNvPr id="2" name="Oval 1">
            <a:extLst>
              <a:ext uri="{FF2B5EF4-FFF2-40B4-BE49-F238E27FC236}">
                <a16:creationId xmlns:a16="http://schemas.microsoft.com/office/drawing/2014/main" id="{123AC831-A876-4CE7-941B-93875E974E69}"/>
              </a:ext>
            </a:extLst>
          </p:cNvPr>
          <p:cNvSpPr/>
          <p:nvPr/>
        </p:nvSpPr>
        <p:spPr>
          <a:xfrm>
            <a:off x="5215467" y="5215467"/>
            <a:ext cx="1625600" cy="1642532"/>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0CC664F-8BAF-454D-A8FF-8873E18B8A2F}"/>
              </a:ext>
            </a:extLst>
          </p:cNvPr>
          <p:cNvSpPr txBox="1"/>
          <p:nvPr/>
        </p:nvSpPr>
        <p:spPr>
          <a:xfrm>
            <a:off x="773723" y="337625"/>
            <a:ext cx="3362179" cy="707886"/>
          </a:xfrm>
          <a:prstGeom prst="rect">
            <a:avLst/>
          </a:prstGeom>
          <a:noFill/>
        </p:spPr>
        <p:txBody>
          <a:bodyPr wrap="square" rtlCol="0">
            <a:spAutoFit/>
          </a:bodyPr>
          <a:lstStyle/>
          <a:p>
            <a:r>
              <a:rPr lang="en-US" sz="4000" dirty="0"/>
              <a:t>  </a:t>
            </a:r>
            <a:r>
              <a:rPr lang="en-US" sz="4000" dirty="0" err="1"/>
              <a:t>অন্ত্যেষ্টিক্রিয়া</a:t>
            </a:r>
            <a:endParaRPr lang="en-US" sz="4000" dirty="0"/>
          </a:p>
        </p:txBody>
      </p:sp>
    </p:spTree>
    <p:extLst>
      <p:ext uri="{BB962C8B-B14F-4D97-AF65-F5344CB8AC3E}">
        <p14:creationId xmlns:p14="http://schemas.microsoft.com/office/powerpoint/2010/main" val="58009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iterate type="wd">
                                    <p:tmPct val="10000"/>
                                  </p:iterate>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ipe(down)">
                                      <p:cBhvr>
                                        <p:cTn id="30" dur="580">
                                          <p:stCondLst>
                                            <p:cond delay="0"/>
                                          </p:stCondLst>
                                        </p:cTn>
                                        <p:tgtEl>
                                          <p:spTgt spid="4">
                                            <p:txEl>
                                              <p:pRg st="0" end="0"/>
                                            </p:txEl>
                                          </p:spTgt>
                                        </p:tgtEl>
                                      </p:cBhvr>
                                    </p:animEffect>
                                    <p:anim calcmode="lin" valueType="num">
                                      <p:cBhvr>
                                        <p:cTn id="31"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4">
                                            <p:txEl>
                                              <p:pRg st="0" end="0"/>
                                            </p:txEl>
                                          </p:spTgt>
                                        </p:tgtEl>
                                      </p:cBhvr>
                                      <p:to x="100000" y="60000"/>
                                    </p:animScale>
                                    <p:animScale>
                                      <p:cBhvr>
                                        <p:cTn id="37" dur="166" decel="50000">
                                          <p:stCondLst>
                                            <p:cond delay="676"/>
                                          </p:stCondLst>
                                        </p:cTn>
                                        <p:tgtEl>
                                          <p:spTgt spid="4">
                                            <p:txEl>
                                              <p:pRg st="0" end="0"/>
                                            </p:txEl>
                                          </p:spTgt>
                                        </p:tgtEl>
                                      </p:cBhvr>
                                      <p:to x="100000" y="100000"/>
                                    </p:animScale>
                                    <p:animScale>
                                      <p:cBhvr>
                                        <p:cTn id="38" dur="26">
                                          <p:stCondLst>
                                            <p:cond delay="1312"/>
                                          </p:stCondLst>
                                        </p:cTn>
                                        <p:tgtEl>
                                          <p:spTgt spid="4">
                                            <p:txEl>
                                              <p:pRg st="0" end="0"/>
                                            </p:txEl>
                                          </p:spTgt>
                                        </p:tgtEl>
                                      </p:cBhvr>
                                      <p:to x="100000" y="80000"/>
                                    </p:animScale>
                                    <p:animScale>
                                      <p:cBhvr>
                                        <p:cTn id="39" dur="166" decel="50000">
                                          <p:stCondLst>
                                            <p:cond delay="1338"/>
                                          </p:stCondLst>
                                        </p:cTn>
                                        <p:tgtEl>
                                          <p:spTgt spid="4">
                                            <p:txEl>
                                              <p:pRg st="0" end="0"/>
                                            </p:txEl>
                                          </p:spTgt>
                                        </p:tgtEl>
                                      </p:cBhvr>
                                      <p:to x="100000" y="100000"/>
                                    </p:animScale>
                                    <p:animScale>
                                      <p:cBhvr>
                                        <p:cTn id="40" dur="26">
                                          <p:stCondLst>
                                            <p:cond delay="1642"/>
                                          </p:stCondLst>
                                        </p:cTn>
                                        <p:tgtEl>
                                          <p:spTgt spid="4">
                                            <p:txEl>
                                              <p:pRg st="0" end="0"/>
                                            </p:txEl>
                                          </p:spTgt>
                                        </p:tgtEl>
                                      </p:cBhvr>
                                      <p:to x="100000" y="90000"/>
                                    </p:animScale>
                                    <p:animScale>
                                      <p:cBhvr>
                                        <p:cTn id="41" dur="166" decel="50000">
                                          <p:stCondLst>
                                            <p:cond delay="1668"/>
                                          </p:stCondLst>
                                        </p:cTn>
                                        <p:tgtEl>
                                          <p:spTgt spid="4">
                                            <p:txEl>
                                              <p:pRg st="0" end="0"/>
                                            </p:txEl>
                                          </p:spTgt>
                                        </p:tgtEl>
                                      </p:cBhvr>
                                      <p:to x="100000" y="100000"/>
                                    </p:animScale>
                                    <p:animScale>
                                      <p:cBhvr>
                                        <p:cTn id="42" dur="26">
                                          <p:stCondLst>
                                            <p:cond delay="1808"/>
                                          </p:stCondLst>
                                        </p:cTn>
                                        <p:tgtEl>
                                          <p:spTgt spid="4">
                                            <p:txEl>
                                              <p:pRg st="0" end="0"/>
                                            </p:txEl>
                                          </p:spTgt>
                                        </p:tgtEl>
                                      </p:cBhvr>
                                      <p:to x="100000" y="95000"/>
                                    </p:animScale>
                                    <p:animScale>
                                      <p:cBhvr>
                                        <p:cTn id="43" dur="166" decel="50000">
                                          <p:stCondLst>
                                            <p:cond delay="1834"/>
                                          </p:stCondLst>
                                        </p:cTn>
                                        <p:tgtEl>
                                          <p:spTgt spid="4">
                                            <p:txEl>
                                              <p:pRg st="0" end="0"/>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 calcmode="lin" valueType="num">
                                      <p:cBhvr>
                                        <p:cTn id="48" dur="500" fill="hold"/>
                                        <p:tgtEl>
                                          <p:spTgt spid="2"/>
                                        </p:tgtEl>
                                        <p:attrNameLst>
                                          <p:attrName>ppt_w</p:attrName>
                                        </p:attrNameLst>
                                      </p:cBhvr>
                                      <p:tavLst>
                                        <p:tav tm="0">
                                          <p:val>
                                            <p:fltVal val="0"/>
                                          </p:val>
                                        </p:tav>
                                        <p:tav tm="100000">
                                          <p:val>
                                            <p:strVal val="#ppt_w"/>
                                          </p:val>
                                        </p:tav>
                                      </p:tavLst>
                                    </p:anim>
                                    <p:anim calcmode="lin" valueType="num">
                                      <p:cBhvr>
                                        <p:cTn id="49" dur="500" fill="hold"/>
                                        <p:tgtEl>
                                          <p:spTgt spid="2"/>
                                        </p:tgtEl>
                                        <p:attrNameLst>
                                          <p:attrName>ppt_h</p:attrName>
                                        </p:attrNameLst>
                                      </p:cBhvr>
                                      <p:tavLst>
                                        <p:tav tm="0">
                                          <p:val>
                                            <p:fltVal val="0"/>
                                          </p:val>
                                        </p:tav>
                                        <p:tav tm="100000">
                                          <p:val>
                                            <p:strVal val="#ppt_h"/>
                                          </p:val>
                                        </p:tav>
                                      </p:tavLst>
                                    </p:anim>
                                    <p:animEffect transition="in" filter="fade">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Ribbon: Tilted Up 1">
            <a:extLst>
              <a:ext uri="{FF2B5EF4-FFF2-40B4-BE49-F238E27FC236}">
                <a16:creationId xmlns:a16="http://schemas.microsoft.com/office/drawing/2014/main" id="{B08549D3-690A-46FC-AE24-5FFEC1708C21}"/>
              </a:ext>
            </a:extLst>
          </p:cNvPr>
          <p:cNvSpPr/>
          <p:nvPr/>
        </p:nvSpPr>
        <p:spPr>
          <a:xfrm>
            <a:off x="-205740" y="0"/>
            <a:ext cx="12915900" cy="685800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479FBEB-9C4B-46DD-8C26-244CF81C6D5B}"/>
              </a:ext>
            </a:extLst>
          </p:cNvPr>
          <p:cNvSpPr txBox="1"/>
          <p:nvPr/>
        </p:nvSpPr>
        <p:spPr>
          <a:xfrm>
            <a:off x="3314700" y="457200"/>
            <a:ext cx="5875020" cy="5078313"/>
          </a:xfrm>
          <a:prstGeom prst="rect">
            <a:avLst/>
          </a:prstGeom>
          <a:noFill/>
        </p:spPr>
        <p:txBody>
          <a:bodyPr wrap="square" rtlCol="0">
            <a:spAutoFit/>
          </a:bodyPr>
          <a:lstStyle/>
          <a:p>
            <a:r>
              <a:rPr lang="en-US" sz="4800" dirty="0">
                <a:solidFill>
                  <a:schemeClr val="tx2"/>
                </a:solidFill>
              </a:rPr>
              <a:t>      </a:t>
            </a:r>
            <a:r>
              <a:rPr lang="as-IN" sz="4800" dirty="0">
                <a:solidFill>
                  <a:schemeClr val="tx2"/>
                </a:solidFill>
              </a:rPr>
              <a:t>বাড়ির কাজ</a:t>
            </a:r>
          </a:p>
          <a:p>
            <a:r>
              <a:rPr lang="en-US" sz="4000" dirty="0"/>
              <a:t>  ১।</a:t>
            </a:r>
            <a:r>
              <a:rPr lang="as-IN" sz="4000" dirty="0"/>
              <a:t>মণিপুরীদের আর্থসামাজিক অবস্থা বর্ণনা কর?</a:t>
            </a:r>
          </a:p>
          <a:p>
            <a:r>
              <a:rPr lang="as-IN" sz="4000" dirty="0"/>
              <a:t> </a:t>
            </a:r>
            <a:r>
              <a:rPr lang="en-US" sz="4000" dirty="0"/>
              <a:t>২।</a:t>
            </a:r>
            <a:r>
              <a:rPr lang="as-IN" sz="4000" dirty="0"/>
              <a:t>মণিপুরীদের সাংস্কৃতিক কর্মকান্ড বর্ণনা কর ?</a:t>
            </a:r>
          </a:p>
          <a:p>
            <a:r>
              <a:rPr lang="en-US" sz="4000" dirty="0"/>
              <a:t>.৩।</a:t>
            </a:r>
            <a:r>
              <a:rPr lang="as-IN" sz="4000" dirty="0"/>
              <a:t>মণিপুরীদের আগমন</a:t>
            </a:r>
            <a:r>
              <a:rPr lang="en-US" sz="4000" dirty="0"/>
              <a:t>ও </a:t>
            </a:r>
            <a:r>
              <a:rPr lang="en-US" sz="4000" dirty="0" err="1"/>
              <a:t>বসতি</a:t>
            </a:r>
            <a:r>
              <a:rPr lang="as-IN" sz="4000" dirty="0"/>
              <a:t>স্থাপন বর্ণনা কর?</a:t>
            </a:r>
          </a:p>
          <a:p>
            <a:br>
              <a:rPr lang="as-IN" dirty="0"/>
            </a:br>
            <a:endParaRPr lang="en-US" dirty="0"/>
          </a:p>
        </p:txBody>
      </p:sp>
      <p:sp>
        <p:nvSpPr>
          <p:cNvPr id="4" name="Oval 3">
            <a:extLst>
              <a:ext uri="{FF2B5EF4-FFF2-40B4-BE49-F238E27FC236}">
                <a16:creationId xmlns:a16="http://schemas.microsoft.com/office/drawing/2014/main" id="{399FA921-725C-44F4-9850-51C122185F8F}"/>
              </a:ext>
            </a:extLst>
          </p:cNvPr>
          <p:cNvSpPr/>
          <p:nvPr/>
        </p:nvSpPr>
        <p:spPr>
          <a:xfrm>
            <a:off x="10414000" y="5283201"/>
            <a:ext cx="1320800" cy="1354666"/>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208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iterate type="lt">
                                    <p:tmPct val="10000"/>
                                  </p:iterate>
                                  <p:childTnLst>
                                    <p:set>
                                      <p:cBhvr>
                                        <p:cTn id="32" dur="1" fill="hold">
                                          <p:stCondLst>
                                            <p:cond delay="0"/>
                                          </p:stCondLst>
                                        </p:cTn>
                                        <p:tgtEl>
                                          <p:spTgt spid="3">
                                            <p:txEl>
                                              <p:pRg st="1" end="1"/>
                                            </p:txEl>
                                          </p:spTgt>
                                        </p:tgtEl>
                                        <p:attrNameLst>
                                          <p:attrName>style.visibility</p:attrName>
                                        </p:attrNameLst>
                                      </p:cBhvr>
                                      <p:to>
                                        <p:strVal val="visible"/>
                                      </p:to>
                                    </p:set>
                                    <p:animEffect transition="in" filter="wipe(down)">
                                      <p:cBhvr>
                                        <p:cTn id="33" dur="580">
                                          <p:stCondLst>
                                            <p:cond delay="0"/>
                                          </p:stCondLst>
                                        </p:cTn>
                                        <p:tgtEl>
                                          <p:spTgt spid="3">
                                            <p:txEl>
                                              <p:pRg st="1" end="1"/>
                                            </p:txEl>
                                          </p:spTgt>
                                        </p:tgtEl>
                                      </p:cBhvr>
                                    </p:animEffect>
                                    <p:anim calcmode="lin" valueType="num">
                                      <p:cBhvr>
                                        <p:cTn id="3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1" end="1"/>
                                            </p:txEl>
                                          </p:spTgt>
                                        </p:tgtEl>
                                      </p:cBhvr>
                                      <p:to x="100000" y="60000"/>
                                    </p:animScale>
                                    <p:animScale>
                                      <p:cBhvr>
                                        <p:cTn id="40" dur="166" decel="50000">
                                          <p:stCondLst>
                                            <p:cond delay="676"/>
                                          </p:stCondLst>
                                        </p:cTn>
                                        <p:tgtEl>
                                          <p:spTgt spid="3">
                                            <p:txEl>
                                              <p:pRg st="1" end="1"/>
                                            </p:txEl>
                                          </p:spTgt>
                                        </p:tgtEl>
                                      </p:cBhvr>
                                      <p:to x="100000" y="100000"/>
                                    </p:animScale>
                                    <p:animScale>
                                      <p:cBhvr>
                                        <p:cTn id="41" dur="26">
                                          <p:stCondLst>
                                            <p:cond delay="1312"/>
                                          </p:stCondLst>
                                        </p:cTn>
                                        <p:tgtEl>
                                          <p:spTgt spid="3">
                                            <p:txEl>
                                              <p:pRg st="1" end="1"/>
                                            </p:txEl>
                                          </p:spTgt>
                                        </p:tgtEl>
                                      </p:cBhvr>
                                      <p:to x="100000" y="80000"/>
                                    </p:animScale>
                                    <p:animScale>
                                      <p:cBhvr>
                                        <p:cTn id="42" dur="166" decel="50000">
                                          <p:stCondLst>
                                            <p:cond delay="1338"/>
                                          </p:stCondLst>
                                        </p:cTn>
                                        <p:tgtEl>
                                          <p:spTgt spid="3">
                                            <p:txEl>
                                              <p:pRg st="1" end="1"/>
                                            </p:txEl>
                                          </p:spTgt>
                                        </p:tgtEl>
                                      </p:cBhvr>
                                      <p:to x="100000" y="100000"/>
                                    </p:animScale>
                                    <p:animScale>
                                      <p:cBhvr>
                                        <p:cTn id="43" dur="26">
                                          <p:stCondLst>
                                            <p:cond delay="1642"/>
                                          </p:stCondLst>
                                        </p:cTn>
                                        <p:tgtEl>
                                          <p:spTgt spid="3">
                                            <p:txEl>
                                              <p:pRg st="1" end="1"/>
                                            </p:txEl>
                                          </p:spTgt>
                                        </p:tgtEl>
                                      </p:cBhvr>
                                      <p:to x="100000" y="90000"/>
                                    </p:animScale>
                                    <p:animScale>
                                      <p:cBhvr>
                                        <p:cTn id="44" dur="166" decel="50000">
                                          <p:stCondLst>
                                            <p:cond delay="1668"/>
                                          </p:stCondLst>
                                        </p:cTn>
                                        <p:tgtEl>
                                          <p:spTgt spid="3">
                                            <p:txEl>
                                              <p:pRg st="1" end="1"/>
                                            </p:txEl>
                                          </p:spTgt>
                                        </p:tgtEl>
                                      </p:cBhvr>
                                      <p:to x="100000" y="100000"/>
                                    </p:animScale>
                                    <p:animScale>
                                      <p:cBhvr>
                                        <p:cTn id="45" dur="26">
                                          <p:stCondLst>
                                            <p:cond delay="1808"/>
                                          </p:stCondLst>
                                        </p:cTn>
                                        <p:tgtEl>
                                          <p:spTgt spid="3">
                                            <p:txEl>
                                              <p:pRg st="1" end="1"/>
                                            </p:txEl>
                                          </p:spTgt>
                                        </p:tgtEl>
                                      </p:cBhvr>
                                      <p:to x="100000" y="95000"/>
                                    </p:animScale>
                                    <p:animScale>
                                      <p:cBhvr>
                                        <p:cTn id="46" dur="166" decel="50000">
                                          <p:stCondLst>
                                            <p:cond delay="1834"/>
                                          </p:stCondLst>
                                        </p:cTn>
                                        <p:tgtEl>
                                          <p:spTgt spid="3">
                                            <p:txEl>
                                              <p:pRg st="1" end="1"/>
                                            </p:txEl>
                                          </p:spTgt>
                                        </p:tgtEl>
                                      </p:cBhvr>
                                      <p:to x="100000" y="100000"/>
                                    </p:animScale>
                                  </p:childTnLst>
                                </p:cTn>
                              </p:par>
                              <p:par>
                                <p:cTn id="47" presetID="26" presetClass="entr" presetSubtype="0" fill="hold" nodeType="withEffect">
                                  <p:stCondLst>
                                    <p:cond delay="0"/>
                                  </p:stCondLst>
                                  <p:iterate type="lt">
                                    <p:tmPct val="10000"/>
                                  </p:iterate>
                                  <p:childTnLst>
                                    <p:set>
                                      <p:cBhvr>
                                        <p:cTn id="48" dur="1" fill="hold">
                                          <p:stCondLst>
                                            <p:cond delay="0"/>
                                          </p:stCondLst>
                                        </p:cTn>
                                        <p:tgtEl>
                                          <p:spTgt spid="3">
                                            <p:txEl>
                                              <p:pRg st="2" end="2"/>
                                            </p:txEl>
                                          </p:spTgt>
                                        </p:tgtEl>
                                        <p:attrNameLst>
                                          <p:attrName>style.visibility</p:attrName>
                                        </p:attrNameLst>
                                      </p:cBhvr>
                                      <p:to>
                                        <p:strVal val="visible"/>
                                      </p:to>
                                    </p:set>
                                    <p:animEffect transition="in" filter="wipe(down)">
                                      <p:cBhvr>
                                        <p:cTn id="49" dur="580">
                                          <p:stCondLst>
                                            <p:cond delay="0"/>
                                          </p:stCondLst>
                                        </p:cTn>
                                        <p:tgtEl>
                                          <p:spTgt spid="3">
                                            <p:txEl>
                                              <p:pRg st="2" end="2"/>
                                            </p:txEl>
                                          </p:spTgt>
                                        </p:tgtEl>
                                      </p:cBhvr>
                                    </p:animEffect>
                                    <p:anim calcmode="lin" valueType="num">
                                      <p:cBhvr>
                                        <p:cTn id="5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3">
                                            <p:txEl>
                                              <p:pRg st="2" end="2"/>
                                            </p:txEl>
                                          </p:spTgt>
                                        </p:tgtEl>
                                      </p:cBhvr>
                                      <p:to x="100000" y="60000"/>
                                    </p:animScale>
                                    <p:animScale>
                                      <p:cBhvr>
                                        <p:cTn id="56" dur="166" decel="50000">
                                          <p:stCondLst>
                                            <p:cond delay="676"/>
                                          </p:stCondLst>
                                        </p:cTn>
                                        <p:tgtEl>
                                          <p:spTgt spid="3">
                                            <p:txEl>
                                              <p:pRg st="2" end="2"/>
                                            </p:txEl>
                                          </p:spTgt>
                                        </p:tgtEl>
                                      </p:cBhvr>
                                      <p:to x="100000" y="100000"/>
                                    </p:animScale>
                                    <p:animScale>
                                      <p:cBhvr>
                                        <p:cTn id="57" dur="26">
                                          <p:stCondLst>
                                            <p:cond delay="1312"/>
                                          </p:stCondLst>
                                        </p:cTn>
                                        <p:tgtEl>
                                          <p:spTgt spid="3">
                                            <p:txEl>
                                              <p:pRg st="2" end="2"/>
                                            </p:txEl>
                                          </p:spTgt>
                                        </p:tgtEl>
                                      </p:cBhvr>
                                      <p:to x="100000" y="80000"/>
                                    </p:animScale>
                                    <p:animScale>
                                      <p:cBhvr>
                                        <p:cTn id="58" dur="166" decel="50000">
                                          <p:stCondLst>
                                            <p:cond delay="1338"/>
                                          </p:stCondLst>
                                        </p:cTn>
                                        <p:tgtEl>
                                          <p:spTgt spid="3">
                                            <p:txEl>
                                              <p:pRg st="2" end="2"/>
                                            </p:txEl>
                                          </p:spTgt>
                                        </p:tgtEl>
                                      </p:cBhvr>
                                      <p:to x="100000" y="100000"/>
                                    </p:animScale>
                                    <p:animScale>
                                      <p:cBhvr>
                                        <p:cTn id="59" dur="26">
                                          <p:stCondLst>
                                            <p:cond delay="1642"/>
                                          </p:stCondLst>
                                        </p:cTn>
                                        <p:tgtEl>
                                          <p:spTgt spid="3">
                                            <p:txEl>
                                              <p:pRg st="2" end="2"/>
                                            </p:txEl>
                                          </p:spTgt>
                                        </p:tgtEl>
                                      </p:cBhvr>
                                      <p:to x="100000" y="90000"/>
                                    </p:animScale>
                                    <p:animScale>
                                      <p:cBhvr>
                                        <p:cTn id="60" dur="166" decel="50000">
                                          <p:stCondLst>
                                            <p:cond delay="1668"/>
                                          </p:stCondLst>
                                        </p:cTn>
                                        <p:tgtEl>
                                          <p:spTgt spid="3">
                                            <p:txEl>
                                              <p:pRg st="2" end="2"/>
                                            </p:txEl>
                                          </p:spTgt>
                                        </p:tgtEl>
                                      </p:cBhvr>
                                      <p:to x="100000" y="100000"/>
                                    </p:animScale>
                                    <p:animScale>
                                      <p:cBhvr>
                                        <p:cTn id="61" dur="26">
                                          <p:stCondLst>
                                            <p:cond delay="1808"/>
                                          </p:stCondLst>
                                        </p:cTn>
                                        <p:tgtEl>
                                          <p:spTgt spid="3">
                                            <p:txEl>
                                              <p:pRg st="2" end="2"/>
                                            </p:txEl>
                                          </p:spTgt>
                                        </p:tgtEl>
                                      </p:cBhvr>
                                      <p:to x="100000" y="95000"/>
                                    </p:animScale>
                                    <p:animScale>
                                      <p:cBhvr>
                                        <p:cTn id="62" dur="166" decel="50000">
                                          <p:stCondLst>
                                            <p:cond delay="1834"/>
                                          </p:stCondLst>
                                        </p:cTn>
                                        <p:tgtEl>
                                          <p:spTgt spid="3">
                                            <p:txEl>
                                              <p:pRg st="2" end="2"/>
                                            </p:txEl>
                                          </p:spTgt>
                                        </p:tgtEl>
                                      </p:cBhvr>
                                      <p:to x="100000" y="100000"/>
                                    </p:animScale>
                                  </p:childTnLst>
                                </p:cTn>
                              </p:par>
                              <p:par>
                                <p:cTn id="63" presetID="26" presetClass="entr" presetSubtype="0" fill="hold" nodeType="withEffect">
                                  <p:stCondLst>
                                    <p:cond delay="0"/>
                                  </p:stCondLst>
                                  <p:iterate type="lt">
                                    <p:tmPct val="10000"/>
                                  </p:iterate>
                                  <p:childTnLst>
                                    <p:set>
                                      <p:cBhvr>
                                        <p:cTn id="64" dur="1" fill="hold">
                                          <p:stCondLst>
                                            <p:cond delay="0"/>
                                          </p:stCondLst>
                                        </p:cTn>
                                        <p:tgtEl>
                                          <p:spTgt spid="3">
                                            <p:txEl>
                                              <p:pRg st="3" end="3"/>
                                            </p:txEl>
                                          </p:spTgt>
                                        </p:tgtEl>
                                        <p:attrNameLst>
                                          <p:attrName>style.visibility</p:attrName>
                                        </p:attrNameLst>
                                      </p:cBhvr>
                                      <p:to>
                                        <p:strVal val="visible"/>
                                      </p:to>
                                    </p:set>
                                    <p:animEffect transition="in" filter="wipe(down)">
                                      <p:cBhvr>
                                        <p:cTn id="65" dur="580">
                                          <p:stCondLst>
                                            <p:cond delay="0"/>
                                          </p:stCondLst>
                                        </p:cTn>
                                        <p:tgtEl>
                                          <p:spTgt spid="3">
                                            <p:txEl>
                                              <p:pRg st="3" end="3"/>
                                            </p:txEl>
                                          </p:spTgt>
                                        </p:tgtEl>
                                      </p:cBhvr>
                                    </p:animEffect>
                                    <p:anim calcmode="lin" valueType="num">
                                      <p:cBhvr>
                                        <p:cTn id="6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xEl>
                                              <p:pRg st="3" end="3"/>
                                            </p:txEl>
                                          </p:spTgt>
                                        </p:tgtEl>
                                      </p:cBhvr>
                                      <p:to x="100000" y="60000"/>
                                    </p:animScale>
                                    <p:animScale>
                                      <p:cBhvr>
                                        <p:cTn id="72" dur="166" decel="50000">
                                          <p:stCondLst>
                                            <p:cond delay="676"/>
                                          </p:stCondLst>
                                        </p:cTn>
                                        <p:tgtEl>
                                          <p:spTgt spid="3">
                                            <p:txEl>
                                              <p:pRg st="3" end="3"/>
                                            </p:txEl>
                                          </p:spTgt>
                                        </p:tgtEl>
                                      </p:cBhvr>
                                      <p:to x="100000" y="100000"/>
                                    </p:animScale>
                                    <p:animScale>
                                      <p:cBhvr>
                                        <p:cTn id="73" dur="26">
                                          <p:stCondLst>
                                            <p:cond delay="1312"/>
                                          </p:stCondLst>
                                        </p:cTn>
                                        <p:tgtEl>
                                          <p:spTgt spid="3">
                                            <p:txEl>
                                              <p:pRg st="3" end="3"/>
                                            </p:txEl>
                                          </p:spTgt>
                                        </p:tgtEl>
                                      </p:cBhvr>
                                      <p:to x="100000" y="80000"/>
                                    </p:animScale>
                                    <p:animScale>
                                      <p:cBhvr>
                                        <p:cTn id="74" dur="166" decel="50000">
                                          <p:stCondLst>
                                            <p:cond delay="1338"/>
                                          </p:stCondLst>
                                        </p:cTn>
                                        <p:tgtEl>
                                          <p:spTgt spid="3">
                                            <p:txEl>
                                              <p:pRg st="3" end="3"/>
                                            </p:txEl>
                                          </p:spTgt>
                                        </p:tgtEl>
                                      </p:cBhvr>
                                      <p:to x="100000" y="100000"/>
                                    </p:animScale>
                                    <p:animScale>
                                      <p:cBhvr>
                                        <p:cTn id="75" dur="26">
                                          <p:stCondLst>
                                            <p:cond delay="1642"/>
                                          </p:stCondLst>
                                        </p:cTn>
                                        <p:tgtEl>
                                          <p:spTgt spid="3">
                                            <p:txEl>
                                              <p:pRg st="3" end="3"/>
                                            </p:txEl>
                                          </p:spTgt>
                                        </p:tgtEl>
                                      </p:cBhvr>
                                      <p:to x="100000" y="90000"/>
                                    </p:animScale>
                                    <p:animScale>
                                      <p:cBhvr>
                                        <p:cTn id="76" dur="166" decel="50000">
                                          <p:stCondLst>
                                            <p:cond delay="1668"/>
                                          </p:stCondLst>
                                        </p:cTn>
                                        <p:tgtEl>
                                          <p:spTgt spid="3">
                                            <p:txEl>
                                              <p:pRg st="3" end="3"/>
                                            </p:txEl>
                                          </p:spTgt>
                                        </p:tgtEl>
                                      </p:cBhvr>
                                      <p:to x="100000" y="100000"/>
                                    </p:animScale>
                                    <p:animScale>
                                      <p:cBhvr>
                                        <p:cTn id="77" dur="26">
                                          <p:stCondLst>
                                            <p:cond delay="1808"/>
                                          </p:stCondLst>
                                        </p:cTn>
                                        <p:tgtEl>
                                          <p:spTgt spid="3">
                                            <p:txEl>
                                              <p:pRg st="3" end="3"/>
                                            </p:txEl>
                                          </p:spTgt>
                                        </p:tgtEl>
                                      </p:cBhvr>
                                      <p:to x="100000" y="95000"/>
                                    </p:animScale>
                                    <p:animScale>
                                      <p:cBhvr>
                                        <p:cTn id="78" dur="166" decel="50000">
                                          <p:stCondLst>
                                            <p:cond delay="1834"/>
                                          </p:stCondLst>
                                        </p:cTn>
                                        <p:tgtEl>
                                          <p:spTgt spid="3">
                                            <p:txEl>
                                              <p:pRg st="3" end="3"/>
                                            </p:txEl>
                                          </p:spTgt>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4"/>
                                        </p:tgtEl>
                                        <p:attrNameLst>
                                          <p:attrName>style.visibility</p:attrName>
                                        </p:attrNameLst>
                                      </p:cBhvr>
                                      <p:to>
                                        <p:strVal val="visible"/>
                                      </p:to>
                                    </p:set>
                                    <p:anim calcmode="lin" valueType="num">
                                      <p:cBhvr>
                                        <p:cTn id="83" dur="500" fill="hold"/>
                                        <p:tgtEl>
                                          <p:spTgt spid="4"/>
                                        </p:tgtEl>
                                        <p:attrNameLst>
                                          <p:attrName>ppt_w</p:attrName>
                                        </p:attrNameLst>
                                      </p:cBhvr>
                                      <p:tavLst>
                                        <p:tav tm="0">
                                          <p:val>
                                            <p:fltVal val="0"/>
                                          </p:val>
                                        </p:tav>
                                        <p:tav tm="100000">
                                          <p:val>
                                            <p:strVal val="#ppt_w"/>
                                          </p:val>
                                        </p:tav>
                                      </p:tavLst>
                                    </p:anim>
                                    <p:anim calcmode="lin" valueType="num">
                                      <p:cBhvr>
                                        <p:cTn id="84" dur="500" fill="hold"/>
                                        <p:tgtEl>
                                          <p:spTgt spid="4"/>
                                        </p:tgtEl>
                                        <p:attrNameLst>
                                          <p:attrName>ppt_h</p:attrName>
                                        </p:attrNameLst>
                                      </p:cBhvr>
                                      <p:tavLst>
                                        <p:tav tm="0">
                                          <p:val>
                                            <p:fltVal val="0"/>
                                          </p:val>
                                        </p:tav>
                                        <p:tav tm="100000">
                                          <p:val>
                                            <p:strVal val="#ppt_h"/>
                                          </p:val>
                                        </p:tav>
                                      </p:tavLst>
                                    </p:anim>
                                    <p:animEffect transition="in" filter="fade">
                                      <p:cBhvr>
                                        <p:cTn id="8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932F56-A7A0-4A92-A38A-8A87D242A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19" y="0"/>
            <a:ext cx="12893038" cy="6858000"/>
          </a:xfrm>
          <a:prstGeom prst="rect">
            <a:avLst/>
          </a:prstGeom>
        </p:spPr>
      </p:pic>
      <p:sp>
        <p:nvSpPr>
          <p:cNvPr id="5" name="Rectangle 4">
            <a:extLst>
              <a:ext uri="{FF2B5EF4-FFF2-40B4-BE49-F238E27FC236}">
                <a16:creationId xmlns:a16="http://schemas.microsoft.com/office/drawing/2014/main" id="{19C6D27F-9840-45BA-85E7-EEF3C3CEFB04}"/>
              </a:ext>
            </a:extLst>
          </p:cNvPr>
          <p:cNvSpPr/>
          <p:nvPr/>
        </p:nvSpPr>
        <p:spPr>
          <a:xfrm>
            <a:off x="3501483" y="567035"/>
            <a:ext cx="4411785" cy="2400657"/>
          </a:xfrm>
          <a:prstGeom prst="rect">
            <a:avLst/>
          </a:prstGeom>
          <a:noFill/>
        </p:spPr>
        <p:txBody>
          <a:bodyPr wrap="none" lIns="91440" tIns="45720" rIns="91440" bIns="45720">
            <a:spAutoFit/>
          </a:bodyPr>
          <a:lstStyle/>
          <a:p>
            <a:pPr algn="ctr"/>
            <a:r>
              <a:rPr lang="en-US" sz="9600" b="1" i="1" dirty="0" err="1">
                <a:ln w="12700">
                  <a:solidFill>
                    <a:schemeClr val="accent3">
                      <a:lumMod val="50000"/>
                    </a:schemeClr>
                  </a:solidFill>
                  <a:prstDash val="solid"/>
                </a:ln>
                <a:solidFill>
                  <a:srgbClr val="FFFF00"/>
                </a:solidFill>
                <a:effectLst>
                  <a:innerShdw blurRad="177800">
                    <a:schemeClr val="accent3">
                      <a:lumMod val="50000"/>
                    </a:schemeClr>
                  </a:innerShdw>
                </a:effectLst>
              </a:rPr>
              <a:t>ধন্যবাদ</a:t>
            </a:r>
            <a:endParaRPr lang="en-US" sz="9600" b="1" i="1" dirty="0">
              <a:ln w="12700">
                <a:solidFill>
                  <a:schemeClr val="accent3">
                    <a:lumMod val="50000"/>
                  </a:schemeClr>
                </a:solidFill>
                <a:prstDash val="solid"/>
              </a:ln>
              <a:solidFill>
                <a:srgbClr val="FFFF00"/>
              </a:solidFill>
              <a:effectLst>
                <a:innerShdw blurRad="177800">
                  <a:schemeClr val="accent3">
                    <a:lumMod val="50000"/>
                  </a:schemeClr>
                </a:innerShdw>
              </a:effectLst>
            </a:endParaRPr>
          </a:p>
          <a:p>
            <a:pPr algn="ct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2" name="Oval 1">
            <a:extLst>
              <a:ext uri="{FF2B5EF4-FFF2-40B4-BE49-F238E27FC236}">
                <a16:creationId xmlns:a16="http://schemas.microsoft.com/office/drawing/2014/main" id="{5179A934-EF94-404B-ACB2-CC8D7ED0E61F}"/>
              </a:ext>
            </a:extLst>
          </p:cNvPr>
          <p:cNvSpPr/>
          <p:nvPr/>
        </p:nvSpPr>
        <p:spPr>
          <a:xfrm>
            <a:off x="10786533" y="5418667"/>
            <a:ext cx="1405467" cy="132080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2158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xy" algn="tl"/>
        </a:blipFill>
        <a:effectLst/>
      </p:bgPr>
    </p:bg>
    <p:spTree>
      <p:nvGrpSpPr>
        <p:cNvPr id="1" name=""/>
        <p:cNvGrpSpPr/>
        <p:nvPr/>
      </p:nvGrpSpPr>
      <p:grpSpPr>
        <a:xfrm>
          <a:off x="0" y="0"/>
          <a:ext cx="0" cy="0"/>
          <a:chOff x="0" y="0"/>
          <a:chExt cx="0" cy="0"/>
        </a:xfrm>
      </p:grpSpPr>
      <p:sp>
        <p:nvSpPr>
          <p:cNvPr id="3" name="Scroll: Horizontal 2">
            <a:extLst>
              <a:ext uri="{FF2B5EF4-FFF2-40B4-BE49-F238E27FC236}">
                <a16:creationId xmlns:a16="http://schemas.microsoft.com/office/drawing/2014/main" id="{9183E06C-1CC4-4392-A655-6723701C1C0A}"/>
              </a:ext>
            </a:extLst>
          </p:cNvPr>
          <p:cNvSpPr/>
          <p:nvPr/>
        </p:nvSpPr>
        <p:spPr>
          <a:xfrm>
            <a:off x="356088" y="784830"/>
            <a:ext cx="11338560" cy="6012180"/>
          </a:xfrm>
          <a:prstGeom prst="horizontalScroll">
            <a:avLst/>
          </a:prstGeom>
          <a:solidFill>
            <a:schemeClr val="accent4">
              <a:lumMod val="75000"/>
            </a:schemeClr>
          </a:solidFill>
          <a:ln cap="sq" cmpd="dbl">
            <a:solidFill>
              <a:schemeClr val="tx1"/>
            </a:solidFill>
            <a:prstDash val="solid"/>
            <a:bevel/>
            <a:headEnd type="triangle"/>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20FBB14-8E97-4177-9E20-924F81E9AB40}"/>
              </a:ext>
            </a:extLst>
          </p:cNvPr>
          <p:cNvSpPr txBox="1"/>
          <p:nvPr/>
        </p:nvSpPr>
        <p:spPr>
          <a:xfrm>
            <a:off x="3546278" y="1524143"/>
            <a:ext cx="6743700" cy="1200329"/>
          </a:xfrm>
          <a:prstGeom prst="rect">
            <a:avLst/>
          </a:prstGeom>
          <a:noFill/>
        </p:spPr>
        <p:txBody>
          <a:bodyPr wrap="square" rtlCol="0">
            <a:spAutoFit/>
          </a:bodyPr>
          <a:lstStyle/>
          <a:p>
            <a:r>
              <a:rPr lang="en-US" sz="7200" i="1" dirty="0">
                <a:solidFill>
                  <a:srgbClr val="002060"/>
                </a:solidFill>
              </a:rPr>
              <a:t>পরিচিতি</a:t>
            </a:r>
          </a:p>
        </p:txBody>
      </p:sp>
      <p:sp>
        <p:nvSpPr>
          <p:cNvPr id="6" name="TextBox 5">
            <a:extLst>
              <a:ext uri="{FF2B5EF4-FFF2-40B4-BE49-F238E27FC236}">
                <a16:creationId xmlns:a16="http://schemas.microsoft.com/office/drawing/2014/main" id="{4EDBAFCB-A7DB-403D-93F2-2E48EBC06B17}"/>
              </a:ext>
            </a:extLst>
          </p:cNvPr>
          <p:cNvSpPr txBox="1"/>
          <p:nvPr/>
        </p:nvSpPr>
        <p:spPr>
          <a:xfrm>
            <a:off x="1473899" y="2556480"/>
            <a:ext cx="4768948" cy="3139321"/>
          </a:xfrm>
          <a:prstGeom prst="rect">
            <a:avLst/>
          </a:prstGeom>
          <a:noFill/>
        </p:spPr>
        <p:txBody>
          <a:bodyPr wrap="square" rtlCol="0">
            <a:spAutoFit/>
          </a:bodyPr>
          <a:lstStyle/>
          <a:p>
            <a:r>
              <a:rPr lang="en-US" sz="3600" dirty="0" err="1"/>
              <a:t>মোঃসহিদুল</a:t>
            </a:r>
            <a:r>
              <a:rPr lang="en-US" sz="3600" dirty="0"/>
              <a:t> </a:t>
            </a:r>
            <a:r>
              <a:rPr lang="en-US" sz="3600" dirty="0" err="1"/>
              <a:t>ইসলাম</a:t>
            </a:r>
            <a:endParaRPr lang="en-US" sz="3600" dirty="0"/>
          </a:p>
          <a:p>
            <a:r>
              <a:rPr lang="en-US" sz="3600" dirty="0" err="1"/>
              <a:t>প্রভাষক</a:t>
            </a:r>
            <a:endParaRPr lang="en-US" sz="3600" dirty="0"/>
          </a:p>
          <a:p>
            <a:r>
              <a:rPr lang="en-US" sz="3600" dirty="0" err="1"/>
              <a:t>সমাজবিজ্ঞান</a:t>
            </a:r>
            <a:r>
              <a:rPr lang="en-US" sz="3600" dirty="0"/>
              <a:t> </a:t>
            </a:r>
            <a:r>
              <a:rPr lang="en-US" sz="3600" dirty="0" err="1"/>
              <a:t>বিভাগ</a:t>
            </a:r>
            <a:endParaRPr lang="en-US" sz="3600" dirty="0"/>
          </a:p>
          <a:p>
            <a:r>
              <a:rPr lang="en-US" sz="3600" dirty="0" err="1"/>
              <a:t>দইখাওয়া</a:t>
            </a:r>
            <a:r>
              <a:rPr lang="en-US" sz="3600" dirty="0"/>
              <a:t> </a:t>
            </a:r>
            <a:r>
              <a:rPr lang="en-US" sz="3600" dirty="0" err="1"/>
              <a:t>আদর্শ</a:t>
            </a:r>
            <a:r>
              <a:rPr lang="en-US" sz="3600" dirty="0"/>
              <a:t> কলেজ</a:t>
            </a:r>
          </a:p>
          <a:p>
            <a:r>
              <a:rPr lang="en-US" sz="3600" dirty="0" err="1"/>
              <a:t>হাতীবান্ধা</a:t>
            </a:r>
            <a:r>
              <a:rPr lang="en-US" sz="3600" dirty="0"/>
              <a:t> </a:t>
            </a:r>
            <a:r>
              <a:rPr lang="en-US" sz="3600" dirty="0" err="1"/>
              <a:t>লালমনিরহাট</a:t>
            </a:r>
            <a:endParaRPr lang="en-US" sz="3600" dirty="0"/>
          </a:p>
          <a:p>
            <a:endParaRPr lang="en-US" dirty="0"/>
          </a:p>
        </p:txBody>
      </p:sp>
      <p:sp>
        <p:nvSpPr>
          <p:cNvPr id="7" name="TextBox 6">
            <a:extLst>
              <a:ext uri="{FF2B5EF4-FFF2-40B4-BE49-F238E27FC236}">
                <a16:creationId xmlns:a16="http://schemas.microsoft.com/office/drawing/2014/main" id="{0C56A599-2052-43C4-832C-A4D7D453ABD0}"/>
              </a:ext>
            </a:extLst>
          </p:cNvPr>
          <p:cNvSpPr txBox="1"/>
          <p:nvPr/>
        </p:nvSpPr>
        <p:spPr>
          <a:xfrm>
            <a:off x="6274662" y="2625352"/>
            <a:ext cx="4454184" cy="2031325"/>
          </a:xfrm>
          <a:prstGeom prst="rect">
            <a:avLst/>
          </a:prstGeom>
          <a:noFill/>
        </p:spPr>
        <p:txBody>
          <a:bodyPr wrap="square" rtlCol="0">
            <a:spAutoFit/>
          </a:bodyPr>
          <a:lstStyle/>
          <a:p>
            <a:r>
              <a:rPr lang="en-US" sz="3600" dirty="0" err="1"/>
              <a:t>বিষয়ঃসমাজবিজ্ঞান</a:t>
            </a:r>
            <a:endParaRPr lang="en-US" sz="3600" dirty="0"/>
          </a:p>
          <a:p>
            <a:r>
              <a:rPr lang="en-US" sz="3600" dirty="0" err="1"/>
              <a:t>শ্রেনিঃদ্বাদশ</a:t>
            </a:r>
            <a:endParaRPr lang="en-US" sz="3600" dirty="0"/>
          </a:p>
          <a:p>
            <a:r>
              <a:rPr lang="en-US" sz="3600" dirty="0" err="1"/>
              <a:t>অধ্যায়ঃঅষ্টম</a:t>
            </a:r>
            <a:endParaRPr lang="en-US" sz="3600" dirty="0"/>
          </a:p>
          <a:p>
            <a:endParaRPr lang="en-US" dirty="0"/>
          </a:p>
        </p:txBody>
      </p:sp>
      <p:sp>
        <p:nvSpPr>
          <p:cNvPr id="8" name="Oval 7">
            <a:extLst>
              <a:ext uri="{FF2B5EF4-FFF2-40B4-BE49-F238E27FC236}">
                <a16:creationId xmlns:a16="http://schemas.microsoft.com/office/drawing/2014/main" id="{E817A7F4-3964-4D05-8A98-B498229D97A2}"/>
              </a:ext>
            </a:extLst>
          </p:cNvPr>
          <p:cNvSpPr/>
          <p:nvPr/>
        </p:nvSpPr>
        <p:spPr>
          <a:xfrm>
            <a:off x="8755380" y="3726180"/>
            <a:ext cx="2529286" cy="226314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08600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down)">
                                      <p:cBhvr>
                                        <p:cTn id="15" dur="580">
                                          <p:stCondLst>
                                            <p:cond delay="0"/>
                                          </p:stCondLst>
                                        </p:cTn>
                                        <p:tgtEl>
                                          <p:spTgt spid="5">
                                            <p:txEl>
                                              <p:pRg st="0" end="0"/>
                                            </p:txEl>
                                          </p:spTgt>
                                        </p:tgtEl>
                                      </p:cBhvr>
                                    </p:animEffect>
                                    <p:anim calcmode="lin" valueType="num">
                                      <p:cBhvr>
                                        <p:cTn id="16"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xEl>
                                              <p:pRg st="0" end="0"/>
                                            </p:txEl>
                                          </p:spTgt>
                                        </p:tgtEl>
                                      </p:cBhvr>
                                      <p:to x="100000" y="60000"/>
                                    </p:animScale>
                                    <p:animScale>
                                      <p:cBhvr>
                                        <p:cTn id="22" dur="166" decel="50000">
                                          <p:stCondLst>
                                            <p:cond delay="676"/>
                                          </p:stCondLst>
                                        </p:cTn>
                                        <p:tgtEl>
                                          <p:spTgt spid="5">
                                            <p:txEl>
                                              <p:pRg st="0" end="0"/>
                                            </p:txEl>
                                          </p:spTgt>
                                        </p:tgtEl>
                                      </p:cBhvr>
                                      <p:to x="100000" y="100000"/>
                                    </p:animScale>
                                    <p:animScale>
                                      <p:cBhvr>
                                        <p:cTn id="23" dur="26">
                                          <p:stCondLst>
                                            <p:cond delay="1312"/>
                                          </p:stCondLst>
                                        </p:cTn>
                                        <p:tgtEl>
                                          <p:spTgt spid="5">
                                            <p:txEl>
                                              <p:pRg st="0" end="0"/>
                                            </p:txEl>
                                          </p:spTgt>
                                        </p:tgtEl>
                                      </p:cBhvr>
                                      <p:to x="100000" y="80000"/>
                                    </p:animScale>
                                    <p:animScale>
                                      <p:cBhvr>
                                        <p:cTn id="24" dur="166" decel="50000">
                                          <p:stCondLst>
                                            <p:cond delay="1338"/>
                                          </p:stCondLst>
                                        </p:cTn>
                                        <p:tgtEl>
                                          <p:spTgt spid="5">
                                            <p:txEl>
                                              <p:pRg st="0" end="0"/>
                                            </p:txEl>
                                          </p:spTgt>
                                        </p:tgtEl>
                                      </p:cBhvr>
                                      <p:to x="100000" y="100000"/>
                                    </p:animScale>
                                    <p:animScale>
                                      <p:cBhvr>
                                        <p:cTn id="25" dur="26">
                                          <p:stCondLst>
                                            <p:cond delay="1642"/>
                                          </p:stCondLst>
                                        </p:cTn>
                                        <p:tgtEl>
                                          <p:spTgt spid="5">
                                            <p:txEl>
                                              <p:pRg st="0" end="0"/>
                                            </p:txEl>
                                          </p:spTgt>
                                        </p:tgtEl>
                                      </p:cBhvr>
                                      <p:to x="100000" y="90000"/>
                                    </p:animScale>
                                    <p:animScale>
                                      <p:cBhvr>
                                        <p:cTn id="26" dur="166" decel="50000">
                                          <p:stCondLst>
                                            <p:cond delay="1668"/>
                                          </p:stCondLst>
                                        </p:cTn>
                                        <p:tgtEl>
                                          <p:spTgt spid="5">
                                            <p:txEl>
                                              <p:pRg st="0" end="0"/>
                                            </p:txEl>
                                          </p:spTgt>
                                        </p:tgtEl>
                                      </p:cBhvr>
                                      <p:to x="100000" y="100000"/>
                                    </p:animScale>
                                    <p:animScale>
                                      <p:cBhvr>
                                        <p:cTn id="27" dur="26">
                                          <p:stCondLst>
                                            <p:cond delay="1808"/>
                                          </p:stCondLst>
                                        </p:cTn>
                                        <p:tgtEl>
                                          <p:spTgt spid="5">
                                            <p:txEl>
                                              <p:pRg st="0" end="0"/>
                                            </p:txEl>
                                          </p:spTgt>
                                        </p:tgtEl>
                                      </p:cBhvr>
                                      <p:to x="100000" y="95000"/>
                                    </p:animScale>
                                    <p:animScale>
                                      <p:cBhvr>
                                        <p:cTn id="28" dur="166" decel="50000">
                                          <p:stCondLst>
                                            <p:cond delay="1834"/>
                                          </p:stCondLst>
                                        </p:cTn>
                                        <p:tgtEl>
                                          <p:spTgt spid="5">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iterate type="lt">
                                    <p:tmPct val="10000"/>
                                  </p:iterate>
                                  <p:childTnLst>
                                    <p:set>
                                      <p:cBhvr>
                                        <p:cTn id="32" dur="1" fill="hold">
                                          <p:stCondLst>
                                            <p:cond delay="0"/>
                                          </p:stCondLst>
                                        </p:cTn>
                                        <p:tgtEl>
                                          <p:spTgt spid="6"/>
                                        </p:tgtEl>
                                        <p:attrNameLst>
                                          <p:attrName>style.visibility</p:attrName>
                                        </p:attrNameLst>
                                      </p:cBhvr>
                                      <p:to>
                                        <p:strVal val="visible"/>
                                      </p:to>
                                    </p:set>
                                    <p:animEffect transition="in" filter="fade">
                                      <p:cBhvr>
                                        <p:cTn id="33" dur="2000"/>
                                        <p:tgtEl>
                                          <p:spTgt spid="6"/>
                                        </p:tgtEl>
                                      </p:cBhvr>
                                    </p:animEffect>
                                    <p:anim calcmode="lin" valueType="num">
                                      <p:cBhvr>
                                        <p:cTn id="34" dur="2000" fill="hold"/>
                                        <p:tgtEl>
                                          <p:spTgt spid="6"/>
                                        </p:tgtEl>
                                        <p:attrNameLst>
                                          <p:attrName>ppt_w</p:attrName>
                                        </p:attrNameLst>
                                      </p:cBhvr>
                                      <p:tavLst>
                                        <p:tav tm="0" fmla="#ppt_w*sin(2.5*pi*$)">
                                          <p:val>
                                            <p:fltVal val="0"/>
                                          </p:val>
                                        </p:tav>
                                        <p:tav tm="100000">
                                          <p:val>
                                            <p:fltVal val="1"/>
                                          </p:val>
                                        </p:tav>
                                      </p:tavLst>
                                    </p:anim>
                                    <p:anim calcmode="lin" valueType="num">
                                      <p:cBhvr>
                                        <p:cTn id="35"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iterate type="lt">
                                    <p:tmPct val="10000"/>
                                  </p:iterate>
                                  <p:childTnLst>
                                    <p:set>
                                      <p:cBhvr>
                                        <p:cTn id="39" dur="1" fill="hold">
                                          <p:stCondLst>
                                            <p:cond delay="0"/>
                                          </p:stCondLst>
                                        </p:cTn>
                                        <p:tgtEl>
                                          <p:spTgt spid="7"/>
                                        </p:tgtEl>
                                        <p:attrNameLst>
                                          <p:attrName>style.visibility</p:attrName>
                                        </p:attrNameLst>
                                      </p:cBhvr>
                                      <p:to>
                                        <p:strVal val="visible"/>
                                      </p:to>
                                    </p:set>
                                    <p:animEffect transition="in" filter="wipe(down)">
                                      <p:cBhvr>
                                        <p:cTn id="40" dur="580">
                                          <p:stCondLst>
                                            <p:cond delay="0"/>
                                          </p:stCondLst>
                                        </p:cTn>
                                        <p:tgtEl>
                                          <p:spTgt spid="7"/>
                                        </p:tgtEl>
                                      </p:cBhvr>
                                    </p:animEffect>
                                    <p:anim calcmode="lin" valueType="num">
                                      <p:cBhvr>
                                        <p:cTn id="4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6" dur="26">
                                          <p:stCondLst>
                                            <p:cond delay="650"/>
                                          </p:stCondLst>
                                        </p:cTn>
                                        <p:tgtEl>
                                          <p:spTgt spid="7"/>
                                        </p:tgtEl>
                                      </p:cBhvr>
                                      <p:to x="100000" y="60000"/>
                                    </p:animScale>
                                    <p:animScale>
                                      <p:cBhvr>
                                        <p:cTn id="47" dur="166" decel="50000">
                                          <p:stCondLst>
                                            <p:cond delay="676"/>
                                          </p:stCondLst>
                                        </p:cTn>
                                        <p:tgtEl>
                                          <p:spTgt spid="7"/>
                                        </p:tgtEl>
                                      </p:cBhvr>
                                      <p:to x="100000" y="100000"/>
                                    </p:animScale>
                                    <p:animScale>
                                      <p:cBhvr>
                                        <p:cTn id="48" dur="26">
                                          <p:stCondLst>
                                            <p:cond delay="1312"/>
                                          </p:stCondLst>
                                        </p:cTn>
                                        <p:tgtEl>
                                          <p:spTgt spid="7"/>
                                        </p:tgtEl>
                                      </p:cBhvr>
                                      <p:to x="100000" y="80000"/>
                                    </p:animScale>
                                    <p:animScale>
                                      <p:cBhvr>
                                        <p:cTn id="49" dur="166" decel="50000">
                                          <p:stCondLst>
                                            <p:cond delay="1338"/>
                                          </p:stCondLst>
                                        </p:cTn>
                                        <p:tgtEl>
                                          <p:spTgt spid="7"/>
                                        </p:tgtEl>
                                      </p:cBhvr>
                                      <p:to x="100000" y="100000"/>
                                    </p:animScale>
                                    <p:animScale>
                                      <p:cBhvr>
                                        <p:cTn id="50" dur="26">
                                          <p:stCondLst>
                                            <p:cond delay="1642"/>
                                          </p:stCondLst>
                                        </p:cTn>
                                        <p:tgtEl>
                                          <p:spTgt spid="7"/>
                                        </p:tgtEl>
                                      </p:cBhvr>
                                      <p:to x="100000" y="90000"/>
                                    </p:animScale>
                                    <p:animScale>
                                      <p:cBhvr>
                                        <p:cTn id="51" dur="166" decel="50000">
                                          <p:stCondLst>
                                            <p:cond delay="1668"/>
                                          </p:stCondLst>
                                        </p:cTn>
                                        <p:tgtEl>
                                          <p:spTgt spid="7"/>
                                        </p:tgtEl>
                                      </p:cBhvr>
                                      <p:to x="100000" y="100000"/>
                                    </p:animScale>
                                    <p:animScale>
                                      <p:cBhvr>
                                        <p:cTn id="52" dur="26">
                                          <p:stCondLst>
                                            <p:cond delay="1808"/>
                                          </p:stCondLst>
                                        </p:cTn>
                                        <p:tgtEl>
                                          <p:spTgt spid="7"/>
                                        </p:tgtEl>
                                      </p:cBhvr>
                                      <p:to x="100000" y="95000"/>
                                    </p:animScale>
                                    <p:animScale>
                                      <p:cBhvr>
                                        <p:cTn id="53" dur="166" decel="50000">
                                          <p:stCondLst>
                                            <p:cond delay="1834"/>
                                          </p:stCondLst>
                                        </p:cTn>
                                        <p:tgtEl>
                                          <p:spTgt spid="7"/>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500" fill="hold"/>
                                        <p:tgtEl>
                                          <p:spTgt spid="8"/>
                                        </p:tgtEl>
                                        <p:attrNameLst>
                                          <p:attrName>ppt_w</p:attrName>
                                        </p:attrNameLst>
                                      </p:cBhvr>
                                      <p:tavLst>
                                        <p:tav tm="0">
                                          <p:val>
                                            <p:fltVal val="0"/>
                                          </p:val>
                                        </p:tav>
                                        <p:tav tm="100000">
                                          <p:val>
                                            <p:strVal val="#ppt_w"/>
                                          </p:val>
                                        </p:tav>
                                      </p:tavLst>
                                    </p:anim>
                                    <p:anim calcmode="lin" valueType="num">
                                      <p:cBhvr>
                                        <p:cTn id="59" dur="500" fill="hold"/>
                                        <p:tgtEl>
                                          <p:spTgt spid="8"/>
                                        </p:tgtEl>
                                        <p:attrNameLst>
                                          <p:attrName>ppt_h</p:attrName>
                                        </p:attrNameLst>
                                      </p:cBhvr>
                                      <p:tavLst>
                                        <p:tav tm="0">
                                          <p:val>
                                            <p:fltVal val="0"/>
                                          </p:val>
                                        </p:tav>
                                        <p:tav tm="100000">
                                          <p:val>
                                            <p:strVal val="#ppt_h"/>
                                          </p:val>
                                        </p:tav>
                                      </p:tavLst>
                                    </p:anim>
                                    <p:animEffect transition="in" filter="fade">
                                      <p:cBhvr>
                                        <p:cTn id="6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F621D2-F5D8-4CE6-88A1-A9D7CCFEB8FD}"/>
              </a:ext>
            </a:extLst>
          </p:cNvPr>
          <p:cNvSpPr txBox="1"/>
          <p:nvPr/>
        </p:nvSpPr>
        <p:spPr>
          <a:xfrm>
            <a:off x="2977117" y="148856"/>
            <a:ext cx="9441711" cy="923330"/>
          </a:xfrm>
          <a:prstGeom prst="rect">
            <a:avLst/>
          </a:prstGeom>
          <a:noFill/>
        </p:spPr>
        <p:txBody>
          <a:bodyPr wrap="square" rtlCol="0">
            <a:spAutoFit/>
          </a:bodyPr>
          <a:lstStyle/>
          <a:p>
            <a:r>
              <a:rPr lang="en-US" sz="5400" dirty="0" err="1">
                <a:solidFill>
                  <a:schemeClr val="bg1"/>
                </a:solidFill>
              </a:rPr>
              <a:t>পাঠ</a:t>
            </a:r>
            <a:r>
              <a:rPr lang="en-US" sz="5400" dirty="0">
                <a:solidFill>
                  <a:schemeClr val="bg1"/>
                </a:solidFill>
              </a:rPr>
              <a:t> </a:t>
            </a:r>
            <a:r>
              <a:rPr lang="en-US" sz="5400" dirty="0" err="1">
                <a:solidFill>
                  <a:schemeClr val="bg1"/>
                </a:solidFill>
              </a:rPr>
              <a:t>শিরোনাম</a:t>
            </a:r>
            <a:endParaRPr lang="en-US" sz="5400" dirty="0">
              <a:solidFill>
                <a:schemeClr val="bg1"/>
              </a:solidFill>
            </a:endParaRPr>
          </a:p>
        </p:txBody>
      </p:sp>
      <p:pic>
        <p:nvPicPr>
          <p:cNvPr id="4" name="Picture 3">
            <a:extLst>
              <a:ext uri="{FF2B5EF4-FFF2-40B4-BE49-F238E27FC236}">
                <a16:creationId xmlns:a16="http://schemas.microsoft.com/office/drawing/2014/main" id="{3857BC08-D100-4B3C-A8C7-031830711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1969" y="945082"/>
            <a:ext cx="3470031" cy="5912918"/>
          </a:xfrm>
          <a:prstGeom prst="rect">
            <a:avLst/>
          </a:prstGeom>
        </p:spPr>
      </p:pic>
      <p:pic>
        <p:nvPicPr>
          <p:cNvPr id="6" name="Picture 5">
            <a:extLst>
              <a:ext uri="{FF2B5EF4-FFF2-40B4-BE49-F238E27FC236}">
                <a16:creationId xmlns:a16="http://schemas.microsoft.com/office/drawing/2014/main" id="{E1A2477F-2243-44C8-9148-7432DA0FFC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928253"/>
            <a:ext cx="4873746" cy="5929747"/>
          </a:xfrm>
          <a:prstGeom prst="rect">
            <a:avLst/>
          </a:prstGeom>
        </p:spPr>
      </p:pic>
      <p:pic>
        <p:nvPicPr>
          <p:cNvPr id="10" name="Picture 9">
            <a:extLst>
              <a:ext uri="{FF2B5EF4-FFF2-40B4-BE49-F238E27FC236}">
                <a16:creationId xmlns:a16="http://schemas.microsoft.com/office/drawing/2014/main" id="{BD344B99-191B-4B6C-91C3-F5EC64EE50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3747" y="928253"/>
            <a:ext cx="3823467" cy="5924550"/>
          </a:xfrm>
          <a:prstGeom prst="rect">
            <a:avLst/>
          </a:prstGeom>
        </p:spPr>
      </p:pic>
      <p:sp>
        <p:nvSpPr>
          <p:cNvPr id="11" name="TextBox 10">
            <a:extLst>
              <a:ext uri="{FF2B5EF4-FFF2-40B4-BE49-F238E27FC236}">
                <a16:creationId xmlns:a16="http://schemas.microsoft.com/office/drawing/2014/main" id="{E1B9C501-4370-4D34-A21C-C7BBCD8F9419}"/>
              </a:ext>
            </a:extLst>
          </p:cNvPr>
          <p:cNvSpPr txBox="1"/>
          <p:nvPr/>
        </p:nvSpPr>
        <p:spPr>
          <a:xfrm>
            <a:off x="3381154" y="1112919"/>
            <a:ext cx="4069162" cy="1477328"/>
          </a:xfrm>
          <a:prstGeom prst="rect">
            <a:avLst/>
          </a:prstGeom>
          <a:noFill/>
        </p:spPr>
        <p:txBody>
          <a:bodyPr wrap="square" rtlCol="0">
            <a:spAutoFit/>
          </a:bodyPr>
          <a:lstStyle/>
          <a:p>
            <a:r>
              <a:rPr lang="en-US" sz="7200" dirty="0" err="1">
                <a:solidFill>
                  <a:srgbClr val="FFFF00"/>
                </a:solidFill>
              </a:rPr>
              <a:t>মণিপুরি</a:t>
            </a:r>
            <a:endParaRPr lang="en-US" sz="7200" dirty="0">
              <a:solidFill>
                <a:srgbClr val="FFFF00"/>
              </a:solidFill>
            </a:endParaRPr>
          </a:p>
          <a:p>
            <a:r>
              <a:rPr lang="as-IN" dirty="0"/>
              <a:t>ম</a:t>
            </a:r>
            <a:endParaRPr lang="en-US" dirty="0"/>
          </a:p>
        </p:txBody>
      </p:sp>
    </p:spTree>
    <p:extLst>
      <p:ext uri="{BB962C8B-B14F-4D97-AF65-F5344CB8AC3E}">
        <p14:creationId xmlns:p14="http://schemas.microsoft.com/office/powerpoint/2010/main" val="2325631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80">
                                          <p:stCondLst>
                                            <p:cond delay="0"/>
                                          </p:stCondLst>
                                        </p:cTn>
                                        <p:tgtEl>
                                          <p:spTgt spid="11">
                                            <p:txEl>
                                              <p:pRg st="0" end="0"/>
                                            </p:txEl>
                                          </p:spTgt>
                                        </p:tgtEl>
                                      </p:cBhvr>
                                    </p:animEffect>
                                    <p:anim calcmode="lin" valueType="num">
                                      <p:cBhvr>
                                        <p:cTn id="8" dur="1822"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xEl>
                                              <p:pRg st="0" end="0"/>
                                            </p:txEl>
                                          </p:spTgt>
                                        </p:tgtEl>
                                      </p:cBhvr>
                                      <p:to x="100000" y="60000"/>
                                    </p:animScale>
                                    <p:animScale>
                                      <p:cBhvr>
                                        <p:cTn id="14" dur="166" decel="50000">
                                          <p:stCondLst>
                                            <p:cond delay="676"/>
                                          </p:stCondLst>
                                        </p:cTn>
                                        <p:tgtEl>
                                          <p:spTgt spid="11">
                                            <p:txEl>
                                              <p:pRg st="0" end="0"/>
                                            </p:txEl>
                                          </p:spTgt>
                                        </p:tgtEl>
                                      </p:cBhvr>
                                      <p:to x="100000" y="100000"/>
                                    </p:animScale>
                                    <p:animScale>
                                      <p:cBhvr>
                                        <p:cTn id="15" dur="26">
                                          <p:stCondLst>
                                            <p:cond delay="1312"/>
                                          </p:stCondLst>
                                        </p:cTn>
                                        <p:tgtEl>
                                          <p:spTgt spid="11">
                                            <p:txEl>
                                              <p:pRg st="0" end="0"/>
                                            </p:txEl>
                                          </p:spTgt>
                                        </p:tgtEl>
                                      </p:cBhvr>
                                      <p:to x="100000" y="80000"/>
                                    </p:animScale>
                                    <p:animScale>
                                      <p:cBhvr>
                                        <p:cTn id="16" dur="166" decel="50000">
                                          <p:stCondLst>
                                            <p:cond delay="1338"/>
                                          </p:stCondLst>
                                        </p:cTn>
                                        <p:tgtEl>
                                          <p:spTgt spid="11">
                                            <p:txEl>
                                              <p:pRg st="0" end="0"/>
                                            </p:txEl>
                                          </p:spTgt>
                                        </p:tgtEl>
                                      </p:cBhvr>
                                      <p:to x="100000" y="100000"/>
                                    </p:animScale>
                                    <p:animScale>
                                      <p:cBhvr>
                                        <p:cTn id="17" dur="26">
                                          <p:stCondLst>
                                            <p:cond delay="1642"/>
                                          </p:stCondLst>
                                        </p:cTn>
                                        <p:tgtEl>
                                          <p:spTgt spid="11">
                                            <p:txEl>
                                              <p:pRg st="0" end="0"/>
                                            </p:txEl>
                                          </p:spTgt>
                                        </p:tgtEl>
                                      </p:cBhvr>
                                      <p:to x="100000" y="90000"/>
                                    </p:animScale>
                                    <p:animScale>
                                      <p:cBhvr>
                                        <p:cTn id="18" dur="166" decel="50000">
                                          <p:stCondLst>
                                            <p:cond delay="1668"/>
                                          </p:stCondLst>
                                        </p:cTn>
                                        <p:tgtEl>
                                          <p:spTgt spid="11">
                                            <p:txEl>
                                              <p:pRg st="0" end="0"/>
                                            </p:txEl>
                                          </p:spTgt>
                                        </p:tgtEl>
                                      </p:cBhvr>
                                      <p:to x="100000" y="100000"/>
                                    </p:animScale>
                                    <p:animScale>
                                      <p:cBhvr>
                                        <p:cTn id="19" dur="26">
                                          <p:stCondLst>
                                            <p:cond delay="1808"/>
                                          </p:stCondLst>
                                        </p:cTn>
                                        <p:tgtEl>
                                          <p:spTgt spid="11">
                                            <p:txEl>
                                              <p:pRg st="0" end="0"/>
                                            </p:txEl>
                                          </p:spTgt>
                                        </p:tgtEl>
                                      </p:cBhvr>
                                      <p:to x="100000" y="95000"/>
                                    </p:animScale>
                                    <p:animScale>
                                      <p:cBhvr>
                                        <p:cTn id="20" dur="166" decel="50000">
                                          <p:stCondLst>
                                            <p:cond delay="1834"/>
                                          </p:stCondLst>
                                        </p:cTn>
                                        <p:tgtEl>
                                          <p:spTgt spid="1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anim calcmode="lin" valueType="num">
                                      <p:cBhvr>
                                        <p:cTn id="26" dur="2000" fill="hold"/>
                                        <p:tgtEl>
                                          <p:spTgt spid="4"/>
                                        </p:tgtEl>
                                        <p:attrNameLst>
                                          <p:attrName>ppt_w</p:attrName>
                                        </p:attrNameLst>
                                      </p:cBhvr>
                                      <p:tavLst>
                                        <p:tav tm="0" fmla="#ppt_w*sin(2.5*pi*$)">
                                          <p:val>
                                            <p:fltVal val="0"/>
                                          </p:val>
                                        </p:tav>
                                        <p:tav tm="100000">
                                          <p:val>
                                            <p:fltVal val="1"/>
                                          </p:val>
                                        </p:tav>
                                      </p:tavLst>
                                    </p:anim>
                                    <p:anim calcmode="lin" valueType="num">
                                      <p:cBhvr>
                                        <p:cTn id="27"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80">
                                          <p:stCondLst>
                                            <p:cond delay="0"/>
                                          </p:stCondLst>
                                        </p:cTn>
                                        <p:tgtEl>
                                          <p:spTgt spid="6"/>
                                        </p:tgtEl>
                                      </p:cBhvr>
                                    </p:animEffect>
                                    <p:anim calcmode="lin" valueType="num">
                                      <p:cBhvr>
                                        <p:cTn id="4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tgtEl>
                                      </p:cBhvr>
                                      <p:to x="100000" y="60000"/>
                                    </p:animScale>
                                    <p:animScale>
                                      <p:cBhvr>
                                        <p:cTn id="46" dur="166" decel="50000">
                                          <p:stCondLst>
                                            <p:cond delay="676"/>
                                          </p:stCondLst>
                                        </p:cTn>
                                        <p:tgtEl>
                                          <p:spTgt spid="6"/>
                                        </p:tgtEl>
                                      </p:cBhvr>
                                      <p:to x="100000" y="100000"/>
                                    </p:animScale>
                                    <p:animScale>
                                      <p:cBhvr>
                                        <p:cTn id="47" dur="26">
                                          <p:stCondLst>
                                            <p:cond delay="1312"/>
                                          </p:stCondLst>
                                        </p:cTn>
                                        <p:tgtEl>
                                          <p:spTgt spid="6"/>
                                        </p:tgtEl>
                                      </p:cBhvr>
                                      <p:to x="100000" y="80000"/>
                                    </p:animScale>
                                    <p:animScale>
                                      <p:cBhvr>
                                        <p:cTn id="48" dur="166" decel="50000">
                                          <p:stCondLst>
                                            <p:cond delay="1338"/>
                                          </p:stCondLst>
                                        </p:cTn>
                                        <p:tgtEl>
                                          <p:spTgt spid="6"/>
                                        </p:tgtEl>
                                      </p:cBhvr>
                                      <p:to x="100000" y="100000"/>
                                    </p:animScale>
                                    <p:animScale>
                                      <p:cBhvr>
                                        <p:cTn id="49" dur="26">
                                          <p:stCondLst>
                                            <p:cond delay="1642"/>
                                          </p:stCondLst>
                                        </p:cTn>
                                        <p:tgtEl>
                                          <p:spTgt spid="6"/>
                                        </p:tgtEl>
                                      </p:cBhvr>
                                      <p:to x="100000" y="90000"/>
                                    </p:animScale>
                                    <p:animScale>
                                      <p:cBhvr>
                                        <p:cTn id="50" dur="166" decel="50000">
                                          <p:stCondLst>
                                            <p:cond delay="1668"/>
                                          </p:stCondLst>
                                        </p:cTn>
                                        <p:tgtEl>
                                          <p:spTgt spid="6"/>
                                        </p:tgtEl>
                                      </p:cBhvr>
                                      <p:to x="100000" y="100000"/>
                                    </p:animScale>
                                    <p:animScale>
                                      <p:cBhvr>
                                        <p:cTn id="51" dur="26">
                                          <p:stCondLst>
                                            <p:cond delay="1808"/>
                                          </p:stCondLst>
                                        </p:cTn>
                                        <p:tgtEl>
                                          <p:spTgt spid="6"/>
                                        </p:tgtEl>
                                      </p:cBhvr>
                                      <p:to x="100000" y="95000"/>
                                    </p:animScale>
                                    <p:animScale>
                                      <p:cBhvr>
                                        <p:cTn id="5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44450" ty="95250" sx="100000" sy="100000" flip="xy"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D7EDDF-DC0D-4026-B6AD-C32781722A85}"/>
              </a:ext>
            </a:extLst>
          </p:cNvPr>
          <p:cNvSpPr txBox="1"/>
          <p:nvPr/>
        </p:nvSpPr>
        <p:spPr>
          <a:xfrm>
            <a:off x="372036" y="-726143"/>
            <a:ext cx="9672917" cy="6001643"/>
          </a:xfrm>
          <a:prstGeom prst="rect">
            <a:avLst/>
          </a:prstGeom>
          <a:noFill/>
        </p:spPr>
        <p:txBody>
          <a:bodyPr wrap="square" rtlCol="0">
            <a:spAutoFit/>
          </a:bodyPr>
          <a:lstStyle/>
          <a:p>
            <a:endParaRPr lang="en-US" sz="6000" dirty="0">
              <a:solidFill>
                <a:schemeClr val="bg1"/>
              </a:solidFill>
            </a:endParaRPr>
          </a:p>
          <a:p>
            <a:r>
              <a:rPr lang="en-US" sz="6000" dirty="0">
                <a:solidFill>
                  <a:schemeClr val="bg1"/>
                </a:solidFill>
              </a:rPr>
              <a:t> </a:t>
            </a:r>
          </a:p>
          <a:p>
            <a:endParaRPr lang="en-US" sz="6000" dirty="0">
              <a:solidFill>
                <a:schemeClr val="bg1"/>
              </a:solidFill>
            </a:endParaRPr>
          </a:p>
          <a:p>
            <a:endParaRPr lang="en-US" sz="6000" dirty="0">
              <a:solidFill>
                <a:schemeClr val="bg1"/>
              </a:solidFill>
            </a:endParaRPr>
          </a:p>
          <a:p>
            <a:endParaRPr lang="en-US" sz="6000" dirty="0">
              <a:solidFill>
                <a:schemeClr val="bg1"/>
              </a:solidFill>
            </a:endParaRPr>
          </a:p>
          <a:p>
            <a:endParaRPr lang="en-US" sz="6000" dirty="0">
              <a:solidFill>
                <a:schemeClr val="bg1"/>
              </a:solidFill>
            </a:endParaRPr>
          </a:p>
          <a:p>
            <a:endParaRPr lang="en-US" sz="2400" dirty="0">
              <a:solidFill>
                <a:schemeClr val="bg1"/>
              </a:solidFill>
            </a:endParaRPr>
          </a:p>
        </p:txBody>
      </p:sp>
      <p:sp>
        <p:nvSpPr>
          <p:cNvPr id="5" name="Scroll: Horizontal 4">
            <a:extLst>
              <a:ext uri="{FF2B5EF4-FFF2-40B4-BE49-F238E27FC236}">
                <a16:creationId xmlns:a16="http://schemas.microsoft.com/office/drawing/2014/main" id="{70BBD472-F27C-4474-B80F-C6AC563BC0B8}"/>
              </a:ext>
            </a:extLst>
          </p:cNvPr>
          <p:cNvSpPr/>
          <p:nvPr/>
        </p:nvSpPr>
        <p:spPr>
          <a:xfrm>
            <a:off x="372036" y="0"/>
            <a:ext cx="10578353" cy="6823698"/>
          </a:xfrm>
          <a:prstGeom prst="horizontalScroll">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DFEC270-EA40-4A68-8037-2A583E02D288}"/>
              </a:ext>
            </a:extLst>
          </p:cNvPr>
          <p:cNvSpPr txBox="1"/>
          <p:nvPr/>
        </p:nvSpPr>
        <p:spPr>
          <a:xfrm>
            <a:off x="1470212" y="1147482"/>
            <a:ext cx="9090212" cy="4401205"/>
          </a:xfrm>
          <a:prstGeom prst="rect">
            <a:avLst/>
          </a:prstGeom>
          <a:noFill/>
        </p:spPr>
        <p:txBody>
          <a:bodyPr wrap="square" rtlCol="0">
            <a:spAutoFit/>
          </a:bodyPr>
          <a:lstStyle/>
          <a:p>
            <a:r>
              <a:rPr lang="en-US" sz="4000" dirty="0">
                <a:solidFill>
                  <a:schemeClr val="bg1"/>
                </a:solidFill>
              </a:rPr>
              <a:t>               </a:t>
            </a:r>
            <a:r>
              <a:rPr lang="en-US" sz="4000" dirty="0" err="1">
                <a:solidFill>
                  <a:schemeClr val="bg1"/>
                </a:solidFill>
              </a:rPr>
              <a:t>শিখনফল</a:t>
            </a:r>
            <a:endParaRPr lang="en-US" sz="4000" dirty="0">
              <a:solidFill>
                <a:schemeClr val="bg1"/>
              </a:solidFill>
            </a:endParaRPr>
          </a:p>
          <a:p>
            <a:r>
              <a:rPr lang="en-US" sz="4000" dirty="0">
                <a:solidFill>
                  <a:schemeClr val="bg1"/>
                </a:solidFill>
              </a:rPr>
              <a:t>এ </a:t>
            </a:r>
            <a:r>
              <a:rPr lang="en-US" sz="4000" dirty="0" err="1">
                <a:solidFill>
                  <a:schemeClr val="bg1"/>
                </a:solidFill>
              </a:rPr>
              <a:t>পাঠ</a:t>
            </a:r>
            <a:r>
              <a:rPr lang="en-US" sz="4000" dirty="0">
                <a:solidFill>
                  <a:schemeClr val="bg1"/>
                </a:solidFill>
              </a:rPr>
              <a:t> </a:t>
            </a:r>
            <a:r>
              <a:rPr lang="en-US" sz="4000" dirty="0" err="1">
                <a:solidFill>
                  <a:schemeClr val="bg1"/>
                </a:solidFill>
              </a:rPr>
              <a:t>শেষে</a:t>
            </a:r>
            <a:r>
              <a:rPr lang="en-US" sz="4000" dirty="0">
                <a:solidFill>
                  <a:schemeClr val="bg1"/>
                </a:solidFill>
              </a:rPr>
              <a:t> </a:t>
            </a:r>
            <a:r>
              <a:rPr lang="en-US" sz="4000" dirty="0" err="1">
                <a:solidFill>
                  <a:schemeClr val="bg1"/>
                </a:solidFill>
              </a:rPr>
              <a:t>তোমরা</a:t>
            </a:r>
            <a:r>
              <a:rPr lang="en-US" sz="4000" dirty="0">
                <a:solidFill>
                  <a:schemeClr val="bg1"/>
                </a:solidFill>
              </a:rPr>
              <a:t> </a:t>
            </a:r>
          </a:p>
          <a:p>
            <a:r>
              <a:rPr lang="en-US" sz="4000" dirty="0" err="1">
                <a:solidFill>
                  <a:schemeClr val="bg1"/>
                </a:solidFill>
              </a:rPr>
              <a:t>মণিপুরিদের</a:t>
            </a:r>
            <a:endParaRPr lang="en-US" sz="4000" dirty="0">
              <a:solidFill>
                <a:schemeClr val="bg1"/>
              </a:solidFill>
            </a:endParaRPr>
          </a:p>
          <a:p>
            <a:r>
              <a:rPr lang="en-US" sz="4000" dirty="0">
                <a:solidFill>
                  <a:schemeClr val="bg1"/>
                </a:solidFill>
              </a:rPr>
              <a:t> </a:t>
            </a:r>
            <a:r>
              <a:rPr lang="as-IN" sz="4000" dirty="0">
                <a:solidFill>
                  <a:schemeClr val="bg1"/>
                </a:solidFill>
              </a:rPr>
              <a:t>আ</a:t>
            </a:r>
            <a:r>
              <a:rPr lang="en-US" sz="4000" dirty="0" err="1">
                <a:solidFill>
                  <a:schemeClr val="bg1"/>
                </a:solidFill>
              </a:rPr>
              <a:t>র্থসামাজিক</a:t>
            </a:r>
            <a:r>
              <a:rPr lang="en-US" sz="4000" dirty="0">
                <a:solidFill>
                  <a:schemeClr val="bg1"/>
                </a:solidFill>
              </a:rPr>
              <a:t>,</a:t>
            </a:r>
          </a:p>
          <a:p>
            <a:r>
              <a:rPr lang="en-US" sz="4000" dirty="0" err="1">
                <a:solidFill>
                  <a:schemeClr val="bg1"/>
                </a:solidFill>
              </a:rPr>
              <a:t>রাজনৈতিক</a:t>
            </a:r>
            <a:r>
              <a:rPr lang="en-US" sz="4000" dirty="0">
                <a:solidFill>
                  <a:schemeClr val="bg1"/>
                </a:solidFill>
              </a:rPr>
              <a:t>,</a:t>
            </a:r>
          </a:p>
          <a:p>
            <a:r>
              <a:rPr lang="as-IN" sz="4000" dirty="0">
                <a:solidFill>
                  <a:schemeClr val="bg1"/>
                </a:solidFill>
              </a:rPr>
              <a:t>ও</a:t>
            </a:r>
            <a:r>
              <a:rPr lang="en-US" sz="4000" dirty="0" err="1">
                <a:solidFill>
                  <a:schemeClr val="bg1"/>
                </a:solidFill>
              </a:rPr>
              <a:t>সাংস্কৃতিক</a:t>
            </a:r>
            <a:r>
              <a:rPr lang="en-US" sz="4000" dirty="0">
                <a:solidFill>
                  <a:schemeClr val="bg1"/>
                </a:solidFill>
              </a:rPr>
              <a:t> </a:t>
            </a:r>
            <a:r>
              <a:rPr lang="en-US" sz="4000" dirty="0" err="1">
                <a:solidFill>
                  <a:schemeClr val="bg1"/>
                </a:solidFill>
              </a:rPr>
              <a:t>বিভিন্ন</a:t>
            </a:r>
            <a:r>
              <a:rPr lang="en-US" sz="4000" dirty="0">
                <a:solidFill>
                  <a:schemeClr val="bg1"/>
                </a:solidFill>
              </a:rPr>
              <a:t> </a:t>
            </a:r>
            <a:r>
              <a:rPr lang="en-US" sz="4000" dirty="0" err="1">
                <a:solidFill>
                  <a:schemeClr val="bg1"/>
                </a:solidFill>
              </a:rPr>
              <a:t>দিক</a:t>
            </a:r>
            <a:r>
              <a:rPr lang="en-US" sz="4000" dirty="0">
                <a:solidFill>
                  <a:schemeClr val="bg1"/>
                </a:solidFill>
              </a:rPr>
              <a:t> </a:t>
            </a:r>
            <a:r>
              <a:rPr lang="en-US" sz="4000" dirty="0" err="1">
                <a:solidFill>
                  <a:schemeClr val="bg1"/>
                </a:solidFill>
              </a:rPr>
              <a:t>সম্পর্কে</a:t>
            </a:r>
            <a:r>
              <a:rPr lang="en-US" sz="4000" dirty="0">
                <a:solidFill>
                  <a:schemeClr val="bg1"/>
                </a:solidFill>
              </a:rPr>
              <a:t> </a:t>
            </a:r>
            <a:r>
              <a:rPr lang="en-US" sz="4000" dirty="0" err="1">
                <a:solidFill>
                  <a:schemeClr val="bg1"/>
                </a:solidFill>
              </a:rPr>
              <a:t>জানতে</a:t>
            </a:r>
            <a:r>
              <a:rPr lang="en-US" sz="4000" dirty="0">
                <a:solidFill>
                  <a:schemeClr val="bg1"/>
                </a:solidFill>
              </a:rPr>
              <a:t> </a:t>
            </a:r>
            <a:r>
              <a:rPr lang="en-US" sz="4000" dirty="0" err="1">
                <a:solidFill>
                  <a:schemeClr val="bg1"/>
                </a:solidFill>
              </a:rPr>
              <a:t>পারবা</a:t>
            </a:r>
            <a:r>
              <a:rPr lang="en-US" sz="4000" dirty="0">
                <a:solidFill>
                  <a:schemeClr val="bg1"/>
                </a:solidFill>
              </a:rPr>
              <a:t> ।</a:t>
            </a:r>
          </a:p>
        </p:txBody>
      </p:sp>
      <p:sp>
        <p:nvSpPr>
          <p:cNvPr id="3" name="Oval 2">
            <a:extLst>
              <a:ext uri="{FF2B5EF4-FFF2-40B4-BE49-F238E27FC236}">
                <a16:creationId xmlns:a16="http://schemas.microsoft.com/office/drawing/2014/main" id="{92DF8B30-E435-4D45-91FC-FE5B3DC580F5}"/>
              </a:ext>
            </a:extLst>
          </p:cNvPr>
          <p:cNvSpPr/>
          <p:nvPr/>
        </p:nvSpPr>
        <p:spPr>
          <a:xfrm>
            <a:off x="9262533" y="4758267"/>
            <a:ext cx="1297891" cy="111760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8114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iterate type="lt">
                                    <p:tmPct val="10000"/>
                                  </p:iterate>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p:cTn id="25"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9">
                                            <p:txEl>
                                              <p:pRg st="0" end="0"/>
                                            </p:txEl>
                                          </p:spTgt>
                                        </p:tgtEl>
                                      </p:cBhvr>
                                    </p:animEffect>
                                  </p:childTnLst>
                                </p:cTn>
                              </p:par>
                              <p:par>
                                <p:cTn id="28" presetID="53" presetClass="entr" presetSubtype="16" fill="hold" nodeType="withEffect">
                                  <p:stCondLst>
                                    <p:cond delay="0"/>
                                  </p:stCondLst>
                                  <p:iterate type="lt">
                                    <p:tmPct val="10000"/>
                                  </p:iterate>
                                  <p:childTnLst>
                                    <p:set>
                                      <p:cBhvr>
                                        <p:cTn id="29" dur="1" fill="hold">
                                          <p:stCondLst>
                                            <p:cond delay="0"/>
                                          </p:stCondLst>
                                        </p:cTn>
                                        <p:tgtEl>
                                          <p:spTgt spid="9">
                                            <p:txEl>
                                              <p:pRg st="1" end="1"/>
                                            </p:txEl>
                                          </p:spTgt>
                                        </p:tgtEl>
                                        <p:attrNameLst>
                                          <p:attrName>style.visibility</p:attrName>
                                        </p:attrNameLst>
                                      </p:cBhvr>
                                      <p:to>
                                        <p:strVal val="visible"/>
                                      </p:to>
                                    </p:set>
                                    <p:anim calcmode="lin" valueType="num">
                                      <p:cBhvr>
                                        <p:cTn id="30"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31"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32" dur="500"/>
                                        <p:tgtEl>
                                          <p:spTgt spid="9">
                                            <p:txEl>
                                              <p:pRg st="1" end="1"/>
                                            </p:txEl>
                                          </p:spTgt>
                                        </p:tgtEl>
                                      </p:cBhvr>
                                    </p:animEffect>
                                  </p:childTnLst>
                                </p:cTn>
                              </p:par>
                              <p:par>
                                <p:cTn id="33" presetID="53" presetClass="entr" presetSubtype="16" fill="hold" nodeType="withEffect">
                                  <p:stCondLst>
                                    <p:cond delay="0"/>
                                  </p:stCondLst>
                                  <p:iterate type="lt">
                                    <p:tmPct val="30000"/>
                                  </p:iterate>
                                  <p:childTnLst>
                                    <p:set>
                                      <p:cBhvr>
                                        <p:cTn id="34" dur="1" fill="hold">
                                          <p:stCondLst>
                                            <p:cond delay="0"/>
                                          </p:stCondLst>
                                        </p:cTn>
                                        <p:tgtEl>
                                          <p:spTgt spid="9">
                                            <p:txEl>
                                              <p:pRg st="2" end="2"/>
                                            </p:txEl>
                                          </p:spTgt>
                                        </p:tgtEl>
                                        <p:attrNameLst>
                                          <p:attrName>style.visibility</p:attrName>
                                        </p:attrNameLst>
                                      </p:cBhvr>
                                      <p:to>
                                        <p:strVal val="visible"/>
                                      </p:to>
                                    </p:set>
                                    <p:anim calcmode="lin" valueType="num">
                                      <p:cBhvr>
                                        <p:cTn id="35"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37" dur="500"/>
                                        <p:tgtEl>
                                          <p:spTgt spid="9">
                                            <p:txEl>
                                              <p:pRg st="2" end="2"/>
                                            </p:txEl>
                                          </p:spTgt>
                                        </p:tgtEl>
                                      </p:cBhvr>
                                    </p:animEffect>
                                  </p:childTnLst>
                                </p:cTn>
                              </p:par>
                              <p:par>
                                <p:cTn id="38" presetID="53" presetClass="entr" presetSubtype="16" fill="hold" nodeType="withEffect">
                                  <p:stCondLst>
                                    <p:cond delay="0"/>
                                  </p:stCondLst>
                                  <p:iterate type="lt">
                                    <p:tmPct val="30000"/>
                                  </p:iterate>
                                  <p:childTnLst>
                                    <p:set>
                                      <p:cBhvr>
                                        <p:cTn id="39" dur="1" fill="hold">
                                          <p:stCondLst>
                                            <p:cond delay="0"/>
                                          </p:stCondLst>
                                        </p:cTn>
                                        <p:tgtEl>
                                          <p:spTgt spid="9">
                                            <p:txEl>
                                              <p:pRg st="3" end="3"/>
                                            </p:txEl>
                                          </p:spTgt>
                                        </p:tgtEl>
                                        <p:attrNameLst>
                                          <p:attrName>style.visibility</p:attrName>
                                        </p:attrNameLst>
                                      </p:cBhvr>
                                      <p:to>
                                        <p:strVal val="visible"/>
                                      </p:to>
                                    </p:set>
                                    <p:anim calcmode="lin" valueType="num">
                                      <p:cBhvr>
                                        <p:cTn id="40"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41"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42" dur="500"/>
                                        <p:tgtEl>
                                          <p:spTgt spid="9">
                                            <p:txEl>
                                              <p:pRg st="3" end="3"/>
                                            </p:txEl>
                                          </p:spTgt>
                                        </p:tgtEl>
                                      </p:cBhvr>
                                    </p:animEffect>
                                  </p:childTnLst>
                                </p:cTn>
                              </p:par>
                              <p:par>
                                <p:cTn id="43" presetID="53" presetClass="entr" presetSubtype="16" fill="hold" nodeType="withEffect">
                                  <p:stCondLst>
                                    <p:cond delay="0"/>
                                  </p:stCondLst>
                                  <p:iterate type="lt">
                                    <p:tmPct val="29000"/>
                                  </p:iterate>
                                  <p:childTnLst>
                                    <p:set>
                                      <p:cBhvr>
                                        <p:cTn id="44" dur="1" fill="hold">
                                          <p:stCondLst>
                                            <p:cond delay="0"/>
                                          </p:stCondLst>
                                        </p:cTn>
                                        <p:tgtEl>
                                          <p:spTgt spid="9">
                                            <p:txEl>
                                              <p:pRg st="4" end="4"/>
                                            </p:txEl>
                                          </p:spTgt>
                                        </p:tgtEl>
                                        <p:attrNameLst>
                                          <p:attrName>style.visibility</p:attrName>
                                        </p:attrNameLst>
                                      </p:cBhvr>
                                      <p:to>
                                        <p:strVal val="visible"/>
                                      </p:to>
                                    </p:set>
                                    <p:anim calcmode="lin" valueType="num">
                                      <p:cBhvr>
                                        <p:cTn id="45"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46"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47" dur="500"/>
                                        <p:tgtEl>
                                          <p:spTgt spid="9">
                                            <p:txEl>
                                              <p:pRg st="4" end="4"/>
                                            </p:txEl>
                                          </p:spTgt>
                                        </p:tgtEl>
                                      </p:cBhvr>
                                    </p:animEffect>
                                  </p:childTnLst>
                                </p:cTn>
                              </p:par>
                              <p:par>
                                <p:cTn id="48" presetID="53" presetClass="entr" presetSubtype="16" fill="hold" nodeType="withEffect">
                                  <p:stCondLst>
                                    <p:cond delay="0"/>
                                  </p:stCondLst>
                                  <p:iterate type="lt">
                                    <p:tmPct val="31000"/>
                                  </p:iterate>
                                  <p:childTnLst>
                                    <p:set>
                                      <p:cBhvr>
                                        <p:cTn id="49" dur="1" fill="hold">
                                          <p:stCondLst>
                                            <p:cond delay="0"/>
                                          </p:stCondLst>
                                        </p:cTn>
                                        <p:tgtEl>
                                          <p:spTgt spid="9">
                                            <p:txEl>
                                              <p:pRg st="5" end="5"/>
                                            </p:txEl>
                                          </p:spTgt>
                                        </p:tgtEl>
                                        <p:attrNameLst>
                                          <p:attrName>style.visibility</p:attrName>
                                        </p:attrNameLst>
                                      </p:cBhvr>
                                      <p:to>
                                        <p:strVal val="visible"/>
                                      </p:to>
                                    </p:set>
                                    <p:anim calcmode="lin" valueType="num">
                                      <p:cBhvr>
                                        <p:cTn id="50" dur="500" fill="hold"/>
                                        <p:tgtEl>
                                          <p:spTgt spid="9">
                                            <p:txEl>
                                              <p:pRg st="5" end="5"/>
                                            </p:txEl>
                                          </p:spTgt>
                                        </p:tgtEl>
                                        <p:attrNameLst>
                                          <p:attrName>ppt_w</p:attrName>
                                        </p:attrNameLst>
                                      </p:cBhvr>
                                      <p:tavLst>
                                        <p:tav tm="0">
                                          <p:val>
                                            <p:fltVal val="0"/>
                                          </p:val>
                                        </p:tav>
                                        <p:tav tm="100000">
                                          <p:val>
                                            <p:strVal val="#ppt_w"/>
                                          </p:val>
                                        </p:tav>
                                      </p:tavLst>
                                    </p:anim>
                                    <p:anim calcmode="lin" valueType="num">
                                      <p:cBhvr>
                                        <p:cTn id="51" dur="500" fill="hold"/>
                                        <p:tgtEl>
                                          <p:spTgt spid="9">
                                            <p:txEl>
                                              <p:pRg st="5" end="5"/>
                                            </p:txEl>
                                          </p:spTgt>
                                        </p:tgtEl>
                                        <p:attrNameLst>
                                          <p:attrName>ppt_h</p:attrName>
                                        </p:attrNameLst>
                                      </p:cBhvr>
                                      <p:tavLst>
                                        <p:tav tm="0">
                                          <p:val>
                                            <p:fltVal val="0"/>
                                          </p:val>
                                        </p:tav>
                                        <p:tav tm="100000">
                                          <p:val>
                                            <p:strVal val="#ppt_h"/>
                                          </p:val>
                                        </p:tav>
                                      </p:tavLst>
                                    </p:anim>
                                    <p:animEffect transition="in" filter="fade">
                                      <p:cBhvr>
                                        <p:cTn id="52" dur="500"/>
                                        <p:tgtEl>
                                          <p:spTgt spid="9">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p:cTn id="57" dur="500" fill="hold"/>
                                        <p:tgtEl>
                                          <p:spTgt spid="3"/>
                                        </p:tgtEl>
                                        <p:attrNameLst>
                                          <p:attrName>ppt_w</p:attrName>
                                        </p:attrNameLst>
                                      </p:cBhvr>
                                      <p:tavLst>
                                        <p:tav tm="0">
                                          <p:val>
                                            <p:fltVal val="0"/>
                                          </p:val>
                                        </p:tav>
                                        <p:tav tm="100000">
                                          <p:val>
                                            <p:strVal val="#ppt_w"/>
                                          </p:val>
                                        </p:tav>
                                      </p:tavLst>
                                    </p:anim>
                                    <p:anim calcmode="lin" valueType="num">
                                      <p:cBhvr>
                                        <p:cTn id="58" dur="500" fill="hold"/>
                                        <p:tgtEl>
                                          <p:spTgt spid="3"/>
                                        </p:tgtEl>
                                        <p:attrNameLst>
                                          <p:attrName>ppt_h</p:attrName>
                                        </p:attrNameLst>
                                      </p:cBhvr>
                                      <p:tavLst>
                                        <p:tav tm="0">
                                          <p:val>
                                            <p:fltVal val="0"/>
                                          </p:val>
                                        </p:tav>
                                        <p:tav tm="100000">
                                          <p:val>
                                            <p:strVal val="#ppt_h"/>
                                          </p:val>
                                        </p:tav>
                                      </p:tavLst>
                                    </p:anim>
                                    <p:animEffect transition="in" filter="fade">
                                      <p:cBhvr>
                                        <p:cTn id="5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2169B0C7-75F4-40A9-AB43-6160CB53D1AF}"/>
              </a:ext>
            </a:extLst>
          </p:cNvPr>
          <p:cNvSpPr txBox="1"/>
          <p:nvPr/>
        </p:nvSpPr>
        <p:spPr>
          <a:xfrm>
            <a:off x="-91" y="698744"/>
            <a:ext cx="12192091" cy="646331"/>
          </a:xfrm>
          <a:prstGeom prst="rect">
            <a:avLst/>
          </a:prstGeom>
          <a:noFill/>
        </p:spPr>
        <p:txBody>
          <a:bodyPr wrap="square" rtlCol="0">
            <a:spAutoFit/>
          </a:bodyPr>
          <a:lstStyle/>
          <a:p>
            <a:endParaRPr lang="en-US" sz="3600" dirty="0">
              <a:solidFill>
                <a:schemeClr val="bg1"/>
              </a:solidFill>
            </a:endParaRPr>
          </a:p>
        </p:txBody>
      </p:sp>
      <p:sp>
        <p:nvSpPr>
          <p:cNvPr id="21" name="TextBox 20">
            <a:extLst>
              <a:ext uri="{FF2B5EF4-FFF2-40B4-BE49-F238E27FC236}">
                <a16:creationId xmlns:a16="http://schemas.microsoft.com/office/drawing/2014/main" id="{01191D95-B5D9-43AD-9CF5-D2F90202FDCF}"/>
              </a:ext>
            </a:extLst>
          </p:cNvPr>
          <p:cNvSpPr txBox="1"/>
          <p:nvPr/>
        </p:nvSpPr>
        <p:spPr>
          <a:xfrm>
            <a:off x="152309" y="851144"/>
            <a:ext cx="12192091" cy="646331"/>
          </a:xfrm>
          <a:prstGeom prst="rect">
            <a:avLst/>
          </a:prstGeom>
          <a:noFill/>
        </p:spPr>
        <p:txBody>
          <a:bodyPr wrap="square" rtlCol="0">
            <a:spAutoFit/>
          </a:bodyPr>
          <a:lstStyle/>
          <a:p>
            <a:endParaRPr lang="en-US" sz="3600" dirty="0">
              <a:solidFill>
                <a:schemeClr val="bg1"/>
              </a:solidFill>
            </a:endParaRPr>
          </a:p>
        </p:txBody>
      </p:sp>
      <p:sp>
        <p:nvSpPr>
          <p:cNvPr id="23" name="Scroll: Vertical 22">
            <a:extLst>
              <a:ext uri="{FF2B5EF4-FFF2-40B4-BE49-F238E27FC236}">
                <a16:creationId xmlns:a16="http://schemas.microsoft.com/office/drawing/2014/main" id="{C118C5C2-A339-4FD4-B2E6-D027E7563E25}"/>
              </a:ext>
            </a:extLst>
          </p:cNvPr>
          <p:cNvSpPr/>
          <p:nvPr/>
        </p:nvSpPr>
        <p:spPr>
          <a:xfrm>
            <a:off x="152309" y="473190"/>
            <a:ext cx="12039691" cy="6240780"/>
          </a:xfrm>
          <a:prstGeom prst="verticalScroll">
            <a:avLst/>
          </a:prstGeom>
          <a:ln>
            <a:solidFill>
              <a:srgbClr val="002060"/>
            </a:solidFill>
          </a:ln>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D242DAB-7198-489B-BBFA-10DCB1B45AF2}"/>
              </a:ext>
            </a:extLst>
          </p:cNvPr>
          <p:cNvSpPr txBox="1"/>
          <p:nvPr/>
        </p:nvSpPr>
        <p:spPr>
          <a:xfrm>
            <a:off x="1165860" y="1345075"/>
            <a:ext cx="10058400" cy="5478423"/>
          </a:xfrm>
          <a:prstGeom prst="rect">
            <a:avLst/>
          </a:prstGeom>
          <a:noFill/>
        </p:spPr>
        <p:txBody>
          <a:bodyPr wrap="square" rtlCol="0">
            <a:spAutoFit/>
          </a:bodyPr>
          <a:lstStyle/>
          <a:p>
            <a:r>
              <a:rPr lang="bn-IN" sz="4400" b="1" dirty="0"/>
              <a:t>মণিপুরী</a:t>
            </a:r>
            <a:r>
              <a:rPr lang="en-US" sz="4400" dirty="0"/>
              <a:t> </a:t>
            </a:r>
            <a:r>
              <a:rPr lang="bn-IN" sz="4400" dirty="0"/>
              <a:t>(</a:t>
            </a:r>
            <a:r>
              <a:rPr lang="en-US" sz="4400" dirty="0"/>
              <a:t>The </a:t>
            </a:r>
            <a:r>
              <a:rPr lang="en-US" sz="4400" dirty="0" err="1"/>
              <a:t>Manipuris</a:t>
            </a:r>
            <a:r>
              <a:rPr lang="en-US" sz="4400" dirty="0"/>
              <a:t>) </a:t>
            </a:r>
            <a:r>
              <a:rPr lang="en-US" sz="3200" dirty="0"/>
              <a:t> </a:t>
            </a:r>
            <a:r>
              <a:rPr lang="bn-IN" sz="3200" dirty="0"/>
              <a:t>বাংলাদেশের অন্যতম আদিবাসী সম্প্রদায়</a:t>
            </a:r>
            <a:r>
              <a:rPr lang="en-US" sz="3200" dirty="0"/>
              <a:t>।</a:t>
            </a:r>
            <a:r>
              <a:rPr lang="as-IN" sz="3200" dirty="0"/>
              <a:t>সাধারণত মনিপুর রাজ্যের আদিবাসীদের কে মনিপুরী বলা হয়</a:t>
            </a:r>
            <a:r>
              <a:rPr lang="en-US" sz="3200" dirty="0"/>
              <a:t>।</a:t>
            </a:r>
            <a:r>
              <a:rPr lang="as-IN" sz="3200" dirty="0"/>
              <a:t> ভারতে আসাম সংলগ্ন মনিপুর রাজ্য থেকে উদ্বাস্তু হয়ে </a:t>
            </a:r>
            <a:r>
              <a:rPr lang="en-US" sz="3200" dirty="0"/>
              <a:t>১৭৫৬</a:t>
            </a:r>
            <a:r>
              <a:rPr lang="as-IN" sz="3200" dirty="0"/>
              <a:t> </a:t>
            </a:r>
            <a:r>
              <a:rPr lang="en-US" sz="3200" dirty="0"/>
              <a:t>১৭৫৮</a:t>
            </a:r>
            <a:r>
              <a:rPr lang="as-IN" sz="3200" dirty="0"/>
              <a:t> এবং </a:t>
            </a:r>
            <a:r>
              <a:rPr lang="en-US" sz="3200" dirty="0"/>
              <a:t>১৮৯১</a:t>
            </a:r>
            <a:r>
              <a:rPr lang="as-IN" sz="3200" dirty="0"/>
              <a:t> সালে মনিপুরী সম্প্রদায়ের লোকেরা বাংলাদেশ ও ভারতের বিভিন্ন অঞ্চলে বসতি স্থাপন করে</a:t>
            </a:r>
            <a:r>
              <a:rPr lang="en-US" sz="3200" dirty="0"/>
              <a:t>।</a:t>
            </a:r>
            <a:r>
              <a:rPr lang="as-IN" sz="3200" dirty="0"/>
              <a:t> লোককথায় প্রচলিত আছে যে, অষ্টম শতাব্দীতে মনিপুর রাজ্যের রাজপুত্র মনিপুর থেকে পালিয়ে সিলেটে চলে আসেন</a:t>
            </a:r>
            <a:r>
              <a:rPr lang="en-US" sz="3200" dirty="0"/>
              <a:t>।</a:t>
            </a:r>
            <a:r>
              <a:rPr lang="as-IN" sz="3200" dirty="0"/>
              <a:t> ধারণা করা হয় যে এরাই হচ্ছে বাংলাদেশের বর্তমান মণিপুরীদের পূর্বপুরুষ</a:t>
            </a:r>
            <a:r>
              <a:rPr lang="en-US" sz="3200" dirty="0"/>
              <a:t>।</a:t>
            </a:r>
          </a:p>
          <a:p>
            <a:endParaRPr lang="en-US" sz="3200" dirty="0"/>
          </a:p>
          <a:p>
            <a:r>
              <a:rPr lang="bn-IN" dirty="0"/>
              <a:t> </a:t>
            </a:r>
            <a:endParaRPr lang="en-US" dirty="0"/>
          </a:p>
        </p:txBody>
      </p:sp>
      <p:sp>
        <p:nvSpPr>
          <p:cNvPr id="25" name="TextBox 24">
            <a:extLst>
              <a:ext uri="{FF2B5EF4-FFF2-40B4-BE49-F238E27FC236}">
                <a16:creationId xmlns:a16="http://schemas.microsoft.com/office/drawing/2014/main" id="{B0974CF2-C62A-4ECB-9976-04C74E10BD2C}"/>
              </a:ext>
            </a:extLst>
          </p:cNvPr>
          <p:cNvSpPr txBox="1"/>
          <p:nvPr/>
        </p:nvSpPr>
        <p:spPr>
          <a:xfrm>
            <a:off x="2624666" y="473190"/>
            <a:ext cx="6055099" cy="769441"/>
          </a:xfrm>
          <a:prstGeom prst="rect">
            <a:avLst/>
          </a:prstGeom>
          <a:noFill/>
        </p:spPr>
        <p:txBody>
          <a:bodyPr wrap="square" rtlCol="0">
            <a:spAutoFit/>
          </a:bodyPr>
          <a:lstStyle/>
          <a:p>
            <a:r>
              <a:rPr lang="en-US" sz="4400" dirty="0"/>
              <a:t>   আ</a:t>
            </a:r>
            <a:r>
              <a:rPr lang="as-IN" sz="4400" dirty="0"/>
              <a:t>গ</a:t>
            </a:r>
            <a:r>
              <a:rPr lang="en-US" sz="4400" dirty="0"/>
              <a:t>ম</a:t>
            </a:r>
            <a:r>
              <a:rPr lang="as-IN" sz="4400" dirty="0"/>
              <a:t>ন</a:t>
            </a:r>
            <a:r>
              <a:rPr lang="en-US" sz="4400" dirty="0"/>
              <a:t> </a:t>
            </a:r>
            <a:r>
              <a:rPr lang="as-IN" sz="4400" dirty="0"/>
              <a:t>ও</a:t>
            </a:r>
            <a:r>
              <a:rPr lang="en-US" sz="4400" dirty="0"/>
              <a:t> </a:t>
            </a:r>
            <a:r>
              <a:rPr lang="en-US" sz="4400" dirty="0" err="1"/>
              <a:t>বসতি</a:t>
            </a:r>
            <a:r>
              <a:rPr lang="en-US" sz="4400" dirty="0"/>
              <a:t> </a:t>
            </a:r>
            <a:r>
              <a:rPr lang="en-US" sz="4400" dirty="0" err="1"/>
              <a:t>স্থাপন</a:t>
            </a:r>
            <a:endParaRPr lang="en-US" sz="4400" dirty="0"/>
          </a:p>
        </p:txBody>
      </p:sp>
      <p:sp>
        <p:nvSpPr>
          <p:cNvPr id="2" name="Oval 1">
            <a:extLst>
              <a:ext uri="{FF2B5EF4-FFF2-40B4-BE49-F238E27FC236}">
                <a16:creationId xmlns:a16="http://schemas.microsoft.com/office/drawing/2014/main" id="{F985CE0F-E098-495E-9BC2-929953B479BF}"/>
              </a:ext>
            </a:extLst>
          </p:cNvPr>
          <p:cNvSpPr/>
          <p:nvPr/>
        </p:nvSpPr>
        <p:spPr>
          <a:xfrm>
            <a:off x="9787467" y="5096933"/>
            <a:ext cx="1303866" cy="147320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7291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80">
                                          <p:stCondLst>
                                            <p:cond delay="0"/>
                                          </p:stCondLst>
                                        </p:cTn>
                                        <p:tgtEl>
                                          <p:spTgt spid="23"/>
                                        </p:tgtEl>
                                      </p:cBhvr>
                                    </p:animEffect>
                                    <p:anim calcmode="lin" valueType="num">
                                      <p:cBhvr>
                                        <p:cTn id="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3" dur="26">
                                          <p:stCondLst>
                                            <p:cond delay="650"/>
                                          </p:stCondLst>
                                        </p:cTn>
                                        <p:tgtEl>
                                          <p:spTgt spid="23"/>
                                        </p:tgtEl>
                                      </p:cBhvr>
                                      <p:to x="100000" y="60000"/>
                                    </p:animScale>
                                    <p:animScale>
                                      <p:cBhvr>
                                        <p:cTn id="14" dur="166" decel="50000">
                                          <p:stCondLst>
                                            <p:cond delay="676"/>
                                          </p:stCondLst>
                                        </p:cTn>
                                        <p:tgtEl>
                                          <p:spTgt spid="23"/>
                                        </p:tgtEl>
                                      </p:cBhvr>
                                      <p:to x="100000" y="100000"/>
                                    </p:animScale>
                                    <p:animScale>
                                      <p:cBhvr>
                                        <p:cTn id="15" dur="26">
                                          <p:stCondLst>
                                            <p:cond delay="1312"/>
                                          </p:stCondLst>
                                        </p:cTn>
                                        <p:tgtEl>
                                          <p:spTgt spid="23"/>
                                        </p:tgtEl>
                                      </p:cBhvr>
                                      <p:to x="100000" y="80000"/>
                                    </p:animScale>
                                    <p:animScale>
                                      <p:cBhvr>
                                        <p:cTn id="16" dur="166" decel="50000">
                                          <p:stCondLst>
                                            <p:cond delay="1338"/>
                                          </p:stCondLst>
                                        </p:cTn>
                                        <p:tgtEl>
                                          <p:spTgt spid="23"/>
                                        </p:tgtEl>
                                      </p:cBhvr>
                                      <p:to x="100000" y="100000"/>
                                    </p:animScale>
                                    <p:animScale>
                                      <p:cBhvr>
                                        <p:cTn id="17" dur="26">
                                          <p:stCondLst>
                                            <p:cond delay="1642"/>
                                          </p:stCondLst>
                                        </p:cTn>
                                        <p:tgtEl>
                                          <p:spTgt spid="23"/>
                                        </p:tgtEl>
                                      </p:cBhvr>
                                      <p:to x="100000" y="90000"/>
                                    </p:animScale>
                                    <p:animScale>
                                      <p:cBhvr>
                                        <p:cTn id="18" dur="166" decel="50000">
                                          <p:stCondLst>
                                            <p:cond delay="1668"/>
                                          </p:stCondLst>
                                        </p:cTn>
                                        <p:tgtEl>
                                          <p:spTgt spid="23"/>
                                        </p:tgtEl>
                                      </p:cBhvr>
                                      <p:to x="100000" y="100000"/>
                                    </p:animScale>
                                    <p:animScale>
                                      <p:cBhvr>
                                        <p:cTn id="19" dur="26">
                                          <p:stCondLst>
                                            <p:cond delay="1808"/>
                                          </p:stCondLst>
                                        </p:cTn>
                                        <p:tgtEl>
                                          <p:spTgt spid="23"/>
                                        </p:tgtEl>
                                      </p:cBhvr>
                                      <p:to x="100000" y="95000"/>
                                    </p:animScale>
                                    <p:animScale>
                                      <p:cBhvr>
                                        <p:cTn id="20" dur="166" decel="50000">
                                          <p:stCondLst>
                                            <p:cond delay="1834"/>
                                          </p:stCondLst>
                                        </p:cTn>
                                        <p:tgtEl>
                                          <p:spTgt spid="2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25">
                                            <p:txEl>
                                              <p:pRg st="0" end="0"/>
                                            </p:txEl>
                                          </p:spTgt>
                                        </p:tgtEl>
                                        <p:attrNameLst>
                                          <p:attrName>style.visibility</p:attrName>
                                        </p:attrNameLst>
                                      </p:cBhvr>
                                      <p:to>
                                        <p:strVal val="visible"/>
                                      </p:to>
                                    </p:set>
                                    <p:anim calcmode="lin" valueType="num">
                                      <p:cBhvr>
                                        <p:cTn id="25" dur="10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25">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25">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2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24">
                                            <p:txEl>
                                              <p:pRg st="0" end="0"/>
                                            </p:txEl>
                                          </p:spTgt>
                                        </p:tgtEl>
                                        <p:attrNameLst>
                                          <p:attrName>style.visibility</p:attrName>
                                        </p:attrNameLst>
                                      </p:cBhvr>
                                      <p:to>
                                        <p:strVal val="visible"/>
                                      </p:to>
                                    </p:set>
                                    <p:animEffect transition="in" filter="fade">
                                      <p:cBhvr>
                                        <p:cTn id="33" dur="2000"/>
                                        <p:tgtEl>
                                          <p:spTgt spid="24">
                                            <p:txEl>
                                              <p:pRg st="0" end="0"/>
                                            </p:txEl>
                                          </p:spTgt>
                                        </p:tgtEl>
                                      </p:cBhvr>
                                    </p:animEffect>
                                    <p:anim calcmode="lin" valueType="num">
                                      <p:cBhvr>
                                        <p:cTn id="34" dur="2000" fill="hold"/>
                                        <p:tgtEl>
                                          <p:spTgt spid="24">
                                            <p:txEl>
                                              <p:pRg st="0" end="0"/>
                                            </p:txEl>
                                          </p:spTgt>
                                        </p:tgtEl>
                                        <p:attrNameLst>
                                          <p:attrName>ppt_w</p:attrName>
                                        </p:attrNameLst>
                                      </p:cBhvr>
                                      <p:tavLst>
                                        <p:tav tm="0" fmla="#ppt_w*sin(2.5*pi*$)">
                                          <p:val>
                                            <p:fltVal val="0"/>
                                          </p:val>
                                        </p:tav>
                                        <p:tav tm="100000">
                                          <p:val>
                                            <p:fltVal val="1"/>
                                          </p:val>
                                        </p:tav>
                                      </p:tavLst>
                                    </p:anim>
                                    <p:anim calcmode="lin" valueType="num">
                                      <p:cBhvr>
                                        <p:cTn id="35" dur="2000" fill="hold"/>
                                        <p:tgtEl>
                                          <p:spTgt spid="2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nodeType="click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2000"/>
                                        <p:tgtEl>
                                          <p:spTgt spid="24">
                                            <p:txEl>
                                              <p:pRg st="2" end="2"/>
                                            </p:txEl>
                                          </p:spTgt>
                                        </p:tgtEl>
                                      </p:cBhvr>
                                    </p:animEffect>
                                    <p:anim calcmode="lin" valueType="num">
                                      <p:cBhvr>
                                        <p:cTn id="41" dur="2000" fill="hold"/>
                                        <p:tgtEl>
                                          <p:spTgt spid="24">
                                            <p:txEl>
                                              <p:pRg st="2" end="2"/>
                                            </p:txEl>
                                          </p:spTgt>
                                        </p:tgtEl>
                                        <p:attrNameLst>
                                          <p:attrName>ppt_w</p:attrName>
                                        </p:attrNameLst>
                                      </p:cBhvr>
                                      <p:tavLst>
                                        <p:tav tm="0" fmla="#ppt_w*sin(2.5*pi*$)">
                                          <p:val>
                                            <p:fltVal val="0"/>
                                          </p:val>
                                        </p:tav>
                                        <p:tav tm="100000">
                                          <p:val>
                                            <p:fltVal val="1"/>
                                          </p:val>
                                        </p:tav>
                                      </p:tavLst>
                                    </p:anim>
                                    <p:anim calcmode="lin" valueType="num">
                                      <p:cBhvr>
                                        <p:cTn id="42" dur="2000" fill="hold"/>
                                        <p:tgtEl>
                                          <p:spTgt spid="2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500" fill="hold"/>
                                        <p:tgtEl>
                                          <p:spTgt spid="2"/>
                                        </p:tgtEl>
                                        <p:attrNameLst>
                                          <p:attrName>ppt_w</p:attrName>
                                        </p:attrNameLst>
                                      </p:cBhvr>
                                      <p:tavLst>
                                        <p:tav tm="0">
                                          <p:val>
                                            <p:fltVal val="0"/>
                                          </p:val>
                                        </p:tav>
                                        <p:tav tm="100000">
                                          <p:val>
                                            <p:strVal val="#ppt_w"/>
                                          </p:val>
                                        </p:tav>
                                      </p:tavLst>
                                    </p:anim>
                                    <p:anim calcmode="lin" valueType="num">
                                      <p:cBhvr>
                                        <p:cTn id="48" dur="500" fill="hold"/>
                                        <p:tgtEl>
                                          <p:spTgt spid="2"/>
                                        </p:tgtEl>
                                        <p:attrNameLst>
                                          <p:attrName>ppt_h</p:attrName>
                                        </p:attrNameLst>
                                      </p:cBhvr>
                                      <p:tavLst>
                                        <p:tav tm="0">
                                          <p:val>
                                            <p:fltVal val="0"/>
                                          </p:val>
                                        </p:tav>
                                        <p:tav tm="100000">
                                          <p:val>
                                            <p:strVal val="#ppt_h"/>
                                          </p:val>
                                        </p:tav>
                                      </p:tavLst>
                                    </p:anim>
                                    <p:animEffect transition="in" filter="fade">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Scroll: Vertical 2">
            <a:extLst>
              <a:ext uri="{FF2B5EF4-FFF2-40B4-BE49-F238E27FC236}">
                <a16:creationId xmlns:a16="http://schemas.microsoft.com/office/drawing/2014/main" id="{200B587E-1C14-409B-986C-9873C2077036}"/>
              </a:ext>
            </a:extLst>
          </p:cNvPr>
          <p:cNvSpPr/>
          <p:nvPr/>
        </p:nvSpPr>
        <p:spPr>
          <a:xfrm>
            <a:off x="-455620" y="162698"/>
            <a:ext cx="13126080" cy="6532604"/>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105B652-F41B-4341-B73F-98DE627E8F25}"/>
              </a:ext>
            </a:extLst>
          </p:cNvPr>
          <p:cNvSpPr txBox="1"/>
          <p:nvPr/>
        </p:nvSpPr>
        <p:spPr>
          <a:xfrm>
            <a:off x="493430" y="1503523"/>
            <a:ext cx="11227981" cy="625428"/>
          </a:xfrm>
          <a:prstGeom prst="rect">
            <a:avLst/>
          </a:prstGeom>
          <a:noFill/>
        </p:spPr>
        <p:txBody>
          <a:bodyPr wrap="square" rtlCol="0">
            <a:spAutoFit/>
          </a:bodyPr>
          <a:lstStyle/>
          <a:p>
            <a:pPr>
              <a:lnSpc>
                <a:spcPct val="115000"/>
              </a:lnSpc>
              <a:spcBef>
                <a:spcPts val="480"/>
              </a:spcBef>
              <a:spcAft>
                <a:spcPts val="60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7D18536-9361-4CA1-A1BC-A883F5E5EE2D}"/>
              </a:ext>
            </a:extLst>
          </p:cNvPr>
          <p:cNvSpPr txBox="1"/>
          <p:nvPr/>
        </p:nvSpPr>
        <p:spPr>
          <a:xfrm>
            <a:off x="510363" y="1446028"/>
            <a:ext cx="11227981" cy="625428"/>
          </a:xfrm>
          <a:prstGeom prst="rect">
            <a:avLst/>
          </a:prstGeom>
          <a:noFill/>
        </p:spPr>
        <p:txBody>
          <a:bodyPr wrap="square" rtlCol="0">
            <a:spAutoFit/>
          </a:bodyPr>
          <a:lstStyle/>
          <a:p>
            <a:pPr>
              <a:lnSpc>
                <a:spcPct val="115000"/>
              </a:lnSpc>
              <a:spcBef>
                <a:spcPts val="480"/>
              </a:spcBef>
              <a:spcAft>
                <a:spcPts val="60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28CEC9EC-7E03-42C9-BFCA-55412EA84D31}"/>
              </a:ext>
            </a:extLst>
          </p:cNvPr>
          <p:cNvSpPr txBox="1"/>
          <p:nvPr/>
        </p:nvSpPr>
        <p:spPr>
          <a:xfrm>
            <a:off x="662763" y="1598428"/>
            <a:ext cx="11227981" cy="625428"/>
          </a:xfrm>
          <a:prstGeom prst="rect">
            <a:avLst/>
          </a:prstGeom>
          <a:noFill/>
        </p:spPr>
        <p:txBody>
          <a:bodyPr wrap="square" rtlCol="0">
            <a:spAutoFit/>
          </a:bodyPr>
          <a:lstStyle/>
          <a:p>
            <a:pPr>
              <a:lnSpc>
                <a:spcPct val="115000"/>
              </a:lnSpc>
              <a:spcBef>
                <a:spcPts val="480"/>
              </a:spcBef>
              <a:spcAft>
                <a:spcPts val="60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30B0C39-1BC2-4D79-9F25-E303E161CABC}"/>
              </a:ext>
            </a:extLst>
          </p:cNvPr>
          <p:cNvSpPr txBox="1"/>
          <p:nvPr/>
        </p:nvSpPr>
        <p:spPr>
          <a:xfrm>
            <a:off x="815163" y="1750828"/>
            <a:ext cx="11227981" cy="625428"/>
          </a:xfrm>
          <a:prstGeom prst="rect">
            <a:avLst/>
          </a:prstGeom>
          <a:noFill/>
        </p:spPr>
        <p:txBody>
          <a:bodyPr wrap="square" rtlCol="0">
            <a:spAutoFit/>
          </a:bodyPr>
          <a:lstStyle/>
          <a:p>
            <a:pPr>
              <a:lnSpc>
                <a:spcPct val="115000"/>
              </a:lnSpc>
              <a:spcBef>
                <a:spcPts val="480"/>
              </a:spcBef>
              <a:spcAft>
                <a:spcPts val="60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813989B7-91F2-4A4F-89C2-2488BA0E00E0}"/>
              </a:ext>
            </a:extLst>
          </p:cNvPr>
          <p:cNvSpPr txBox="1"/>
          <p:nvPr/>
        </p:nvSpPr>
        <p:spPr>
          <a:xfrm>
            <a:off x="1119963" y="2055628"/>
            <a:ext cx="11227981" cy="625428"/>
          </a:xfrm>
          <a:prstGeom prst="rect">
            <a:avLst/>
          </a:prstGeom>
          <a:noFill/>
        </p:spPr>
        <p:txBody>
          <a:bodyPr wrap="square" rtlCol="0">
            <a:spAutoFit/>
          </a:bodyPr>
          <a:lstStyle/>
          <a:p>
            <a:pPr>
              <a:lnSpc>
                <a:spcPct val="115000"/>
              </a:lnSpc>
              <a:spcBef>
                <a:spcPts val="480"/>
              </a:spcBef>
              <a:spcAft>
                <a:spcPts val="60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E2646FD7-04FF-45A9-B617-13449C00164F}"/>
              </a:ext>
            </a:extLst>
          </p:cNvPr>
          <p:cNvSpPr txBox="1"/>
          <p:nvPr/>
        </p:nvSpPr>
        <p:spPr>
          <a:xfrm>
            <a:off x="1119963" y="2055628"/>
            <a:ext cx="11227981" cy="625428"/>
          </a:xfrm>
          <a:prstGeom prst="rect">
            <a:avLst/>
          </a:prstGeom>
          <a:noFill/>
        </p:spPr>
        <p:txBody>
          <a:bodyPr wrap="square" rtlCol="0">
            <a:spAutoFit/>
          </a:bodyPr>
          <a:lstStyle/>
          <a:p>
            <a:pPr>
              <a:lnSpc>
                <a:spcPct val="115000"/>
              </a:lnSpc>
              <a:spcBef>
                <a:spcPts val="480"/>
              </a:spcBef>
              <a:spcAft>
                <a:spcPts val="60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F90A7D01-4725-4917-A08C-F861B9B7316E}"/>
              </a:ext>
            </a:extLst>
          </p:cNvPr>
          <p:cNvPicPr>
            <a:picLocks noChangeAspect="1"/>
          </p:cNvPicPr>
          <p:nvPr/>
        </p:nvPicPr>
        <p:blipFill>
          <a:blip r:embed="rId3"/>
          <a:stretch>
            <a:fillRect/>
          </a:stretch>
        </p:blipFill>
        <p:spPr>
          <a:xfrm>
            <a:off x="481097" y="3118077"/>
            <a:ext cx="11229805" cy="621846"/>
          </a:xfrm>
          <a:prstGeom prst="rect">
            <a:avLst/>
          </a:prstGeom>
        </p:spPr>
      </p:pic>
      <p:sp>
        <p:nvSpPr>
          <p:cNvPr id="15" name="TextBox 14">
            <a:extLst>
              <a:ext uri="{FF2B5EF4-FFF2-40B4-BE49-F238E27FC236}">
                <a16:creationId xmlns:a16="http://schemas.microsoft.com/office/drawing/2014/main" id="{0EFFBE70-5FDA-468A-BC17-741390E811A8}"/>
              </a:ext>
            </a:extLst>
          </p:cNvPr>
          <p:cNvSpPr txBox="1"/>
          <p:nvPr/>
        </p:nvSpPr>
        <p:spPr>
          <a:xfrm>
            <a:off x="971203" y="1042995"/>
            <a:ext cx="10611100" cy="5632311"/>
          </a:xfrm>
          <a:prstGeom prst="rect">
            <a:avLst/>
          </a:prstGeom>
          <a:noFill/>
        </p:spPr>
        <p:txBody>
          <a:bodyPr wrap="square" rtlCol="0">
            <a:spAutoFit/>
          </a:bodyPr>
          <a:lstStyle/>
          <a:p>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জাতিগত</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দিক</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থেকে</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মণিপুরীরা</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মঙ্গোলীয়</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মানবগোষ্ঠীর</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তিববতি</a:t>
            </a:r>
            <a:r>
              <a:rPr lang="bn-IN" sz="3600" dirty="0">
                <a:solidFill>
                  <a:srgbClr val="333333"/>
                </a:solidFill>
                <a:latin typeface="Lato" panose="020F0502020204030203" pitchFamily="34" charset="0"/>
                <a:ea typeface="Times New Roman" panose="02020603050405020304" pitchFamily="18" charset="0"/>
              </a:rPr>
              <a:t>-</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বর্মি</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পরিবারের</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কুকি</a:t>
            </a:r>
            <a:r>
              <a:rPr lang="bn-IN" sz="3600" dirty="0">
                <a:solidFill>
                  <a:srgbClr val="333333"/>
                </a:solidFill>
                <a:latin typeface="Lato" panose="020F0502020204030203" pitchFamily="34" charset="0"/>
                <a:ea typeface="Times New Roman" panose="02020603050405020304" pitchFamily="18" charset="0"/>
              </a:rPr>
              <a:t>-</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চীন</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গোত্রভুক্ত।</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তবে</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মণিপুরীদের</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মধ্যে</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আর্য</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ও</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অন্যান্য</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রক্তের</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যথেষ্ট</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মিশ্রণ</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ঘটেছে।</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বিশেষ</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ভৌগোলিক</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অবস্থান</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এবং</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বেশ</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কয়েকটি</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ধর্মীয়</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ও</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রাজনৈতিক</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মিথস্ক্রিয়ার</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ফলে</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বহুকাল</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থেকে</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মণিপুর</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বিভিন্ন</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জাতিগত</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গোষ্ঠী</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ও</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সংস্কৃতির</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মিলনকেন্দ্র</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হিসেবে</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পরিণত</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হয়েছে।</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এ</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ধরনের</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সংমিশ্রণের</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ফলেই</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আধুনিক</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মেইতেই</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জনগোষ্ঠীর</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সৃষ্টি</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হয়েছে</a:t>
            </a:r>
            <a:r>
              <a:rPr lang="en-US"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যাদের</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আজ</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মণিপুরী</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হিসেবে</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অভিহিত</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করা</a:t>
            </a:r>
            <a:r>
              <a:rPr lang="bn-IN" sz="3600" dirty="0">
                <a:solidFill>
                  <a:srgbClr val="333333"/>
                </a:solidFill>
                <a:latin typeface="Lato" panose="020F0502020204030203" pitchFamily="34" charset="0"/>
                <a:ea typeface="Times New Roman" panose="02020603050405020304" pitchFamily="18" charset="0"/>
              </a:rPr>
              <a:t> </a:t>
            </a:r>
            <a:r>
              <a:rPr lang="bn-IN" sz="3600" dirty="0">
                <a:solidFill>
                  <a:srgbClr val="333333"/>
                </a:solidFill>
                <a:latin typeface="Times New Roman" panose="02020603050405020304" pitchFamily="18" charset="0"/>
                <a:ea typeface="Times New Roman" panose="02020603050405020304" pitchFamily="18" charset="0"/>
                <a:cs typeface="Nirmala UI" panose="020B0502040204020203" pitchFamily="34" charset="0"/>
              </a:rPr>
              <a:t>হয়।</a:t>
            </a:r>
            <a:endParaRPr lang="en-US" sz="3600" dirty="0">
              <a:effectLst/>
              <a:latin typeface="Times New Roman" panose="02020603050405020304" pitchFamily="18" charset="0"/>
              <a:ea typeface="Times New Roman" panose="02020603050405020304" pitchFamily="18" charset="0"/>
            </a:endParaRPr>
          </a:p>
        </p:txBody>
      </p:sp>
      <p:sp>
        <p:nvSpPr>
          <p:cNvPr id="24" name="TextBox 23">
            <a:extLst>
              <a:ext uri="{FF2B5EF4-FFF2-40B4-BE49-F238E27FC236}">
                <a16:creationId xmlns:a16="http://schemas.microsoft.com/office/drawing/2014/main" id="{A18054DC-6EC5-4EE6-9C9B-ACCB5462D4C3}"/>
              </a:ext>
            </a:extLst>
          </p:cNvPr>
          <p:cNvSpPr txBox="1"/>
          <p:nvPr/>
        </p:nvSpPr>
        <p:spPr>
          <a:xfrm>
            <a:off x="2791341" y="37571"/>
            <a:ext cx="6632158" cy="1015663"/>
          </a:xfrm>
          <a:prstGeom prst="rect">
            <a:avLst/>
          </a:prstGeom>
          <a:noFill/>
        </p:spPr>
        <p:txBody>
          <a:bodyPr wrap="square" rtlCol="0">
            <a:spAutoFit/>
          </a:bodyPr>
          <a:lstStyle/>
          <a:p>
            <a:r>
              <a:rPr lang="en-US" sz="6000" dirty="0" err="1"/>
              <a:t>জাতিগত</a:t>
            </a:r>
            <a:r>
              <a:rPr lang="en-US" sz="6000" dirty="0"/>
              <a:t> </a:t>
            </a:r>
            <a:r>
              <a:rPr lang="en-US" sz="6000" dirty="0" err="1"/>
              <a:t>পরিচয়</a:t>
            </a:r>
            <a:endParaRPr lang="en-US" sz="6000" dirty="0"/>
          </a:p>
        </p:txBody>
      </p:sp>
      <p:sp>
        <p:nvSpPr>
          <p:cNvPr id="2" name="Oval 1">
            <a:extLst>
              <a:ext uri="{FF2B5EF4-FFF2-40B4-BE49-F238E27FC236}">
                <a16:creationId xmlns:a16="http://schemas.microsoft.com/office/drawing/2014/main" id="{AECC0B5C-93A2-4D8E-8D1E-A37D4007228A}"/>
              </a:ext>
            </a:extLst>
          </p:cNvPr>
          <p:cNvSpPr/>
          <p:nvPr/>
        </p:nvSpPr>
        <p:spPr>
          <a:xfrm>
            <a:off x="10684933" y="5503333"/>
            <a:ext cx="1053410" cy="1171973"/>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2529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down)">
                                      <p:cBhvr>
                                        <p:cTn id="15" dur="580">
                                          <p:stCondLst>
                                            <p:cond delay="0"/>
                                          </p:stCondLst>
                                        </p:cTn>
                                        <p:tgtEl>
                                          <p:spTgt spid="24">
                                            <p:txEl>
                                              <p:pRg st="0" end="0"/>
                                            </p:txEl>
                                          </p:spTgt>
                                        </p:tgtEl>
                                      </p:cBhvr>
                                    </p:animEffect>
                                    <p:anim calcmode="lin" valueType="num">
                                      <p:cBhvr>
                                        <p:cTn id="16" dur="1822" tmFilter="0,0; 0.14,0.36; 0.43,0.73; 0.71,0.91; 1.0,1.0">
                                          <p:stCondLst>
                                            <p:cond delay="0"/>
                                          </p:stCondLst>
                                        </p:cTn>
                                        <p:tgtEl>
                                          <p:spTgt spid="24">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4">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4">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4">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4">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24">
                                            <p:txEl>
                                              <p:pRg st="0" end="0"/>
                                            </p:txEl>
                                          </p:spTgt>
                                        </p:tgtEl>
                                      </p:cBhvr>
                                      <p:to x="100000" y="60000"/>
                                    </p:animScale>
                                    <p:animScale>
                                      <p:cBhvr>
                                        <p:cTn id="22" dur="166" decel="50000">
                                          <p:stCondLst>
                                            <p:cond delay="676"/>
                                          </p:stCondLst>
                                        </p:cTn>
                                        <p:tgtEl>
                                          <p:spTgt spid="24">
                                            <p:txEl>
                                              <p:pRg st="0" end="0"/>
                                            </p:txEl>
                                          </p:spTgt>
                                        </p:tgtEl>
                                      </p:cBhvr>
                                      <p:to x="100000" y="100000"/>
                                    </p:animScale>
                                    <p:animScale>
                                      <p:cBhvr>
                                        <p:cTn id="23" dur="26">
                                          <p:stCondLst>
                                            <p:cond delay="1312"/>
                                          </p:stCondLst>
                                        </p:cTn>
                                        <p:tgtEl>
                                          <p:spTgt spid="24">
                                            <p:txEl>
                                              <p:pRg st="0" end="0"/>
                                            </p:txEl>
                                          </p:spTgt>
                                        </p:tgtEl>
                                      </p:cBhvr>
                                      <p:to x="100000" y="80000"/>
                                    </p:animScale>
                                    <p:animScale>
                                      <p:cBhvr>
                                        <p:cTn id="24" dur="166" decel="50000">
                                          <p:stCondLst>
                                            <p:cond delay="1338"/>
                                          </p:stCondLst>
                                        </p:cTn>
                                        <p:tgtEl>
                                          <p:spTgt spid="24">
                                            <p:txEl>
                                              <p:pRg st="0" end="0"/>
                                            </p:txEl>
                                          </p:spTgt>
                                        </p:tgtEl>
                                      </p:cBhvr>
                                      <p:to x="100000" y="100000"/>
                                    </p:animScale>
                                    <p:animScale>
                                      <p:cBhvr>
                                        <p:cTn id="25" dur="26">
                                          <p:stCondLst>
                                            <p:cond delay="1642"/>
                                          </p:stCondLst>
                                        </p:cTn>
                                        <p:tgtEl>
                                          <p:spTgt spid="24">
                                            <p:txEl>
                                              <p:pRg st="0" end="0"/>
                                            </p:txEl>
                                          </p:spTgt>
                                        </p:tgtEl>
                                      </p:cBhvr>
                                      <p:to x="100000" y="90000"/>
                                    </p:animScale>
                                    <p:animScale>
                                      <p:cBhvr>
                                        <p:cTn id="26" dur="166" decel="50000">
                                          <p:stCondLst>
                                            <p:cond delay="1668"/>
                                          </p:stCondLst>
                                        </p:cTn>
                                        <p:tgtEl>
                                          <p:spTgt spid="24">
                                            <p:txEl>
                                              <p:pRg st="0" end="0"/>
                                            </p:txEl>
                                          </p:spTgt>
                                        </p:tgtEl>
                                      </p:cBhvr>
                                      <p:to x="100000" y="100000"/>
                                    </p:animScale>
                                    <p:animScale>
                                      <p:cBhvr>
                                        <p:cTn id="27" dur="26">
                                          <p:stCondLst>
                                            <p:cond delay="1808"/>
                                          </p:stCondLst>
                                        </p:cTn>
                                        <p:tgtEl>
                                          <p:spTgt spid="24">
                                            <p:txEl>
                                              <p:pRg st="0" end="0"/>
                                            </p:txEl>
                                          </p:spTgt>
                                        </p:tgtEl>
                                      </p:cBhvr>
                                      <p:to x="100000" y="95000"/>
                                    </p:animScale>
                                    <p:animScale>
                                      <p:cBhvr>
                                        <p:cTn id="28" dur="166" decel="50000">
                                          <p:stCondLst>
                                            <p:cond delay="1834"/>
                                          </p:stCondLst>
                                        </p:cTn>
                                        <p:tgtEl>
                                          <p:spTgt spid="24">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animEffect transition="in" filter="fade">
                                      <p:cBhvr>
                                        <p:cTn id="33" dur="2000"/>
                                        <p:tgtEl>
                                          <p:spTgt spid="15">
                                            <p:txEl>
                                              <p:pRg st="0" end="0"/>
                                            </p:txEl>
                                          </p:spTgt>
                                        </p:tgtEl>
                                      </p:cBhvr>
                                    </p:animEffect>
                                    <p:anim calcmode="lin" valueType="num">
                                      <p:cBhvr>
                                        <p:cTn id="34" dur="2000" fill="hold"/>
                                        <p:tgtEl>
                                          <p:spTgt spid="15">
                                            <p:txEl>
                                              <p:pRg st="0" end="0"/>
                                            </p:txEl>
                                          </p:spTgt>
                                        </p:tgtEl>
                                        <p:attrNameLst>
                                          <p:attrName>ppt_w</p:attrName>
                                        </p:attrNameLst>
                                      </p:cBhvr>
                                      <p:tavLst>
                                        <p:tav tm="0" fmla="#ppt_w*sin(2.5*pi*$)">
                                          <p:val>
                                            <p:fltVal val="0"/>
                                          </p:val>
                                        </p:tav>
                                        <p:tav tm="100000">
                                          <p:val>
                                            <p:fltVal val="1"/>
                                          </p:val>
                                        </p:tav>
                                      </p:tavLst>
                                    </p:anim>
                                    <p:anim calcmode="lin" valueType="num">
                                      <p:cBhvr>
                                        <p:cTn id="35" dur="2000" fill="hold"/>
                                        <p:tgtEl>
                                          <p:spTgt spid="1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ppt_w</p:attrName>
                                        </p:attrNameLst>
                                      </p:cBhvr>
                                      <p:tavLst>
                                        <p:tav tm="0">
                                          <p:val>
                                            <p:fltVal val="0"/>
                                          </p:val>
                                        </p:tav>
                                        <p:tav tm="100000">
                                          <p:val>
                                            <p:strVal val="#ppt_w"/>
                                          </p:val>
                                        </p:tav>
                                      </p:tavLst>
                                    </p:anim>
                                    <p:anim calcmode="lin" valueType="num">
                                      <p:cBhvr>
                                        <p:cTn id="41" dur="500" fill="hold"/>
                                        <p:tgtEl>
                                          <p:spTgt spid="2"/>
                                        </p:tgtEl>
                                        <p:attrNameLst>
                                          <p:attrName>ppt_h</p:attrName>
                                        </p:attrNameLst>
                                      </p:cBhvr>
                                      <p:tavLst>
                                        <p:tav tm="0">
                                          <p:val>
                                            <p:fltVal val="0"/>
                                          </p:val>
                                        </p:tav>
                                        <p:tav tm="100000">
                                          <p:val>
                                            <p:strVal val="#ppt_h"/>
                                          </p:val>
                                        </p:tav>
                                      </p:tavLst>
                                    </p:anim>
                                    <p:animEffect transition="in" filter="fad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tile tx="0" ty="6350" sx="100000" sy="100000" flip="none" algn="tl"/>
        </a:blipFill>
        <a:effectLst/>
      </p:bgPr>
    </p:bg>
    <p:spTree>
      <p:nvGrpSpPr>
        <p:cNvPr id="1" name=""/>
        <p:cNvGrpSpPr/>
        <p:nvPr/>
      </p:nvGrpSpPr>
      <p:grpSpPr>
        <a:xfrm>
          <a:off x="0" y="0"/>
          <a:ext cx="0" cy="0"/>
          <a:chOff x="0" y="0"/>
          <a:chExt cx="0" cy="0"/>
        </a:xfrm>
      </p:grpSpPr>
      <p:sp>
        <p:nvSpPr>
          <p:cNvPr id="2" name="Scroll: Horizontal 1">
            <a:extLst>
              <a:ext uri="{FF2B5EF4-FFF2-40B4-BE49-F238E27FC236}">
                <a16:creationId xmlns:a16="http://schemas.microsoft.com/office/drawing/2014/main" id="{6C0B1B58-B067-40F0-B343-224B1755EF0F}"/>
              </a:ext>
            </a:extLst>
          </p:cNvPr>
          <p:cNvSpPr/>
          <p:nvPr/>
        </p:nvSpPr>
        <p:spPr>
          <a:xfrm>
            <a:off x="279898" y="182730"/>
            <a:ext cx="11492753" cy="7064188"/>
          </a:xfrm>
          <a:prstGeom prst="horizontalScroll">
            <a:avLst/>
          </a:prstGeom>
          <a:solidFill>
            <a:schemeClr val="accent6">
              <a:lumMod val="40000"/>
              <a:lumOff val="6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B86A595-22DB-4A51-9988-B290731417A6}"/>
              </a:ext>
            </a:extLst>
          </p:cNvPr>
          <p:cNvSpPr txBox="1"/>
          <p:nvPr/>
        </p:nvSpPr>
        <p:spPr>
          <a:xfrm>
            <a:off x="1144494" y="1710801"/>
            <a:ext cx="10165977" cy="3970318"/>
          </a:xfrm>
          <a:prstGeom prst="rect">
            <a:avLst/>
          </a:prstGeom>
          <a:noFill/>
        </p:spPr>
        <p:txBody>
          <a:bodyPr wrap="square" rtlCol="0">
            <a:spAutoFit/>
          </a:bodyPr>
          <a:lstStyle/>
          <a:p>
            <a:r>
              <a:rPr lang="as-IN" sz="3600" dirty="0"/>
              <a:t>মণিপুরীদের মধ্যে পিতৃতান্ত্রিক এবং পিতৃসূত্রীয় পরিবার ব্যবস্থা প্রচলিত</a:t>
            </a:r>
            <a:r>
              <a:rPr lang="en-US" sz="3600" dirty="0"/>
              <a:t>।</a:t>
            </a:r>
            <a:r>
              <a:rPr lang="as-IN" sz="3600" dirty="0"/>
              <a:t> ছেলেরা পিতার সম্পত্তিতে সমান ভাগ পেলেও মেয়েদের কোন অধিকার নেই</a:t>
            </a:r>
            <a:r>
              <a:rPr lang="en-US" sz="3600" dirty="0"/>
              <a:t>।</a:t>
            </a:r>
            <a:r>
              <a:rPr lang="as-IN" sz="3600" dirty="0"/>
              <a:t> তবে ইচ্ছা করলে তার মেয়েকে সম্পত্তি দান করতে পারেন. কোন দম্পত্তির পুত্র সন্তান না থাকলে মেয়ে পিতার সম্পত্তির পুরনো উত্তরাধিকারী বলে গণ্য হয়</a:t>
            </a:r>
            <a:r>
              <a:rPr lang="en-US" sz="3600" dirty="0"/>
              <a:t>।</a:t>
            </a:r>
            <a:r>
              <a:rPr lang="as-IN" sz="3600" dirty="0"/>
              <a:t> এদের মধ্যে একক বা অনু পরিবার বেশি পরিলক্ষিত হয়</a:t>
            </a:r>
            <a:r>
              <a:rPr lang="en-US" sz="3600" dirty="0"/>
              <a:t>।</a:t>
            </a:r>
          </a:p>
        </p:txBody>
      </p:sp>
      <p:sp>
        <p:nvSpPr>
          <p:cNvPr id="4" name="TextBox 3">
            <a:extLst>
              <a:ext uri="{FF2B5EF4-FFF2-40B4-BE49-F238E27FC236}">
                <a16:creationId xmlns:a16="http://schemas.microsoft.com/office/drawing/2014/main" id="{C91A32CE-1A01-478F-8A52-D880AF749478}"/>
              </a:ext>
            </a:extLst>
          </p:cNvPr>
          <p:cNvSpPr txBox="1"/>
          <p:nvPr/>
        </p:nvSpPr>
        <p:spPr>
          <a:xfrm>
            <a:off x="2617693" y="182730"/>
            <a:ext cx="4966447" cy="1015663"/>
          </a:xfrm>
          <a:prstGeom prst="rect">
            <a:avLst/>
          </a:prstGeom>
          <a:noFill/>
        </p:spPr>
        <p:txBody>
          <a:bodyPr wrap="square" rtlCol="0">
            <a:spAutoFit/>
          </a:bodyPr>
          <a:lstStyle/>
          <a:p>
            <a:r>
              <a:rPr lang="en-US" sz="6000" dirty="0" err="1">
                <a:solidFill>
                  <a:srgbClr val="660033"/>
                </a:solidFill>
              </a:rPr>
              <a:t>পরিবার</a:t>
            </a:r>
            <a:r>
              <a:rPr lang="en-US" sz="6000" dirty="0">
                <a:solidFill>
                  <a:srgbClr val="660033"/>
                </a:solidFill>
              </a:rPr>
              <a:t> </a:t>
            </a:r>
            <a:r>
              <a:rPr lang="en-US" sz="6000" dirty="0" err="1">
                <a:solidFill>
                  <a:srgbClr val="660033"/>
                </a:solidFill>
              </a:rPr>
              <a:t>ব্যাবস্থা</a:t>
            </a:r>
            <a:endParaRPr lang="en-US" sz="6000" dirty="0">
              <a:solidFill>
                <a:srgbClr val="660033"/>
              </a:solidFill>
            </a:endParaRPr>
          </a:p>
        </p:txBody>
      </p:sp>
      <p:pic>
        <p:nvPicPr>
          <p:cNvPr id="6" name="Picture 5">
            <a:extLst>
              <a:ext uri="{FF2B5EF4-FFF2-40B4-BE49-F238E27FC236}">
                <a16:creationId xmlns:a16="http://schemas.microsoft.com/office/drawing/2014/main" id="{238C780F-C67C-4F26-9D79-00B7A6E56C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0313" y="1198393"/>
            <a:ext cx="5002305" cy="5166548"/>
          </a:xfrm>
          <a:prstGeom prst="rect">
            <a:avLst/>
          </a:prstGeom>
        </p:spPr>
      </p:pic>
      <p:pic>
        <p:nvPicPr>
          <p:cNvPr id="8" name="Picture 7">
            <a:extLst>
              <a:ext uri="{FF2B5EF4-FFF2-40B4-BE49-F238E27FC236}">
                <a16:creationId xmlns:a16="http://schemas.microsoft.com/office/drawing/2014/main" id="{7FF34A9A-389F-439B-8B34-D1CD99B781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4494" y="1198393"/>
            <a:ext cx="5289177" cy="5166548"/>
          </a:xfrm>
          <a:prstGeom prst="rect">
            <a:avLst/>
          </a:prstGeom>
        </p:spPr>
      </p:pic>
      <p:sp>
        <p:nvSpPr>
          <p:cNvPr id="5" name="Oval 4">
            <a:extLst>
              <a:ext uri="{FF2B5EF4-FFF2-40B4-BE49-F238E27FC236}">
                <a16:creationId xmlns:a16="http://schemas.microsoft.com/office/drawing/2014/main" id="{8A69750C-ED63-4CCD-B9BB-AEF31FF489A3}"/>
              </a:ext>
            </a:extLst>
          </p:cNvPr>
          <p:cNvSpPr/>
          <p:nvPr/>
        </p:nvSpPr>
        <p:spPr>
          <a:xfrm>
            <a:off x="10701868" y="4995333"/>
            <a:ext cx="1070784" cy="1117600"/>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925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6"/>
                                        </p:tgtEl>
                                        <p:attrNameLst>
                                          <p:attrName>style.visibility</p:attrName>
                                        </p:attrNameLst>
                                      </p:cBhvr>
                                      <p:to>
                                        <p:strVal val="hidden"/>
                                      </p:to>
                                    </p:set>
                                    <p:audio>
                                      <p:cMediaNode>
                                        <p:cTn display="0" masterRel="sameClick">
                                          <p:stCondLst>
                                            <p:cond evt="begin" delay="0">
                                              <p:tn val="12"/>
                                            </p:cond>
                                          </p:stCondLst>
                                          <p:endCondLst>
                                            <p:cond evt="onStopAudio" delay="0">
                                              <p:tgtEl>
                                                <p:sldTgt/>
                                              </p:tgtEl>
                                            </p:cond>
                                          </p:endCondLst>
                                        </p:cTn>
                                        <p:tgtEl>
                                          <p:sndTgt r:embed="rId3" name="breeze.wav"/>
                                        </p:tgtEl>
                                      </p:cMediaNode>
                                    </p:audio>
                                  </p:sub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iterate type="lt">
                                    <p:tmPct val="10000"/>
                                  </p:iterate>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down)">
                                      <p:cBhvr>
                                        <p:cTn id="21" dur="580">
                                          <p:stCondLst>
                                            <p:cond delay="0"/>
                                          </p:stCondLst>
                                        </p:cTn>
                                        <p:tgtEl>
                                          <p:spTgt spid="4">
                                            <p:txEl>
                                              <p:pRg st="0" end="0"/>
                                            </p:txEl>
                                          </p:spTgt>
                                        </p:tgtEl>
                                      </p:cBhvr>
                                    </p:animEffect>
                                    <p:anim calcmode="lin" valueType="num">
                                      <p:cBhvr>
                                        <p:cTn id="22"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4">
                                            <p:txEl>
                                              <p:pRg st="0" end="0"/>
                                            </p:txEl>
                                          </p:spTgt>
                                        </p:tgtEl>
                                      </p:cBhvr>
                                      <p:to x="100000" y="60000"/>
                                    </p:animScale>
                                    <p:animScale>
                                      <p:cBhvr>
                                        <p:cTn id="28" dur="166" decel="50000">
                                          <p:stCondLst>
                                            <p:cond delay="676"/>
                                          </p:stCondLst>
                                        </p:cTn>
                                        <p:tgtEl>
                                          <p:spTgt spid="4">
                                            <p:txEl>
                                              <p:pRg st="0" end="0"/>
                                            </p:txEl>
                                          </p:spTgt>
                                        </p:tgtEl>
                                      </p:cBhvr>
                                      <p:to x="100000" y="100000"/>
                                    </p:animScale>
                                    <p:animScale>
                                      <p:cBhvr>
                                        <p:cTn id="29" dur="26">
                                          <p:stCondLst>
                                            <p:cond delay="1312"/>
                                          </p:stCondLst>
                                        </p:cTn>
                                        <p:tgtEl>
                                          <p:spTgt spid="4">
                                            <p:txEl>
                                              <p:pRg st="0" end="0"/>
                                            </p:txEl>
                                          </p:spTgt>
                                        </p:tgtEl>
                                      </p:cBhvr>
                                      <p:to x="100000" y="80000"/>
                                    </p:animScale>
                                    <p:animScale>
                                      <p:cBhvr>
                                        <p:cTn id="30" dur="166" decel="50000">
                                          <p:stCondLst>
                                            <p:cond delay="1338"/>
                                          </p:stCondLst>
                                        </p:cTn>
                                        <p:tgtEl>
                                          <p:spTgt spid="4">
                                            <p:txEl>
                                              <p:pRg st="0" end="0"/>
                                            </p:txEl>
                                          </p:spTgt>
                                        </p:tgtEl>
                                      </p:cBhvr>
                                      <p:to x="100000" y="100000"/>
                                    </p:animScale>
                                    <p:animScale>
                                      <p:cBhvr>
                                        <p:cTn id="31" dur="26">
                                          <p:stCondLst>
                                            <p:cond delay="1642"/>
                                          </p:stCondLst>
                                        </p:cTn>
                                        <p:tgtEl>
                                          <p:spTgt spid="4">
                                            <p:txEl>
                                              <p:pRg st="0" end="0"/>
                                            </p:txEl>
                                          </p:spTgt>
                                        </p:tgtEl>
                                      </p:cBhvr>
                                      <p:to x="100000" y="90000"/>
                                    </p:animScale>
                                    <p:animScale>
                                      <p:cBhvr>
                                        <p:cTn id="32" dur="166" decel="50000">
                                          <p:stCondLst>
                                            <p:cond delay="1668"/>
                                          </p:stCondLst>
                                        </p:cTn>
                                        <p:tgtEl>
                                          <p:spTgt spid="4">
                                            <p:txEl>
                                              <p:pRg st="0" end="0"/>
                                            </p:txEl>
                                          </p:spTgt>
                                        </p:tgtEl>
                                      </p:cBhvr>
                                      <p:to x="100000" y="100000"/>
                                    </p:animScale>
                                    <p:animScale>
                                      <p:cBhvr>
                                        <p:cTn id="33" dur="26">
                                          <p:stCondLst>
                                            <p:cond delay="1808"/>
                                          </p:stCondLst>
                                        </p:cTn>
                                        <p:tgtEl>
                                          <p:spTgt spid="4">
                                            <p:txEl>
                                              <p:pRg st="0" end="0"/>
                                            </p:txEl>
                                          </p:spTgt>
                                        </p:tgtEl>
                                      </p:cBhvr>
                                      <p:to x="100000" y="95000"/>
                                    </p:animScale>
                                    <p:animScale>
                                      <p:cBhvr>
                                        <p:cTn id="34" dur="166" decel="50000">
                                          <p:stCondLst>
                                            <p:cond delay="1834"/>
                                          </p:stCondLst>
                                        </p:cTn>
                                        <p:tgtEl>
                                          <p:spTgt spid="4">
                                            <p:txEl>
                                              <p:pRg st="0" end="0"/>
                                            </p:txEl>
                                          </p:spTgt>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iterate type="wd">
                                    <p:tmPct val="10000"/>
                                  </p:iterate>
                                  <p:childTnLst>
                                    <p:set>
                                      <p:cBhvr>
                                        <p:cTn id="38" dur="1" fill="hold">
                                          <p:stCondLst>
                                            <p:cond delay="0"/>
                                          </p:stCondLst>
                                        </p:cTn>
                                        <p:tgtEl>
                                          <p:spTgt spid="3">
                                            <p:txEl>
                                              <p:pRg st="0" end="0"/>
                                            </p:txEl>
                                          </p:spTgt>
                                        </p:tgtEl>
                                        <p:attrNameLst>
                                          <p:attrName>style.visibility</p:attrName>
                                        </p:attrNameLst>
                                      </p:cBhvr>
                                      <p:to>
                                        <p:strVal val="visible"/>
                                      </p:to>
                                    </p:set>
                                    <p:animEffect transition="in" filter="wipe(down)">
                                      <p:cBhvr>
                                        <p:cTn id="39" dur="580">
                                          <p:stCondLst>
                                            <p:cond delay="0"/>
                                          </p:stCondLst>
                                        </p:cTn>
                                        <p:tgtEl>
                                          <p:spTgt spid="3">
                                            <p:txEl>
                                              <p:pRg st="0" end="0"/>
                                            </p:txEl>
                                          </p:spTgt>
                                        </p:tgtEl>
                                      </p:cBhvr>
                                    </p:animEffect>
                                    <p:anim calcmode="lin" valueType="num">
                                      <p:cBhvr>
                                        <p:cTn id="40"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0" end="0"/>
                                            </p:txEl>
                                          </p:spTgt>
                                        </p:tgtEl>
                                      </p:cBhvr>
                                      <p:to x="100000" y="60000"/>
                                    </p:animScale>
                                    <p:animScale>
                                      <p:cBhvr>
                                        <p:cTn id="46" dur="166" decel="50000">
                                          <p:stCondLst>
                                            <p:cond delay="676"/>
                                          </p:stCondLst>
                                        </p:cTn>
                                        <p:tgtEl>
                                          <p:spTgt spid="3">
                                            <p:txEl>
                                              <p:pRg st="0" end="0"/>
                                            </p:txEl>
                                          </p:spTgt>
                                        </p:tgtEl>
                                      </p:cBhvr>
                                      <p:to x="100000" y="100000"/>
                                    </p:animScale>
                                    <p:animScale>
                                      <p:cBhvr>
                                        <p:cTn id="47" dur="26">
                                          <p:stCondLst>
                                            <p:cond delay="1312"/>
                                          </p:stCondLst>
                                        </p:cTn>
                                        <p:tgtEl>
                                          <p:spTgt spid="3">
                                            <p:txEl>
                                              <p:pRg st="0" end="0"/>
                                            </p:txEl>
                                          </p:spTgt>
                                        </p:tgtEl>
                                      </p:cBhvr>
                                      <p:to x="100000" y="80000"/>
                                    </p:animScale>
                                    <p:animScale>
                                      <p:cBhvr>
                                        <p:cTn id="48" dur="166" decel="50000">
                                          <p:stCondLst>
                                            <p:cond delay="1338"/>
                                          </p:stCondLst>
                                        </p:cTn>
                                        <p:tgtEl>
                                          <p:spTgt spid="3">
                                            <p:txEl>
                                              <p:pRg st="0" end="0"/>
                                            </p:txEl>
                                          </p:spTgt>
                                        </p:tgtEl>
                                      </p:cBhvr>
                                      <p:to x="100000" y="100000"/>
                                    </p:animScale>
                                    <p:animScale>
                                      <p:cBhvr>
                                        <p:cTn id="49" dur="26">
                                          <p:stCondLst>
                                            <p:cond delay="1642"/>
                                          </p:stCondLst>
                                        </p:cTn>
                                        <p:tgtEl>
                                          <p:spTgt spid="3">
                                            <p:txEl>
                                              <p:pRg st="0" end="0"/>
                                            </p:txEl>
                                          </p:spTgt>
                                        </p:tgtEl>
                                      </p:cBhvr>
                                      <p:to x="100000" y="90000"/>
                                    </p:animScale>
                                    <p:animScale>
                                      <p:cBhvr>
                                        <p:cTn id="50" dur="166" decel="50000">
                                          <p:stCondLst>
                                            <p:cond delay="1668"/>
                                          </p:stCondLst>
                                        </p:cTn>
                                        <p:tgtEl>
                                          <p:spTgt spid="3">
                                            <p:txEl>
                                              <p:pRg st="0" end="0"/>
                                            </p:txEl>
                                          </p:spTgt>
                                        </p:tgtEl>
                                      </p:cBhvr>
                                      <p:to x="100000" y="100000"/>
                                    </p:animScale>
                                    <p:animScale>
                                      <p:cBhvr>
                                        <p:cTn id="51" dur="26">
                                          <p:stCondLst>
                                            <p:cond delay="1808"/>
                                          </p:stCondLst>
                                        </p:cTn>
                                        <p:tgtEl>
                                          <p:spTgt spid="3">
                                            <p:txEl>
                                              <p:pRg st="0" end="0"/>
                                            </p:txEl>
                                          </p:spTgt>
                                        </p:tgtEl>
                                      </p:cBhvr>
                                      <p:to x="100000" y="95000"/>
                                    </p:animScale>
                                    <p:animScale>
                                      <p:cBhvr>
                                        <p:cTn id="52" dur="166" decel="50000">
                                          <p:stCondLst>
                                            <p:cond delay="1834"/>
                                          </p:stCondLst>
                                        </p:cTn>
                                        <p:tgtEl>
                                          <p:spTgt spid="3">
                                            <p:txEl>
                                              <p:pRg st="0" end="0"/>
                                            </p:txEl>
                                          </p:spTgt>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p:cTn id="57" dur="500" fill="hold"/>
                                        <p:tgtEl>
                                          <p:spTgt spid="5"/>
                                        </p:tgtEl>
                                        <p:attrNameLst>
                                          <p:attrName>ppt_w</p:attrName>
                                        </p:attrNameLst>
                                      </p:cBhvr>
                                      <p:tavLst>
                                        <p:tav tm="0">
                                          <p:val>
                                            <p:fltVal val="0"/>
                                          </p:val>
                                        </p:tav>
                                        <p:tav tm="100000">
                                          <p:val>
                                            <p:strVal val="#ppt_w"/>
                                          </p:val>
                                        </p:tav>
                                      </p:tavLst>
                                    </p:anim>
                                    <p:anim calcmode="lin" valueType="num">
                                      <p:cBhvr>
                                        <p:cTn id="58" dur="500" fill="hold"/>
                                        <p:tgtEl>
                                          <p:spTgt spid="5"/>
                                        </p:tgtEl>
                                        <p:attrNameLst>
                                          <p:attrName>ppt_h</p:attrName>
                                        </p:attrNameLst>
                                      </p:cBhvr>
                                      <p:tavLst>
                                        <p:tav tm="0">
                                          <p:val>
                                            <p:fltVal val="0"/>
                                          </p:val>
                                        </p:tav>
                                        <p:tav tm="100000">
                                          <p:val>
                                            <p:strVal val="#ppt_h"/>
                                          </p:val>
                                        </p:tav>
                                      </p:tavLst>
                                    </p:anim>
                                    <p:animEffect transition="in" filter="fade">
                                      <p:cBhvr>
                                        <p:cTn id="5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Callout: Up Arrow 1">
            <a:extLst>
              <a:ext uri="{FF2B5EF4-FFF2-40B4-BE49-F238E27FC236}">
                <a16:creationId xmlns:a16="http://schemas.microsoft.com/office/drawing/2014/main" id="{A619897D-9C23-45AB-9325-D046206E30BA}"/>
              </a:ext>
            </a:extLst>
          </p:cNvPr>
          <p:cNvSpPr/>
          <p:nvPr/>
        </p:nvSpPr>
        <p:spPr>
          <a:xfrm>
            <a:off x="-1113952" y="-287345"/>
            <a:ext cx="14805080" cy="7862146"/>
          </a:xfrm>
          <a:prstGeom prst="upArrowCallou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pic>
        <p:nvPicPr>
          <p:cNvPr id="4" name="Picture 3" descr="https://bn.banglapedia.org/images/thumb/4/4e/MonipuriMarrage.jpg/400px-MonipuriMarrage.jpg">
            <a:hlinkClick r:id="rId3"/>
            <a:extLst>
              <a:ext uri="{FF2B5EF4-FFF2-40B4-BE49-F238E27FC236}">
                <a16:creationId xmlns:a16="http://schemas.microsoft.com/office/drawing/2014/main" id="{4CB2E46C-B611-4EEB-9FCA-AE5AC1B44A1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088924" y="0"/>
            <a:ext cx="5106572" cy="2514600"/>
          </a:xfrm>
          <a:prstGeom prst="rect">
            <a:avLst/>
          </a:prstGeom>
          <a:noFill/>
          <a:ln>
            <a:noFill/>
          </a:ln>
        </p:spPr>
      </p:pic>
      <p:pic>
        <p:nvPicPr>
          <p:cNvPr id="5" name="Picture 4" descr="https://bn.banglapedia.org/images/thumb/4/4e/MonipuriMarrage.jpg/400px-MonipuriMarrage.jpg">
            <a:hlinkClick r:id="rId3"/>
            <a:extLst>
              <a:ext uri="{FF2B5EF4-FFF2-40B4-BE49-F238E27FC236}">
                <a16:creationId xmlns:a16="http://schemas.microsoft.com/office/drawing/2014/main" id="{E6F7184B-D0EC-4864-B88B-1BE5A33A99B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403187" cy="2514600"/>
          </a:xfrm>
          <a:prstGeom prst="rect">
            <a:avLst/>
          </a:prstGeom>
          <a:noFill/>
          <a:ln>
            <a:noFill/>
          </a:ln>
        </p:spPr>
      </p:pic>
      <p:sp>
        <p:nvSpPr>
          <p:cNvPr id="7" name="TextBox 6">
            <a:extLst>
              <a:ext uri="{FF2B5EF4-FFF2-40B4-BE49-F238E27FC236}">
                <a16:creationId xmlns:a16="http://schemas.microsoft.com/office/drawing/2014/main" id="{1E3F8824-F241-4406-9763-F4EB1E5D118C}"/>
              </a:ext>
            </a:extLst>
          </p:cNvPr>
          <p:cNvSpPr txBox="1"/>
          <p:nvPr/>
        </p:nvSpPr>
        <p:spPr>
          <a:xfrm>
            <a:off x="173209" y="887135"/>
            <a:ext cx="11864340" cy="6093976"/>
          </a:xfrm>
          <a:prstGeom prst="rect">
            <a:avLst/>
          </a:prstGeom>
          <a:noFill/>
        </p:spPr>
        <p:txBody>
          <a:bodyPr wrap="square" rtlCol="0">
            <a:spAutoFit/>
          </a:bodyPr>
          <a:lstStyle/>
          <a:p>
            <a:r>
              <a:rPr lang="en-US" sz="3600" b="1" dirty="0"/>
              <a:t>                                   </a:t>
            </a:r>
            <a:r>
              <a:rPr lang="as-IN" sz="4400" b="1" dirty="0"/>
              <a:t>মণিপুরি বিয়ে</a:t>
            </a:r>
            <a:endParaRPr lang="en-US" sz="4400" b="1" dirty="0"/>
          </a:p>
          <a:p>
            <a:endParaRPr lang="en-US" sz="3600" b="1" dirty="0"/>
          </a:p>
          <a:p>
            <a:endParaRPr lang="as-IN" sz="3600" dirty="0"/>
          </a:p>
          <a:p>
            <a:r>
              <a:rPr lang="as-IN" sz="3200" dirty="0"/>
              <a:t>নিজস্ব সমাজ ছাড়া মণিপুরিদের বিয়ে একেবারেই নিষিদ্ধ। একইভাবে সমগোত্রে এদের বিয়ে হয় না। মণিপুরি সমাজে চার ধরনের বিয়ের পদ্ধতি প্রচলিত রয়েছে। যেমন—প্রজাপাত্য বিয়ে, ব্রাহ্ম বিয়ে, গন্ধর্ব বিয়ে ও রাক্ষস বিয়ে।</a:t>
            </a:r>
          </a:p>
          <a:p>
            <a:r>
              <a:rPr lang="as-IN" sz="3200" dirty="0"/>
              <a:t>প্রজাপাত্য বিয়ের সব সিদ্ধান্ত বর-কনের অভিভাবকরা সম্মিলিতভাবে নিয়ে থাকেন। তাই এ পদ্ধতিতেই বেশির ভাগ বিয়ে সম্পন্ন হয়। বিয়েতে মণিপুরিরা ওয়ারৌপদ, হেইজাপদ, নিকন খেলানি, বরবার্তন, কুঞ্জ সাজন, তিন দিনকার চানা, পাচোভাত খানা, ঠিল্পা—এই আটটি পর্ব পালন করে।</a:t>
            </a:r>
          </a:p>
          <a:p>
            <a:endParaRPr lang="en-US" dirty="0"/>
          </a:p>
        </p:txBody>
      </p:sp>
      <p:sp>
        <p:nvSpPr>
          <p:cNvPr id="3" name="Oval 2">
            <a:extLst>
              <a:ext uri="{FF2B5EF4-FFF2-40B4-BE49-F238E27FC236}">
                <a16:creationId xmlns:a16="http://schemas.microsoft.com/office/drawing/2014/main" id="{F8538DF4-E4CA-472A-B5DF-E9B7F7200A71}"/>
              </a:ext>
            </a:extLst>
          </p:cNvPr>
          <p:cNvSpPr/>
          <p:nvPr/>
        </p:nvSpPr>
        <p:spPr>
          <a:xfrm>
            <a:off x="11582399" y="6383867"/>
            <a:ext cx="1810043" cy="1016000"/>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211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anim calcmode="lin" valueType="num">
                                      <p:cBhvr>
                                        <p:cTn id="8"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 calcmode="lin" valueType="num">
                                      <p:cBhvr>
                                        <p:cTn id="14"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15"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16"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17" dur="1000"/>
                                        <p:tgtEl>
                                          <p:spTgt spid="7">
                                            <p:txEl>
                                              <p:pRg st="3" end="3"/>
                                            </p:txEl>
                                          </p:spTgt>
                                        </p:tgtEl>
                                      </p:cBhvr>
                                    </p:animEffect>
                                  </p:childTnLst>
                                </p:cTn>
                              </p:par>
                              <p:par>
                                <p:cTn id="18" presetID="31" presetClass="entr" presetSubtype="0" fill="hold" nodeType="with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 calcmode="lin" valueType="num">
                                      <p:cBhvr>
                                        <p:cTn id="20"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1"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22" dur="1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23" dur="1000"/>
                                        <p:tgtEl>
                                          <p:spTgt spid="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 calcmode="lin" valueType="num">
                                      <p:cBhvr>
                                        <p:cTn id="30" dur="1000" fill="hold"/>
                                        <p:tgtEl>
                                          <p:spTgt spid="4"/>
                                        </p:tgtEl>
                                        <p:attrNameLst>
                                          <p:attrName>style.rotation</p:attrName>
                                        </p:attrNameLst>
                                      </p:cBhvr>
                                      <p:tavLst>
                                        <p:tav tm="0">
                                          <p:val>
                                            <p:fltVal val="90"/>
                                          </p:val>
                                        </p:tav>
                                        <p:tav tm="100000">
                                          <p:val>
                                            <p:fltVal val="0"/>
                                          </p:val>
                                        </p:tav>
                                      </p:tavLst>
                                    </p:anim>
                                    <p:animEffect transition="in" filter="fade">
                                      <p:cBhvr>
                                        <p:cTn id="31" dur="1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1000" fill="hold"/>
                                        <p:tgtEl>
                                          <p:spTgt spid="5"/>
                                        </p:tgtEl>
                                        <p:attrNameLst>
                                          <p:attrName>ppt_w</p:attrName>
                                        </p:attrNameLst>
                                      </p:cBhvr>
                                      <p:tavLst>
                                        <p:tav tm="0">
                                          <p:val>
                                            <p:fltVal val="0"/>
                                          </p:val>
                                        </p:tav>
                                        <p:tav tm="100000">
                                          <p:val>
                                            <p:strVal val="#ppt_w"/>
                                          </p:val>
                                        </p:tav>
                                      </p:tavLst>
                                    </p:anim>
                                    <p:anim calcmode="lin" valueType="num">
                                      <p:cBhvr>
                                        <p:cTn id="37" dur="1000" fill="hold"/>
                                        <p:tgtEl>
                                          <p:spTgt spid="5"/>
                                        </p:tgtEl>
                                        <p:attrNameLst>
                                          <p:attrName>ppt_h</p:attrName>
                                        </p:attrNameLst>
                                      </p:cBhvr>
                                      <p:tavLst>
                                        <p:tav tm="0">
                                          <p:val>
                                            <p:fltVal val="0"/>
                                          </p:val>
                                        </p:tav>
                                        <p:tav tm="100000">
                                          <p:val>
                                            <p:strVal val="#ppt_h"/>
                                          </p:val>
                                        </p:tav>
                                      </p:tavLst>
                                    </p:anim>
                                    <p:anim calcmode="lin" valueType="num">
                                      <p:cBhvr>
                                        <p:cTn id="38" dur="1000" fill="hold"/>
                                        <p:tgtEl>
                                          <p:spTgt spid="5"/>
                                        </p:tgtEl>
                                        <p:attrNameLst>
                                          <p:attrName>style.rotation</p:attrName>
                                        </p:attrNameLst>
                                      </p:cBhvr>
                                      <p:tavLst>
                                        <p:tav tm="0">
                                          <p:val>
                                            <p:fltVal val="90"/>
                                          </p:val>
                                        </p:tav>
                                        <p:tav tm="100000">
                                          <p:val>
                                            <p:fltVal val="0"/>
                                          </p:val>
                                        </p:tav>
                                      </p:tavLst>
                                    </p:anim>
                                    <p:animEffect transition="in" filter="fade">
                                      <p:cBhvr>
                                        <p:cTn id="39" dur="10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500" fill="hold"/>
                                        <p:tgtEl>
                                          <p:spTgt spid="3"/>
                                        </p:tgtEl>
                                        <p:attrNameLst>
                                          <p:attrName>ppt_w</p:attrName>
                                        </p:attrNameLst>
                                      </p:cBhvr>
                                      <p:tavLst>
                                        <p:tav tm="0">
                                          <p:val>
                                            <p:fltVal val="0"/>
                                          </p:val>
                                        </p:tav>
                                        <p:tav tm="100000">
                                          <p:val>
                                            <p:strVal val="#ppt_w"/>
                                          </p:val>
                                        </p:tav>
                                      </p:tavLst>
                                    </p:anim>
                                    <p:anim calcmode="lin" valueType="num">
                                      <p:cBhvr>
                                        <p:cTn id="45" dur="500" fill="hold"/>
                                        <p:tgtEl>
                                          <p:spTgt spid="3"/>
                                        </p:tgtEl>
                                        <p:attrNameLst>
                                          <p:attrName>ppt_h</p:attrName>
                                        </p:attrNameLst>
                                      </p:cBhvr>
                                      <p:tavLst>
                                        <p:tav tm="0">
                                          <p:val>
                                            <p:fltVal val="0"/>
                                          </p:val>
                                        </p:tav>
                                        <p:tav tm="100000">
                                          <p:val>
                                            <p:strVal val="#ppt_h"/>
                                          </p:val>
                                        </p:tav>
                                      </p:tavLst>
                                    </p:anim>
                                    <p:animEffect transition="in" filter="fade">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4545B7-B1FD-466A-B518-88D6EA704516}"/>
              </a:ext>
            </a:extLst>
          </p:cNvPr>
          <p:cNvSpPr txBox="1"/>
          <p:nvPr/>
        </p:nvSpPr>
        <p:spPr>
          <a:xfrm flipH="1">
            <a:off x="3012141" y="143436"/>
            <a:ext cx="3639671" cy="923330"/>
          </a:xfrm>
          <a:prstGeom prst="rect">
            <a:avLst/>
          </a:prstGeom>
          <a:noFill/>
        </p:spPr>
        <p:txBody>
          <a:bodyPr wrap="square" rtlCol="0">
            <a:spAutoFit/>
          </a:bodyPr>
          <a:lstStyle/>
          <a:p>
            <a:r>
              <a:rPr lang="en-US" sz="5400" dirty="0" err="1">
                <a:solidFill>
                  <a:schemeClr val="bg1"/>
                </a:solidFill>
              </a:rPr>
              <a:t>ভাষা</a:t>
            </a:r>
            <a:endParaRPr lang="en-US" sz="5400" dirty="0">
              <a:solidFill>
                <a:schemeClr val="bg1"/>
              </a:solidFill>
            </a:endParaRPr>
          </a:p>
        </p:txBody>
      </p:sp>
      <p:sp>
        <p:nvSpPr>
          <p:cNvPr id="3" name="TextBox 2">
            <a:extLst>
              <a:ext uri="{FF2B5EF4-FFF2-40B4-BE49-F238E27FC236}">
                <a16:creationId xmlns:a16="http://schemas.microsoft.com/office/drawing/2014/main" id="{8E123E2A-E68B-4558-A973-202BDC32F3EC}"/>
              </a:ext>
            </a:extLst>
          </p:cNvPr>
          <p:cNvSpPr txBox="1"/>
          <p:nvPr/>
        </p:nvSpPr>
        <p:spPr>
          <a:xfrm>
            <a:off x="0" y="-11309"/>
            <a:ext cx="12192000" cy="6826484"/>
          </a:xfrm>
          <a:prstGeom prst="rect">
            <a:avLst/>
          </a:prstGeom>
          <a:blipFill>
            <a:blip r:embed="rId2"/>
            <a:tile tx="0" ty="0" sx="100000" sy="100000" flip="none" algn="tl"/>
          </a:blipFill>
        </p:spPr>
        <p:txBody>
          <a:bodyPr wrap="square" rtlCol="0">
            <a:spAutoFit/>
          </a:bodyPr>
          <a:lstStyle/>
          <a:p>
            <a:pPr>
              <a:spcAft>
                <a:spcPts val="1125"/>
              </a:spcAft>
            </a:pPr>
            <a:r>
              <a:rPr lang="en-US" sz="2800" b="1" i="1" dirty="0">
                <a:solidFill>
                  <a:srgbClr val="333333"/>
                </a:solidFill>
                <a:latin typeface="Arial" panose="020B0604020202020204" pitchFamily="34" charset="0"/>
                <a:ea typeface="Times New Roman" panose="02020603050405020304" pitchFamily="18" charset="0"/>
                <a:cs typeface="Nirmala UI" panose="020B0502040204020203" pitchFamily="34" charset="0"/>
              </a:rPr>
              <a:t>                                    </a:t>
            </a:r>
            <a:r>
              <a:rPr lang="bn-IN" sz="2800" b="1" i="1" dirty="0">
                <a:solidFill>
                  <a:srgbClr val="333333"/>
                </a:solidFill>
                <a:latin typeface="Arial" panose="020B0604020202020204" pitchFamily="34" charset="0"/>
                <a:ea typeface="Times New Roman" panose="02020603050405020304" pitchFamily="18" charset="0"/>
                <a:cs typeface="Nirmala UI" panose="020B0502040204020203" pitchFamily="34" charset="0"/>
              </a:rPr>
              <a:t>ভাষা ও সাহিত্য</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p>
          <a:p>
            <a:pPr>
              <a:spcAft>
                <a:spcPts val="1125"/>
              </a:spcAft>
            </a:pPr>
            <a:r>
              <a:rPr lang="bn-IN" sz="2800" dirty="0">
                <a:solidFill>
                  <a:srgbClr val="333333"/>
                </a:solidFill>
                <a:latin typeface="Arial" panose="020B0604020202020204" pitchFamily="34" charset="0"/>
                <a:ea typeface="Times New Roman" panose="02020603050405020304" pitchFamily="18" charset="0"/>
                <a:cs typeface="Nirmala UI" panose="020B0502040204020203" pitchFamily="34" charset="0"/>
              </a:rPr>
              <a:t>মণিপুরীদের মাতৃভাষা মেইতেই লন বা মণিপুরী ভাষা মঙ্গোলীয় ভাষা পরিবারের তিববতি-বর্মি উপ-পরিবারভুক্ত এবং কুকি-চীনা দলভুক্ত। মণিপুরী ভাষা ও সাহিত্য খুবই প্রাচীন। এর রয়েছে একটি সমৃদ্ধ ও বর্ণাঢ্য ইতিহাস এবং দীর্ঘ ঐতিহ্য। মণিপুরী ভাষা আজ শুধু মণিপুরের রাষ্ট্রভাষাই নয়</a:t>
            </a:r>
            <a:r>
              <a:rPr lang="en-US" sz="2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bn-IN" sz="2800" dirty="0">
                <a:solidFill>
                  <a:srgbClr val="333333"/>
                </a:solidFill>
                <a:latin typeface="Arial" panose="020B0604020202020204" pitchFamily="34" charset="0"/>
                <a:ea typeface="Times New Roman" panose="02020603050405020304" pitchFamily="18" charset="0"/>
                <a:cs typeface="Nirmala UI" panose="020B0502040204020203" pitchFamily="34" charset="0"/>
              </a:rPr>
              <a:t>এটি ভারতের সংবিধানে ৮ম তফশিলে অন্তর্ভুক্তির মাধ্যমে জাতীয় ভাষা হিসেবে স্বীকৃতি লাভ করেছে।</a:t>
            </a:r>
            <a:endParaRPr lang="en-US" sz="2800" dirty="0">
              <a:solidFill>
                <a:srgbClr val="333333"/>
              </a:solidFill>
              <a:latin typeface="Arial" panose="020B0604020202020204" pitchFamily="34" charset="0"/>
              <a:ea typeface="Times New Roman" panose="02020603050405020304" pitchFamily="18" charset="0"/>
              <a:cs typeface="Nirmala UI" panose="020B0502040204020203" pitchFamily="34" charset="0"/>
            </a:endParaRPr>
          </a:p>
          <a:p>
            <a:pPr>
              <a:spcAft>
                <a:spcPts val="1125"/>
              </a:spcAft>
            </a:pPr>
            <a:r>
              <a:rPr lang="en-US" sz="2400" dirty="0" err="1">
                <a:solidFill>
                  <a:srgbClr val="333333"/>
                </a:solidFill>
                <a:latin typeface="Nirmala UI" panose="020B0502040204020203" pitchFamily="34" charset="0"/>
                <a:ea typeface="Times New Roman" panose="02020603050405020304" pitchFamily="18" charset="0"/>
              </a:rPr>
              <a:t>মা</a:t>
            </a:r>
            <a:r>
              <a:rPr lang="en-US" sz="2400" dirty="0">
                <a:solidFill>
                  <a:srgbClr val="333333"/>
                </a:solidFill>
                <a:latin typeface="Lato" panose="020F0502020204030203" pitchFamily="34" charset="0"/>
                <a:ea typeface="Times New Roman" panose="02020603050405020304" pitchFamily="18" charset="0"/>
              </a:rPr>
              <a:t> </a:t>
            </a:r>
            <a:r>
              <a:rPr lang="en-US" sz="2400" dirty="0" err="1">
                <a:solidFill>
                  <a:srgbClr val="333333"/>
                </a:solidFill>
                <a:latin typeface="Nirmala UI" panose="020B0502040204020203" pitchFamily="34" charset="0"/>
                <a:ea typeface="Times New Roman" panose="02020603050405020304" pitchFamily="18" charset="0"/>
              </a:rPr>
              <a:t>তি</a:t>
            </a:r>
            <a:r>
              <a:rPr lang="en-US" sz="2400" dirty="0">
                <a:solidFill>
                  <a:srgbClr val="333333"/>
                </a:solidFill>
                <a:latin typeface="Lato" panose="020F0502020204030203" pitchFamily="34" charset="0"/>
                <a:ea typeface="Times New Roman" panose="02020603050405020304" pitchFamily="18" charset="0"/>
              </a:rPr>
              <a:t> </a:t>
            </a:r>
            <a:r>
              <a:rPr lang="en-US" sz="2400" dirty="0" err="1">
                <a:solidFill>
                  <a:srgbClr val="333333"/>
                </a:solidFill>
                <a:latin typeface="Nirmala UI" panose="020B0502040204020203" pitchFamily="34" charset="0"/>
                <a:ea typeface="Times New Roman" panose="02020603050405020304" pitchFamily="18" charset="0"/>
              </a:rPr>
              <a:t>হিকাছা</a:t>
            </a:r>
            <a:r>
              <a:rPr lang="en-US" sz="2400" dirty="0">
                <a:solidFill>
                  <a:srgbClr val="333333"/>
                </a:solidFill>
                <a:latin typeface="Nirmala UI" panose="020B0502040204020203" pitchFamily="34" charset="0"/>
                <a:ea typeface="Times New Roman" panose="02020603050405020304" pitchFamily="18" charset="0"/>
              </a:rPr>
              <a:t>ৎ</a:t>
            </a:r>
            <a:r>
              <a:rPr lang="en-US" sz="2400" dirty="0">
                <a:solidFill>
                  <a:srgbClr val="333333"/>
                </a:solidFill>
                <a:latin typeface="Lato" panose="020F0502020204030203" pitchFamily="34" charset="0"/>
                <a:ea typeface="Times New Roman" panose="02020603050405020304" pitchFamily="18" charset="0"/>
              </a:rPr>
              <a:t> </a:t>
            </a:r>
            <a:r>
              <a:rPr lang="en-US" sz="2400" dirty="0" err="1">
                <a:solidFill>
                  <a:srgbClr val="333333"/>
                </a:solidFill>
                <a:latin typeface="Nirmala UI" panose="020B0502040204020203" pitchFamily="34" charset="0"/>
                <a:ea typeface="Times New Roman" panose="02020603050405020304" pitchFamily="18" charset="0"/>
              </a:rPr>
              <a:t>নুং</a:t>
            </a:r>
            <a:r>
              <a:rPr lang="en-US" sz="2400" dirty="0">
                <a:solidFill>
                  <a:srgbClr val="333333"/>
                </a:solidFill>
                <a:latin typeface="Lato" panose="020F0502020204030203" pitchFamily="34" charset="0"/>
                <a:ea typeface="Times New Roman" panose="02020603050405020304" pitchFamily="18" charset="0"/>
              </a:rPr>
              <a:t> </a:t>
            </a:r>
            <a:r>
              <a:rPr lang="en-US" sz="2400" dirty="0" err="1">
                <a:solidFill>
                  <a:srgbClr val="333333"/>
                </a:solidFill>
                <a:latin typeface="Nirmala UI" panose="020B0502040204020203" pitchFamily="34" charset="0"/>
                <a:ea typeface="Times New Roman" panose="02020603050405020304" pitchFamily="18" charset="0"/>
              </a:rPr>
              <a:t>শিপা</a:t>
            </a:r>
            <a:r>
              <a:rPr lang="en-US" sz="2400" dirty="0">
                <a:solidFill>
                  <a:srgbClr val="333333"/>
                </a:solidFill>
                <a:latin typeface="Lato" panose="020F0502020204030203" pitchFamily="34" charset="0"/>
                <a:ea typeface="Times New Roman" panose="02020603050405020304" pitchFamily="18" charset="0"/>
              </a:rPr>
              <a:t> </a:t>
            </a:r>
            <a:r>
              <a:rPr lang="en-US" sz="2400" dirty="0" err="1">
                <a:solidFill>
                  <a:srgbClr val="333333"/>
                </a:solidFill>
                <a:latin typeface="Nirmala UI" panose="020B0502040204020203" pitchFamily="34" charset="0"/>
                <a:ea typeface="Times New Roman" panose="02020603050405020304" pitchFamily="18" charset="0"/>
              </a:rPr>
              <a:t>ঠারে</a:t>
            </a:r>
            <a:br>
              <a:rPr lang="en-US" sz="2400" dirty="0">
                <a:solidFill>
                  <a:srgbClr val="333333"/>
                </a:solidFill>
                <a:latin typeface="Lato" panose="020F0502020204030203" pitchFamily="34" charset="0"/>
                <a:ea typeface="Times New Roman" panose="02020603050405020304" pitchFamily="18" charset="0"/>
              </a:rPr>
            </a:br>
            <a:r>
              <a:rPr lang="en-US" sz="2400" dirty="0" err="1">
                <a:solidFill>
                  <a:srgbClr val="333333"/>
                </a:solidFill>
                <a:latin typeface="Nirmala UI" panose="020B0502040204020203" pitchFamily="34" charset="0"/>
                <a:ea typeface="Times New Roman" panose="02020603050405020304" pitchFamily="18" charset="0"/>
              </a:rPr>
              <a:t>আমি</a:t>
            </a:r>
            <a:r>
              <a:rPr lang="en-US" sz="2400" dirty="0">
                <a:solidFill>
                  <a:srgbClr val="333333"/>
                </a:solidFill>
                <a:latin typeface="Lato" panose="020F0502020204030203" pitchFamily="34" charset="0"/>
                <a:ea typeface="Times New Roman" panose="02020603050405020304" pitchFamily="18" charset="0"/>
              </a:rPr>
              <a:t> </a:t>
            </a:r>
            <a:r>
              <a:rPr lang="en-US" sz="2400" dirty="0" err="1">
                <a:solidFill>
                  <a:srgbClr val="333333"/>
                </a:solidFill>
                <a:latin typeface="Nirmala UI" panose="020B0502040204020203" pitchFamily="34" charset="0"/>
                <a:ea typeface="Times New Roman" panose="02020603050405020304" pitchFamily="18" charset="0"/>
              </a:rPr>
              <a:t>হাদ্দিন</a:t>
            </a:r>
            <a:r>
              <a:rPr lang="en-US" sz="2400" dirty="0">
                <a:solidFill>
                  <a:srgbClr val="333333"/>
                </a:solidFill>
                <a:latin typeface="Lato" panose="020F0502020204030203" pitchFamily="34" charset="0"/>
                <a:ea typeface="Times New Roman" panose="02020603050405020304" pitchFamily="18" charset="0"/>
              </a:rPr>
              <a:t> </a:t>
            </a:r>
            <a:r>
              <a:rPr lang="en-US" sz="2400" dirty="0" err="1">
                <a:solidFill>
                  <a:srgbClr val="333333"/>
                </a:solidFill>
                <a:latin typeface="Nirmala UI" panose="020B0502040204020203" pitchFamily="34" charset="0"/>
                <a:ea typeface="Times New Roman" panose="02020603050405020304" pitchFamily="18" charset="0"/>
              </a:rPr>
              <a:t>ততারারাঙ</a:t>
            </a:r>
            <a:r>
              <a:rPr lang="en-US" sz="2400" dirty="0">
                <a:solidFill>
                  <a:srgbClr val="333333"/>
                </a:solidFill>
                <a:latin typeface="Lato" panose="020F0502020204030203" pitchFamily="34" charset="0"/>
                <a:ea typeface="Times New Roman" panose="02020603050405020304" pitchFamily="18" charset="0"/>
              </a:rPr>
              <a:t>,</a:t>
            </a:r>
            <a:br>
              <a:rPr lang="en-US" sz="2400" dirty="0">
                <a:solidFill>
                  <a:srgbClr val="333333"/>
                </a:solidFill>
                <a:latin typeface="Lato" panose="020F0502020204030203" pitchFamily="34" charset="0"/>
                <a:ea typeface="Times New Roman" panose="02020603050405020304" pitchFamily="18" charset="0"/>
              </a:rPr>
            </a:br>
            <a:r>
              <a:rPr lang="en-US" sz="2400" dirty="0" err="1">
                <a:solidFill>
                  <a:srgbClr val="333333"/>
                </a:solidFill>
                <a:latin typeface="Nirmala UI" panose="020B0502040204020203" pitchFamily="34" charset="0"/>
                <a:ea typeface="Times New Roman" panose="02020603050405020304" pitchFamily="18" charset="0"/>
              </a:rPr>
              <a:t>তি</a:t>
            </a:r>
            <a:r>
              <a:rPr lang="en-US" sz="2400" dirty="0">
                <a:solidFill>
                  <a:srgbClr val="333333"/>
                </a:solidFill>
                <a:latin typeface="Lato" panose="020F0502020204030203" pitchFamily="34" charset="0"/>
                <a:ea typeface="Times New Roman" panose="02020603050405020304" pitchFamily="18" charset="0"/>
              </a:rPr>
              <a:t> </a:t>
            </a:r>
            <a:r>
              <a:rPr lang="en-US" sz="2400" dirty="0" err="1">
                <a:solidFill>
                  <a:srgbClr val="333333"/>
                </a:solidFill>
                <a:latin typeface="Nirmala UI" panose="020B0502040204020203" pitchFamily="34" charset="0"/>
                <a:ea typeface="Times New Roman" panose="02020603050405020304" pitchFamily="18" charset="0"/>
              </a:rPr>
              <a:t>হিকাছা</a:t>
            </a:r>
            <a:r>
              <a:rPr lang="en-US" sz="2400" dirty="0">
                <a:solidFill>
                  <a:srgbClr val="333333"/>
                </a:solidFill>
                <a:latin typeface="Nirmala UI" panose="020B0502040204020203" pitchFamily="34" charset="0"/>
                <a:ea typeface="Times New Roman" panose="02020603050405020304" pitchFamily="18" charset="0"/>
              </a:rPr>
              <a:t>ৎ</a:t>
            </a:r>
            <a:r>
              <a:rPr lang="en-US" sz="2400" dirty="0">
                <a:solidFill>
                  <a:srgbClr val="333333"/>
                </a:solidFill>
                <a:latin typeface="Lato" panose="020F0502020204030203" pitchFamily="34" charset="0"/>
                <a:ea typeface="Times New Roman" panose="02020603050405020304" pitchFamily="18" charset="0"/>
              </a:rPr>
              <a:t> </a:t>
            </a:r>
            <a:r>
              <a:rPr lang="en-US" sz="2400" dirty="0" err="1">
                <a:solidFill>
                  <a:srgbClr val="333333"/>
                </a:solidFill>
                <a:latin typeface="Nirmala UI" panose="020B0502040204020203" pitchFamily="34" charset="0"/>
                <a:ea typeface="Times New Roman" panose="02020603050405020304" pitchFamily="18" charset="0"/>
              </a:rPr>
              <a:t>কঙানা</a:t>
            </a:r>
            <a:r>
              <a:rPr lang="en-US" sz="2400" dirty="0">
                <a:solidFill>
                  <a:srgbClr val="333333"/>
                </a:solidFill>
                <a:latin typeface="Lato" panose="020F0502020204030203" pitchFamily="34" charset="0"/>
                <a:ea typeface="Times New Roman" panose="02020603050405020304" pitchFamily="18" charset="0"/>
              </a:rPr>
              <a:t> </a:t>
            </a:r>
            <a:r>
              <a:rPr lang="en-US" sz="2400" dirty="0" err="1">
                <a:solidFill>
                  <a:srgbClr val="333333"/>
                </a:solidFill>
                <a:latin typeface="Nirmala UI" panose="020B0502040204020203" pitchFamily="34" charset="0"/>
                <a:ea typeface="Times New Roman" panose="02020603050405020304" pitchFamily="18" charset="0"/>
              </a:rPr>
              <a:t>রৌয়ে</a:t>
            </a:r>
            <a:br>
              <a:rPr lang="en-US" sz="2400" dirty="0">
                <a:solidFill>
                  <a:srgbClr val="333333"/>
                </a:solidFill>
                <a:latin typeface="Lato" panose="020F0502020204030203" pitchFamily="34" charset="0"/>
                <a:ea typeface="Times New Roman" panose="02020603050405020304" pitchFamily="18" charset="0"/>
              </a:rPr>
            </a:br>
            <a:r>
              <a:rPr lang="en-US" sz="2400" dirty="0" err="1">
                <a:solidFill>
                  <a:srgbClr val="333333"/>
                </a:solidFill>
                <a:latin typeface="Nirmala UI" panose="020B0502040204020203" pitchFamily="34" charset="0"/>
                <a:ea typeface="Times New Roman" panose="02020603050405020304" pitchFamily="18" charset="0"/>
              </a:rPr>
              <a:t>হেক্করিষা</a:t>
            </a:r>
            <a:r>
              <a:rPr lang="en-US" sz="2400" dirty="0">
                <a:solidFill>
                  <a:srgbClr val="333333"/>
                </a:solidFill>
                <a:latin typeface="Lato" panose="020F0502020204030203" pitchFamily="34" charset="0"/>
                <a:ea typeface="Times New Roman" panose="02020603050405020304" pitchFamily="18" charset="0"/>
              </a:rPr>
              <a:t> </a:t>
            </a:r>
            <a:r>
              <a:rPr lang="en-US" sz="2400" dirty="0" err="1">
                <a:solidFill>
                  <a:srgbClr val="333333"/>
                </a:solidFill>
                <a:latin typeface="Nirmala UI" panose="020B0502040204020203" pitchFamily="34" charset="0"/>
                <a:ea typeface="Times New Roman" panose="02020603050405020304" pitchFamily="18" charset="0"/>
              </a:rPr>
              <a:t>এলা</a:t>
            </a:r>
            <a:r>
              <a:rPr lang="en-US" sz="2400" dirty="0">
                <a:solidFill>
                  <a:srgbClr val="333333"/>
                </a:solidFill>
                <a:latin typeface="Lato" panose="020F0502020204030203" pitchFamily="34" charset="0"/>
                <a:ea typeface="Times New Roman" panose="02020603050405020304" pitchFamily="18" charset="0"/>
              </a:rPr>
              <a:t> </a:t>
            </a:r>
            <a:r>
              <a:rPr lang="en-US" sz="2400" dirty="0" err="1">
                <a:solidFill>
                  <a:srgbClr val="333333"/>
                </a:solidFill>
                <a:latin typeface="Nirmala UI" panose="020B0502040204020203" pitchFamily="34" charset="0"/>
                <a:ea typeface="Times New Roman" panose="02020603050405020304" pitchFamily="18" charset="0"/>
              </a:rPr>
              <a:t>দেরাঙ</a:t>
            </a:r>
            <a:endParaRPr lang="en-US" sz="2000" dirty="0">
              <a:latin typeface="Times New Roman" panose="02020603050405020304" pitchFamily="18" charset="0"/>
              <a:ea typeface="Times New Roman" panose="02020603050405020304" pitchFamily="18" charset="0"/>
            </a:endParaRPr>
          </a:p>
          <a:p>
            <a:pPr>
              <a:spcAft>
                <a:spcPts val="1125"/>
              </a:spcAft>
            </a:pPr>
            <a:r>
              <a:rPr lang="en-US" sz="2400" dirty="0" err="1">
                <a:solidFill>
                  <a:srgbClr val="333333"/>
                </a:solidFill>
                <a:latin typeface="Nirmala UI" panose="020B0502040204020203" pitchFamily="34" charset="0"/>
                <a:ea typeface="Times New Roman" panose="02020603050405020304" pitchFamily="18" charset="0"/>
              </a:rPr>
              <a:t>মা</a:t>
            </a:r>
            <a:r>
              <a:rPr lang="en-US" sz="2400" dirty="0">
                <a:solidFill>
                  <a:srgbClr val="333333"/>
                </a:solidFill>
                <a:latin typeface="Lato" panose="020F0502020204030203" pitchFamily="34" charset="0"/>
                <a:ea typeface="Times New Roman" panose="02020603050405020304" pitchFamily="18" charset="0"/>
              </a:rPr>
              <a:t> </a:t>
            </a:r>
            <a:r>
              <a:rPr lang="en-US" sz="2400" dirty="0" err="1">
                <a:solidFill>
                  <a:srgbClr val="333333"/>
                </a:solidFill>
                <a:latin typeface="Nirmala UI" panose="020B0502040204020203" pitchFamily="34" charset="0"/>
                <a:ea typeface="Times New Roman" panose="02020603050405020304" pitchFamily="18" charset="0"/>
              </a:rPr>
              <a:t>তোমার</a:t>
            </a:r>
            <a:r>
              <a:rPr lang="en-US" sz="2400" dirty="0">
                <a:solidFill>
                  <a:srgbClr val="333333"/>
                </a:solidFill>
                <a:latin typeface="Lato" panose="020F0502020204030203" pitchFamily="34" charset="0"/>
                <a:ea typeface="Times New Roman" panose="02020603050405020304" pitchFamily="18" charset="0"/>
              </a:rPr>
              <a:t> </a:t>
            </a:r>
            <a:r>
              <a:rPr lang="en-US" sz="2400" dirty="0" err="1">
                <a:solidFill>
                  <a:srgbClr val="333333"/>
                </a:solidFill>
                <a:latin typeface="Nirmala UI" panose="020B0502040204020203" pitchFamily="34" charset="0"/>
                <a:ea typeface="Times New Roman" panose="02020603050405020304" pitchFamily="18" charset="0"/>
              </a:rPr>
              <a:t>শেখানো</a:t>
            </a:r>
            <a:r>
              <a:rPr lang="en-US" sz="2400" dirty="0">
                <a:solidFill>
                  <a:srgbClr val="333333"/>
                </a:solidFill>
                <a:latin typeface="Lato" panose="020F0502020204030203" pitchFamily="34" charset="0"/>
                <a:ea typeface="Times New Roman" panose="02020603050405020304" pitchFamily="18" charset="0"/>
              </a:rPr>
              <a:t> </a:t>
            </a:r>
            <a:r>
              <a:rPr lang="en-US" sz="2400" dirty="0" err="1">
                <a:solidFill>
                  <a:srgbClr val="333333"/>
                </a:solidFill>
                <a:latin typeface="Nirmala UI" panose="020B0502040204020203" pitchFamily="34" charset="0"/>
                <a:ea typeface="Times New Roman" panose="02020603050405020304" pitchFamily="18" charset="0"/>
              </a:rPr>
              <a:t>মধুর</a:t>
            </a:r>
            <a:r>
              <a:rPr lang="en-US" sz="2400" dirty="0">
                <a:solidFill>
                  <a:srgbClr val="333333"/>
                </a:solidFill>
                <a:latin typeface="Lato" panose="020F0502020204030203" pitchFamily="34" charset="0"/>
                <a:ea typeface="Times New Roman" panose="02020603050405020304" pitchFamily="18" charset="0"/>
              </a:rPr>
              <a:t> </a:t>
            </a:r>
            <a:r>
              <a:rPr lang="en-US" sz="2400" dirty="0" err="1">
                <a:solidFill>
                  <a:srgbClr val="333333"/>
                </a:solidFill>
                <a:latin typeface="Nirmala UI" panose="020B0502040204020203" pitchFamily="34" charset="0"/>
                <a:ea typeface="Times New Roman" panose="02020603050405020304" pitchFamily="18" charset="0"/>
              </a:rPr>
              <a:t>ভাষায়</a:t>
            </a:r>
            <a:br>
              <a:rPr lang="en-US" sz="2400" dirty="0">
                <a:solidFill>
                  <a:srgbClr val="333333"/>
                </a:solidFill>
                <a:latin typeface="Lato" panose="020F0502020204030203" pitchFamily="34" charset="0"/>
                <a:ea typeface="Times New Roman" panose="02020603050405020304" pitchFamily="18" charset="0"/>
              </a:rPr>
            </a:br>
            <a:r>
              <a:rPr lang="en-US" sz="2400" dirty="0" err="1">
                <a:solidFill>
                  <a:srgbClr val="333333"/>
                </a:solidFill>
                <a:latin typeface="Nirmala UI" panose="020B0502040204020203" pitchFamily="34" charset="0"/>
                <a:ea typeface="Times New Roman" panose="02020603050405020304" pitchFamily="18" charset="0"/>
              </a:rPr>
              <a:t>মোরা</a:t>
            </a:r>
            <a:r>
              <a:rPr lang="en-US" sz="2400" dirty="0">
                <a:solidFill>
                  <a:srgbClr val="333333"/>
                </a:solidFill>
                <a:latin typeface="Lato" panose="020F0502020204030203" pitchFamily="34" charset="0"/>
                <a:ea typeface="Times New Roman" panose="02020603050405020304" pitchFamily="18" charset="0"/>
              </a:rPr>
              <a:t> </a:t>
            </a:r>
            <a:r>
              <a:rPr lang="en-US" sz="2400" dirty="0" err="1">
                <a:solidFill>
                  <a:srgbClr val="333333"/>
                </a:solidFill>
                <a:latin typeface="Nirmala UI" panose="020B0502040204020203" pitchFamily="34" charset="0"/>
                <a:ea typeface="Times New Roman" panose="02020603050405020304" pitchFamily="18" charset="0"/>
              </a:rPr>
              <a:t>প্রতিদিন</a:t>
            </a:r>
            <a:r>
              <a:rPr lang="en-US" sz="2400" dirty="0">
                <a:solidFill>
                  <a:srgbClr val="333333"/>
                </a:solidFill>
                <a:latin typeface="Lato" panose="020F0502020204030203" pitchFamily="34" charset="0"/>
                <a:ea typeface="Times New Roman" panose="02020603050405020304" pitchFamily="18" charset="0"/>
              </a:rPr>
              <a:t> </a:t>
            </a:r>
            <a:r>
              <a:rPr lang="en-US" sz="2400" dirty="0" err="1">
                <a:solidFill>
                  <a:srgbClr val="333333"/>
                </a:solidFill>
                <a:latin typeface="Nirmala UI" panose="020B0502040204020203" pitchFamily="34" charset="0"/>
                <a:ea typeface="Times New Roman" panose="02020603050405020304" pitchFamily="18" charset="0"/>
              </a:rPr>
              <a:t>কথা</a:t>
            </a:r>
            <a:r>
              <a:rPr lang="en-US" sz="2400" dirty="0">
                <a:solidFill>
                  <a:srgbClr val="333333"/>
                </a:solidFill>
                <a:latin typeface="Lato" panose="020F0502020204030203" pitchFamily="34" charset="0"/>
                <a:ea typeface="Times New Roman" panose="02020603050405020304" pitchFamily="18" charset="0"/>
              </a:rPr>
              <a:t> </a:t>
            </a:r>
            <a:r>
              <a:rPr lang="en-US" sz="2400" dirty="0" err="1">
                <a:solidFill>
                  <a:srgbClr val="333333"/>
                </a:solidFill>
                <a:latin typeface="Nirmala UI" panose="020B0502040204020203" pitchFamily="34" charset="0"/>
                <a:ea typeface="Times New Roman" panose="02020603050405020304" pitchFamily="18" charset="0"/>
              </a:rPr>
              <a:t>বলি</a:t>
            </a:r>
            <a:r>
              <a:rPr lang="en-US" sz="2400" dirty="0">
                <a:solidFill>
                  <a:srgbClr val="333333"/>
                </a:solidFill>
                <a:latin typeface="Lato" panose="020F0502020204030203" pitchFamily="34" charset="0"/>
                <a:ea typeface="Times New Roman" panose="02020603050405020304" pitchFamily="18" charset="0"/>
              </a:rPr>
              <a:t>,</a:t>
            </a:r>
          </a:p>
          <a:p>
            <a:pPr>
              <a:spcAft>
                <a:spcPts val="1125"/>
              </a:spcAft>
            </a:pPr>
            <a:r>
              <a:rPr lang="en-US" sz="2400" dirty="0" err="1">
                <a:solidFill>
                  <a:srgbClr val="333333"/>
                </a:solidFill>
                <a:latin typeface="Nirmala UI" panose="020B0502040204020203" pitchFamily="34" charset="0"/>
                <a:ea typeface="Times New Roman" panose="02020603050405020304" pitchFamily="18" charset="0"/>
              </a:rPr>
              <a:t>তোমরা</a:t>
            </a:r>
            <a:r>
              <a:rPr lang="en-US" sz="2400" dirty="0">
                <a:solidFill>
                  <a:srgbClr val="333333"/>
                </a:solidFill>
                <a:latin typeface="Lato" panose="020F0502020204030203" pitchFamily="34" charset="0"/>
                <a:ea typeface="Times New Roman" panose="02020603050405020304" pitchFamily="18" charset="0"/>
              </a:rPr>
              <a:t> </a:t>
            </a:r>
            <a:r>
              <a:rPr lang="en-US" sz="2400" dirty="0" err="1">
                <a:solidFill>
                  <a:srgbClr val="333333"/>
                </a:solidFill>
                <a:latin typeface="Nirmala UI" panose="020B0502040204020203" pitchFamily="34" charset="0"/>
                <a:ea typeface="Times New Roman" panose="02020603050405020304" pitchFamily="18" charset="0"/>
              </a:rPr>
              <a:t>শেখানো</a:t>
            </a:r>
            <a:r>
              <a:rPr lang="en-US" sz="2400" dirty="0">
                <a:solidFill>
                  <a:srgbClr val="333333"/>
                </a:solidFill>
                <a:latin typeface="Lato" panose="020F0502020204030203" pitchFamily="34" charset="0"/>
                <a:ea typeface="Times New Roman" panose="02020603050405020304" pitchFamily="18" charset="0"/>
              </a:rPr>
              <a:t> </a:t>
            </a:r>
            <a:r>
              <a:rPr lang="en-US" sz="2400" dirty="0" err="1">
                <a:solidFill>
                  <a:srgbClr val="333333"/>
                </a:solidFill>
                <a:latin typeface="Nirmala UI" panose="020B0502040204020203" pitchFamily="34" charset="0"/>
                <a:ea typeface="Times New Roman" panose="02020603050405020304" pitchFamily="18" charset="0"/>
              </a:rPr>
              <a:t>কোমল</a:t>
            </a:r>
            <a:r>
              <a:rPr lang="en-US" sz="2400" dirty="0">
                <a:solidFill>
                  <a:srgbClr val="333333"/>
                </a:solidFill>
                <a:latin typeface="Lato" panose="020F0502020204030203" pitchFamily="34" charset="0"/>
                <a:ea typeface="Times New Roman" panose="02020603050405020304" pitchFamily="18" charset="0"/>
              </a:rPr>
              <a:t> </a:t>
            </a:r>
            <a:r>
              <a:rPr lang="en-US" sz="2400" dirty="0" err="1">
                <a:solidFill>
                  <a:srgbClr val="333333"/>
                </a:solidFill>
                <a:latin typeface="Nirmala UI" panose="020B0502040204020203" pitchFamily="34" charset="0"/>
                <a:ea typeface="Times New Roman" panose="02020603050405020304" pitchFamily="18" charset="0"/>
              </a:rPr>
              <a:t>সুরে</a:t>
            </a:r>
            <a:br>
              <a:rPr lang="en-US" sz="2400" dirty="0">
                <a:solidFill>
                  <a:srgbClr val="333333"/>
                </a:solidFill>
                <a:latin typeface="Lato" panose="020F0502020204030203" pitchFamily="34" charset="0"/>
                <a:ea typeface="Times New Roman" panose="02020603050405020304" pitchFamily="18" charset="0"/>
              </a:rPr>
            </a:br>
            <a:r>
              <a:rPr lang="en-US" sz="2400" dirty="0" err="1">
                <a:solidFill>
                  <a:srgbClr val="333333"/>
                </a:solidFill>
                <a:latin typeface="Nirmala UI" panose="020B0502040204020203" pitchFamily="34" charset="0"/>
                <a:ea typeface="Times New Roman" panose="02020603050405020304" pitchFamily="18" charset="0"/>
              </a:rPr>
              <a:t>স্বরে</a:t>
            </a:r>
            <a:r>
              <a:rPr lang="en-US" sz="2400" dirty="0">
                <a:solidFill>
                  <a:srgbClr val="333333"/>
                </a:solidFill>
                <a:latin typeface="Lato" panose="020F0502020204030203" pitchFamily="34" charset="0"/>
                <a:ea typeface="Times New Roman" panose="02020603050405020304" pitchFamily="18" charset="0"/>
              </a:rPr>
              <a:t> </a:t>
            </a:r>
            <a:r>
              <a:rPr lang="en-US" sz="2400" dirty="0" err="1">
                <a:solidFill>
                  <a:srgbClr val="333333"/>
                </a:solidFill>
                <a:latin typeface="Nirmala UI" panose="020B0502040204020203" pitchFamily="34" charset="0"/>
                <a:ea typeface="Times New Roman" panose="02020603050405020304" pitchFamily="18" charset="0"/>
              </a:rPr>
              <a:t>স্বরে</a:t>
            </a:r>
            <a:r>
              <a:rPr lang="en-US" sz="2400" dirty="0">
                <a:solidFill>
                  <a:srgbClr val="333333"/>
                </a:solidFill>
                <a:latin typeface="Lato" panose="020F0502020204030203" pitchFamily="34" charset="0"/>
                <a:ea typeface="Times New Roman" panose="02020603050405020304" pitchFamily="18" charset="0"/>
              </a:rPr>
              <a:t> </a:t>
            </a:r>
            <a:r>
              <a:rPr lang="en-US" sz="2400" dirty="0" err="1">
                <a:solidFill>
                  <a:srgbClr val="333333"/>
                </a:solidFill>
                <a:latin typeface="Nirmala UI" panose="020B0502040204020203" pitchFamily="34" charset="0"/>
                <a:ea typeface="Times New Roman" panose="02020603050405020304" pitchFamily="18" charset="0"/>
              </a:rPr>
              <a:t>গাই</a:t>
            </a:r>
            <a:r>
              <a:rPr lang="en-US" sz="2400" dirty="0">
                <a:solidFill>
                  <a:srgbClr val="333333"/>
                </a:solidFill>
                <a:latin typeface="Lato" panose="020F0502020204030203" pitchFamily="34" charset="0"/>
                <a:ea typeface="Times New Roman" panose="02020603050405020304" pitchFamily="18" charset="0"/>
              </a:rPr>
              <a:t> </a:t>
            </a:r>
            <a:r>
              <a:rPr lang="en-US" sz="2400" dirty="0" err="1">
                <a:solidFill>
                  <a:srgbClr val="333333"/>
                </a:solidFill>
                <a:latin typeface="Nirmala UI" panose="020B0502040204020203" pitchFamily="34" charset="0"/>
                <a:ea typeface="Times New Roman" panose="02020603050405020304" pitchFamily="18" charset="0"/>
              </a:rPr>
              <a:t>গানগুলি</a:t>
            </a:r>
            <a:endParaRPr lang="en-US" sz="2000" dirty="0">
              <a:latin typeface="Times New Roman" panose="02020603050405020304" pitchFamily="18" charset="0"/>
              <a:ea typeface="Times New Roman" panose="02020603050405020304" pitchFamily="18" charset="0"/>
            </a:endParaRPr>
          </a:p>
          <a:p>
            <a:pPr>
              <a:lnSpc>
                <a:spcPct val="115000"/>
              </a:lnSpc>
              <a:spcBef>
                <a:spcPts val="480"/>
              </a:spcBef>
              <a:spcAft>
                <a:spcPts val="6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Oval 3">
            <a:extLst>
              <a:ext uri="{FF2B5EF4-FFF2-40B4-BE49-F238E27FC236}">
                <a16:creationId xmlns:a16="http://schemas.microsoft.com/office/drawing/2014/main" id="{06F37690-8344-4DF7-B8C3-01EF8A0D3550}"/>
              </a:ext>
            </a:extLst>
          </p:cNvPr>
          <p:cNvSpPr/>
          <p:nvPr/>
        </p:nvSpPr>
        <p:spPr>
          <a:xfrm>
            <a:off x="9482667" y="4605867"/>
            <a:ext cx="1676400" cy="187960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0545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725</TotalTime>
  <Words>437</Words>
  <Application>Microsoft Office PowerPoint</Application>
  <PresentationFormat>Widescreen</PresentationFormat>
  <Paragraphs>66</Paragraphs>
  <Slides>19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Arial</vt:lpstr>
      <vt:lpstr>Calibri</vt:lpstr>
      <vt:lpstr>Century Gothic</vt:lpstr>
      <vt:lpstr>Lato</vt:lpstr>
      <vt:lpstr>Nirmala UI</vt:lpstr>
      <vt:lpstr>Times New Roman</vt:lpstr>
      <vt:lpstr>Vrinda</vt:lpstr>
      <vt:lpstr>Wingdings 3</vt:lpstr>
      <vt:lpstr>Ion Boardroom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77</cp:revision>
  <dcterms:created xsi:type="dcterms:W3CDTF">2021-06-29T22:58:21Z</dcterms:created>
  <dcterms:modified xsi:type="dcterms:W3CDTF">2021-07-01T14:27:20Z</dcterms:modified>
</cp:coreProperties>
</file>