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7FCC7-1658-4A8F-9E09-343478966948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48669-8AC4-49F9-9E7B-16352C426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8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69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10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18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49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</a:t>
            </a:r>
            <a:r>
              <a:rPr lang="bn-BD" baseline="0" dirty="0" smtClean="0"/>
              <a:t> দুই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8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1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3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73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0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7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1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9E82-440C-4376-B5E2-D165DBE2397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14E-1B88-4064-880E-2F6B4B9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1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9E82-440C-4376-B5E2-D165DBE2397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14E-1B88-4064-880E-2F6B4B9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4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9E82-440C-4376-B5E2-D165DBE2397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14E-1B88-4064-880E-2F6B4B9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9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9E82-440C-4376-B5E2-D165DBE2397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14E-1B88-4064-880E-2F6B4B9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4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9E82-440C-4376-B5E2-D165DBE2397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14E-1B88-4064-880E-2F6B4B9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9E82-440C-4376-B5E2-D165DBE2397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14E-1B88-4064-880E-2F6B4B9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4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9E82-440C-4376-B5E2-D165DBE2397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14E-1B88-4064-880E-2F6B4B9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9E82-440C-4376-B5E2-D165DBE2397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14E-1B88-4064-880E-2F6B4B9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9E82-440C-4376-B5E2-D165DBE2397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14E-1B88-4064-880E-2F6B4B9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7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9E82-440C-4376-B5E2-D165DBE2397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14E-1B88-4064-880E-2F6B4B9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9E82-440C-4376-B5E2-D165DBE2397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414E-1B88-4064-880E-2F6B4B9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39E82-440C-4376-B5E2-D165DBE2397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B414E-1B88-4064-880E-2F6B4B9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5828" y="1030849"/>
            <a:ext cx="857794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স্বাগতম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21" y="2808322"/>
            <a:ext cx="3741821" cy="35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26118" y="4087240"/>
                <a:ext cx="7974268" cy="144655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4400" b="1" dirty="0">
                    <a:latin typeface="NikoshBAN" pitchFamily="2" charset="0"/>
                    <a:cs typeface="NikoshBAN" pitchFamily="2" charset="0"/>
                  </a:rPr>
                  <a:t>অর্থাৎ কাজ = বল </a:t>
                </a:r>
                <a14:m>
                  <m:oMath xmlns:m="http://schemas.openxmlformats.org/officeDocument/2006/math">
                    <m:r>
                      <a:rPr lang="bn-BD" sz="4400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BD" sz="4400" b="1" dirty="0">
                    <a:latin typeface="NikoshBAN" pitchFamily="2" charset="0"/>
                    <a:cs typeface="NikoshBAN" pitchFamily="2" charset="0"/>
                  </a:rPr>
                  <a:t>বলের দিকে বস্তুর সরণ।</a:t>
                </a:r>
              </a:p>
              <a:p>
                <a:pPr algn="ctr"/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কাজের একক </a:t>
                </a:r>
                <a:r>
                  <a:rPr lang="bn-BD" sz="4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জুল </a:t>
                </a:r>
                <a:r>
                  <a:rPr lang="bn-BD" sz="4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bn-BD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118" y="4087240"/>
                <a:ext cx="7974268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676" t="-6612" r="-1599" b="-185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89827" y="1463911"/>
            <a:ext cx="8298612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বিজ্ঞানের ভাষায়-  যদি বল প্রয়োগের ফলে বলের দিকে বস্তুর সরণ ঘটে তাহলে বল এবং সরণের গুণফল দ্বারা 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পরিমাপ করা  হয়।</a:t>
            </a:r>
          </a:p>
        </p:txBody>
      </p:sp>
    </p:spTree>
    <p:extLst>
      <p:ext uri="{BB962C8B-B14F-4D97-AF65-F5344CB8AC3E}">
        <p14:creationId xmlns:p14="http://schemas.microsoft.com/office/powerpoint/2010/main" val="10935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27850" y="2908420"/>
            <a:ext cx="7591245" cy="1371616"/>
            <a:chOff x="706581" y="1899053"/>
            <a:chExt cx="7910946" cy="2429379"/>
          </a:xfrm>
          <a:noFill/>
        </p:grpSpPr>
        <p:sp>
          <p:nvSpPr>
            <p:cNvPr id="22" name="Plaque 21"/>
            <p:cNvSpPr/>
            <p:nvPr/>
          </p:nvSpPr>
          <p:spPr>
            <a:xfrm>
              <a:off x="706581" y="1899053"/>
              <a:ext cx="7910946" cy="2429379"/>
            </a:xfrm>
            <a:prstGeom prst="plaque">
              <a:avLst/>
            </a:prstGeom>
            <a:grp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1281" y="2252563"/>
              <a:ext cx="7624485" cy="190794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NikoshBAN" pitchFamily="2" charset="0"/>
                  <a:cs typeface="NikoshBAN" pitchFamily="2" charset="0"/>
                  <a:sym typeface="Wingdings"/>
                </a:rPr>
                <a:t> </a:t>
              </a:r>
              <a:r>
                <a:rPr lang="en-US" sz="3200" dirty="0">
                  <a:latin typeface="Mongolian Baiti" pitchFamily="66" charset="0"/>
                  <a:cs typeface="Mongolian Baiti" pitchFamily="66" charset="0"/>
                </a:rPr>
                <a:t>500 N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বল প্রয়োগে কোনো বস্তুর বলের দিকে সরণ </a:t>
              </a:r>
              <a:r>
                <a:rPr lang="en-US" sz="3200" dirty="0">
                  <a:latin typeface="Mongolian Baiti" pitchFamily="66" charset="0"/>
                  <a:cs typeface="Mongolian Baiti" pitchFamily="66" charset="0"/>
                </a:rPr>
                <a:t>50 m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হলে, কৃত কাজের পরিমাণ নির্ণয় কর। </a:t>
              </a:r>
            </a:p>
          </p:txBody>
        </p:sp>
      </p:grpSp>
      <p:sp>
        <p:nvSpPr>
          <p:cNvPr id="25" name="Pentagon 24"/>
          <p:cNvSpPr/>
          <p:nvPr/>
        </p:nvSpPr>
        <p:spPr>
          <a:xfrm>
            <a:off x="1555891" y="45483"/>
            <a:ext cx="2901090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একক 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0731" y="235008"/>
            <a:ext cx="1760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৫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18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37703" y="1055382"/>
            <a:ext cx="1579424" cy="646331"/>
            <a:chOff x="3796139" y="5641249"/>
            <a:chExt cx="1579424" cy="646331"/>
          </a:xfrm>
        </p:grpSpPr>
        <p:sp>
          <p:nvSpPr>
            <p:cNvPr id="14" name="Rectangular Callout 13"/>
            <p:cNvSpPr/>
            <p:nvPr/>
          </p:nvSpPr>
          <p:spPr>
            <a:xfrm flipH="1">
              <a:off x="3796139" y="5652750"/>
              <a:ext cx="1579424" cy="540328"/>
            </a:xfrm>
            <a:prstGeom prst="wedgeRectCallout">
              <a:avLst>
                <a:gd name="adj1" fmla="val 81124"/>
                <a:gd name="adj2" fmla="val -2669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810000" y="5641249"/>
              <a:ext cx="15324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১ম ব্যক্তি</a:t>
              </a:r>
              <a:endParaRPr lang="en-US" sz="3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37703" y="2568939"/>
            <a:ext cx="1579424" cy="646331"/>
            <a:chOff x="3796139" y="5641249"/>
            <a:chExt cx="1579424" cy="646331"/>
          </a:xfrm>
        </p:grpSpPr>
        <p:sp>
          <p:nvSpPr>
            <p:cNvPr id="19" name="Rectangular Callout 18"/>
            <p:cNvSpPr/>
            <p:nvPr/>
          </p:nvSpPr>
          <p:spPr>
            <a:xfrm flipH="1">
              <a:off x="3796139" y="5652750"/>
              <a:ext cx="1579424" cy="540328"/>
            </a:xfrm>
            <a:prstGeom prst="wedgeRectCallout">
              <a:avLst>
                <a:gd name="adj1" fmla="val 81124"/>
                <a:gd name="adj2" fmla="val -2669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000" y="5641249"/>
              <a:ext cx="15324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২য় ব্যক্তি</a:t>
              </a:r>
              <a:endParaRPr lang="en-US" sz="3600" dirty="0"/>
            </a:p>
          </p:txBody>
        </p:sp>
      </p:grpSp>
      <p:pic>
        <p:nvPicPr>
          <p:cNvPr id="21" name="Picture 5" descr="C:\Users\DOEL\Desktop\GIF=25-9-14\man-riding-bicycle-anima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8844" y="714486"/>
            <a:ext cx="1382376" cy="119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DOEL\Desktop\GIF=25-9-14\boy-riding-bik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44" y="2335982"/>
            <a:ext cx="1431472" cy="145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003" y="402207"/>
            <a:ext cx="1447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6" y="2250507"/>
            <a:ext cx="15906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184200" y="4204624"/>
            <a:ext cx="779219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মনেকরি, দুইজন লোক একই স্থান থেকে একই সময়ে সাইকেল চালিয়ে অন্য একই স্থানে যেতে ১ম জনের সময় লেগেছে ২০ মিনিট এবং ২য় জনের সময় লেগেছে ৩০ মিনিট।</a:t>
            </a:r>
          </a:p>
        </p:txBody>
      </p:sp>
    </p:spTree>
    <p:extLst>
      <p:ext uri="{BB962C8B-B14F-4D97-AF65-F5344CB8AC3E}">
        <p14:creationId xmlns:p14="http://schemas.microsoft.com/office/powerpoint/2010/main" val="28817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4509E-6 L 0.82951 -0.01133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6" y="-5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56069E-6 L 0.81945 0.0018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2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93345" y="1288650"/>
                <a:ext cx="8039819" cy="193309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কে কত তাড়াতাড়ি কাজ করেছে তা হলো তার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ক্ষমতা।</a:t>
                </a:r>
              </a:p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মোট কাজকে মোট সময় দিয়ে ভাগ করলে ক্ষমতা পাওয়া যায়। </a:t>
                </a:r>
              </a:p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অর্থাৎ  ক্ষমতা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i="1">
                            <a:latin typeface="Cambria Math"/>
                            <a:cs typeface="NikoshBAN" pitchFamily="2" charset="0"/>
                          </a:rPr>
                          <m:t>মোট</m:t>
                        </m:r>
                        <m:r>
                          <a:rPr lang="bn-BD" sz="32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3200" i="1">
                            <a:latin typeface="Cambria Math"/>
                            <a:cs typeface="NikoshBAN" pitchFamily="2" charset="0"/>
                          </a:rPr>
                          <m:t>কাজ</m:t>
                        </m:r>
                      </m:num>
                      <m:den>
                        <m:r>
                          <a:rPr lang="bn-BD" sz="3200" i="1">
                            <a:latin typeface="Cambria Math"/>
                            <a:cs typeface="NikoshBAN" pitchFamily="2" charset="0"/>
                          </a:rPr>
                          <m:t>মোট</m:t>
                        </m:r>
                        <m:r>
                          <a:rPr lang="bn-BD" sz="32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3200" i="1">
                            <a:latin typeface="Cambria Math"/>
                            <a:cs typeface="NikoshBAN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345" y="1288650"/>
                <a:ext cx="8039819" cy="1933093"/>
              </a:xfrm>
              <a:prstGeom prst="rect">
                <a:avLst/>
              </a:prstGeom>
              <a:blipFill rotWithShape="0">
                <a:blip r:embed="rId4"/>
                <a:stretch>
                  <a:fillRect l="-378" t="-3416" r="-1586" b="-27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261492" y="4001777"/>
            <a:ext cx="7605486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সুতরাং কোনো ব্যক্তি বা বস্তুর কাজ করার হারকে </a:t>
            </a:r>
            <a:r>
              <a:rPr lang="bn-BD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ক্ষমতা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বলে। 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ক্ষমতার একক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ওয়াট।</a:t>
            </a:r>
          </a:p>
        </p:txBody>
      </p:sp>
    </p:spTree>
    <p:extLst>
      <p:ext uri="{BB962C8B-B14F-4D97-AF65-F5344CB8AC3E}">
        <p14:creationId xmlns:p14="http://schemas.microsoft.com/office/powerpoint/2010/main" val="18818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08483" y="817422"/>
            <a:ext cx="3787115" cy="3136648"/>
            <a:chOff x="764597" y="651164"/>
            <a:chExt cx="3787115" cy="270163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97" y="651164"/>
              <a:ext cx="3787115" cy="270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519064" y="2718864"/>
              <a:ext cx="1008609" cy="450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১ম চিত্র</a:t>
              </a:r>
              <a:endParaRPr lang="en-US" sz="2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28153" y="1934160"/>
            <a:ext cx="3947766" cy="3138172"/>
            <a:chOff x="4673308" y="691429"/>
            <a:chExt cx="3947766" cy="2675226"/>
          </a:xfrm>
        </p:grpSpPr>
        <p:pic>
          <p:nvPicPr>
            <p:cNvPr id="9" name="Picture 3" descr="C:\Users\DOEL\Desktop\m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308" y="691429"/>
              <a:ext cx="3947766" cy="2675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536883" y="2705009"/>
              <a:ext cx="1011815" cy="4460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২য় চিত্র</a:t>
              </a:r>
              <a:endParaRPr lang="en-US" sz="28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24333" y="5141343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এখানে, ১ম চিত্রের বালক অপেক্ষা দ্বিতীয় চিত্রের ব্যক্তির শক্তি বেশি।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446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76587" y="689591"/>
            <a:ext cx="8037234" cy="2468702"/>
            <a:chOff x="552587" y="775856"/>
            <a:chExt cx="8037234" cy="2468702"/>
          </a:xfrm>
        </p:grpSpPr>
        <p:pic>
          <p:nvPicPr>
            <p:cNvPr id="2" name="Picture 2" descr="C:\Users\DOEL\Desktop\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130" y="775856"/>
              <a:ext cx="3934691" cy="2466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87" y="791298"/>
              <a:ext cx="3950143" cy="2453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890657" y="1240326"/>
            <a:ext cx="845128" cy="837839"/>
            <a:chOff x="3283527" y="1884218"/>
            <a:chExt cx="845128" cy="734291"/>
          </a:xfrm>
          <a:solidFill>
            <a:schemeClr val="bg1"/>
          </a:solidFill>
        </p:grpSpPr>
        <p:sp>
          <p:nvSpPr>
            <p:cNvPr id="5" name="Oval 4"/>
            <p:cNvSpPr/>
            <p:nvPr/>
          </p:nvSpPr>
          <p:spPr>
            <a:xfrm>
              <a:off x="3283527" y="1884218"/>
              <a:ext cx="845128" cy="7342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8202" y="1989753"/>
              <a:ext cx="583488" cy="458556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১ম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60872" y="1245630"/>
            <a:ext cx="845128" cy="837839"/>
            <a:chOff x="3283527" y="1884218"/>
            <a:chExt cx="845128" cy="734291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3283527" y="1884218"/>
              <a:ext cx="845128" cy="7342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8202" y="1989753"/>
              <a:ext cx="583488" cy="458556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২য়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94657" y="3613606"/>
            <a:ext cx="7970624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400" dirty="0">
                <a:latin typeface="NikoshBAN" pitchFamily="2" charset="0"/>
                <a:cs typeface="NikoshBAN" pitchFamily="2" charset="0"/>
              </a:rPr>
              <a:t>অতএব আমরা বলতে পারি, কোনো যন্ত্রের বা ব্যক্তির কাজ করার সামর্থকে শক্তি বলে।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কাজের একক ও শক্তির একক একই। 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অর্থাৎ শক্তির একক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জুল।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3696" y="304020"/>
            <a:ext cx="1760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১০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1607650" y="79989"/>
            <a:ext cx="2729344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দলগত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09828" y="1876142"/>
            <a:ext cx="8240589" cy="1953986"/>
            <a:chOff x="858981" y="2479968"/>
            <a:chExt cx="7706562" cy="1343873"/>
          </a:xfrm>
          <a:noFill/>
        </p:grpSpPr>
        <p:grpSp>
          <p:nvGrpSpPr>
            <p:cNvPr id="19" name="Group 18"/>
            <p:cNvGrpSpPr/>
            <p:nvPr/>
          </p:nvGrpSpPr>
          <p:grpSpPr>
            <a:xfrm>
              <a:off x="2299853" y="2479968"/>
              <a:ext cx="6265690" cy="1343873"/>
              <a:chOff x="706581" y="1280042"/>
              <a:chExt cx="7910946" cy="2380241"/>
            </a:xfrm>
            <a:grpFill/>
          </p:grpSpPr>
          <p:sp>
            <p:nvSpPr>
              <p:cNvPr id="23" name="Plaque 22"/>
              <p:cNvSpPr/>
              <p:nvPr/>
            </p:nvSpPr>
            <p:spPr>
              <a:xfrm>
                <a:off x="706581" y="1280042"/>
                <a:ext cx="7910946" cy="2380241"/>
              </a:xfrm>
              <a:prstGeom prst="plaque">
                <a:avLst/>
              </a:prstGeom>
              <a:grp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31281" y="1663611"/>
                <a:ext cx="7624485" cy="191207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3200" dirty="0">
                    <a:latin typeface="NikoshBAN" pitchFamily="2" charset="0"/>
                    <a:cs typeface="NikoshBAN" pitchFamily="2" charset="0"/>
                    <a:sym typeface="Wingdings"/>
                  </a:rPr>
                  <a:t>একটি টেবিলের উপর একটি কলম রেখে তাতে টোকা দিয়ে এর সরণ মেপে কাজ পরিমাণ কর।</a:t>
                </a:r>
                <a:endParaRPr lang="en-US" sz="3200" dirty="0">
                  <a:latin typeface="NikoshBAN" pitchFamily="2" charset="0"/>
                  <a:cs typeface="NikoshBAN" pitchFamily="2" charset="0"/>
                  <a:sym typeface="Wingdings"/>
                </a:endParaRPr>
              </a:p>
              <a:p>
                <a:pPr algn="just"/>
                <a:r>
                  <a:rPr lang="en-US" sz="3200" dirty="0">
                    <a:latin typeface="NikoshBAN" pitchFamily="2" charset="0"/>
                    <a:cs typeface="NikoshBAN" pitchFamily="2" charset="0"/>
                    <a:sym typeface="Wingdings"/>
                  </a:rPr>
                  <a:t> (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  <a:sym typeface="Wingdings"/>
                  </a:rPr>
                  <a:t> ধরে নাও, বল ২ নিউটন)।</a:t>
                </a:r>
                <a:endParaRPr lang="en-US" sz="32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58981" y="2507679"/>
              <a:ext cx="1524003" cy="1286928"/>
              <a:chOff x="706581" y="1280044"/>
              <a:chExt cx="8455294" cy="2380242"/>
            </a:xfrm>
            <a:grpFill/>
          </p:grpSpPr>
          <p:sp>
            <p:nvSpPr>
              <p:cNvPr id="21" name="Plaque 20"/>
              <p:cNvSpPr/>
              <p:nvPr/>
            </p:nvSpPr>
            <p:spPr>
              <a:xfrm>
                <a:off x="706581" y="1280044"/>
                <a:ext cx="7910944" cy="2380242"/>
              </a:xfrm>
              <a:prstGeom prst="plaque">
                <a:avLst/>
              </a:prstGeom>
              <a:grp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2492" y="1854500"/>
                <a:ext cx="7869383" cy="8221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600" dirty="0">
                    <a:latin typeface="NikoshBAN" pitchFamily="2" charset="0"/>
                    <a:cs typeface="NikoshBAN" pitchFamily="2" charset="0"/>
                    <a:sym typeface="Wingdings"/>
                  </a:rPr>
                  <a:t>ক-দল: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989829" y="4308791"/>
            <a:ext cx="8178653" cy="1867723"/>
            <a:chOff x="858981" y="2479968"/>
            <a:chExt cx="7706562" cy="1343873"/>
          </a:xfrm>
          <a:noFill/>
        </p:grpSpPr>
        <p:grpSp>
          <p:nvGrpSpPr>
            <p:cNvPr id="34" name="Group 33"/>
            <p:cNvGrpSpPr/>
            <p:nvPr/>
          </p:nvGrpSpPr>
          <p:grpSpPr>
            <a:xfrm>
              <a:off x="2299853" y="2479968"/>
              <a:ext cx="6265690" cy="1343873"/>
              <a:chOff x="706581" y="1280042"/>
              <a:chExt cx="7910946" cy="2380241"/>
            </a:xfrm>
            <a:grpFill/>
          </p:grpSpPr>
          <p:sp>
            <p:nvSpPr>
              <p:cNvPr id="38" name="Plaque 37"/>
              <p:cNvSpPr/>
              <p:nvPr/>
            </p:nvSpPr>
            <p:spPr>
              <a:xfrm>
                <a:off x="706581" y="1280042"/>
                <a:ext cx="7910946" cy="2380241"/>
              </a:xfrm>
              <a:prstGeom prst="plaque">
                <a:avLst/>
              </a:prstGeom>
              <a:grp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31281" y="1663611"/>
                <a:ext cx="7624485" cy="137281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3200" dirty="0">
                    <a:latin typeface="NikoshBAN" pitchFamily="2" charset="0"/>
                    <a:cs typeface="NikoshBAN" pitchFamily="2" charset="0"/>
                    <a:sym typeface="Wingdings"/>
                  </a:rPr>
                  <a:t>একজন লোক ১৫ মিনিটে ৯০ জুল কাজ করল। তার ক্ষমতা কত?</a:t>
                </a:r>
                <a:endParaRPr lang="en-US" sz="32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58981" y="2507679"/>
              <a:ext cx="1524003" cy="1286928"/>
              <a:chOff x="706581" y="1280044"/>
              <a:chExt cx="8455294" cy="2380242"/>
            </a:xfrm>
            <a:grpFill/>
          </p:grpSpPr>
          <p:sp>
            <p:nvSpPr>
              <p:cNvPr id="36" name="Plaque 35"/>
              <p:cNvSpPr/>
              <p:nvPr/>
            </p:nvSpPr>
            <p:spPr>
              <a:xfrm>
                <a:off x="706581" y="1280044"/>
                <a:ext cx="7910944" cy="2380242"/>
              </a:xfrm>
              <a:prstGeom prst="plaque">
                <a:avLst/>
              </a:prstGeom>
              <a:grp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92490" y="1854500"/>
                <a:ext cx="7869385" cy="86013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600" dirty="0">
                    <a:latin typeface="NikoshBAN" pitchFamily="2" charset="0"/>
                    <a:cs typeface="NikoshBAN" pitchFamily="2" charset="0"/>
                    <a:sym typeface="Wingdings"/>
                  </a:rPr>
                  <a:t>খ-দল: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5206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9915" y="1291771"/>
            <a:ext cx="8027030" cy="5275284"/>
          </a:xfrm>
          <a:prstGeom prst="rect">
            <a:avLst/>
          </a:prstGeom>
          <a:noFill/>
          <a:ln w="38100" cmpd="thickThin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115743" y="-69275"/>
            <a:ext cx="22860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494" y="1303371"/>
            <a:ext cx="574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কাজ বলতে কী বুঝায়?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3450" y="1826858"/>
            <a:ext cx="3432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ক্ষমতা কী?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9493" y="2419306"/>
            <a:ext cx="3432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শক্তি কী?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4915" y="3088632"/>
            <a:ext cx="8232182" cy="1653150"/>
            <a:chOff x="579317" y="3351218"/>
            <a:chExt cx="8232182" cy="1653150"/>
          </a:xfrm>
        </p:grpSpPr>
        <p:sp>
          <p:nvSpPr>
            <p:cNvPr id="46" name="Rectangle 45"/>
            <p:cNvSpPr/>
            <p:nvPr/>
          </p:nvSpPr>
          <p:spPr>
            <a:xfrm>
              <a:off x="579317" y="3351218"/>
              <a:ext cx="8232182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 ৪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প্রশ্ন: কাজের একক কী?  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          ওয়াট                              জুল/ওয়াট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          জুল                                ওয়াট/জুল 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039093" y="3865412"/>
              <a:ext cx="512618" cy="584775"/>
              <a:chOff x="875834" y="4091699"/>
              <a:chExt cx="623454" cy="714709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875834" y="4122596"/>
                <a:ext cx="623454" cy="5786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31252" y="4091699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039091" y="4419593"/>
              <a:ext cx="512618" cy="584775"/>
              <a:chOff x="4862946" y="4060910"/>
              <a:chExt cx="623454" cy="71470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862946" y="4091810"/>
                <a:ext cx="623454" cy="5786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918364" y="4060910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গ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793675" y="4378030"/>
              <a:ext cx="512618" cy="584775"/>
              <a:chOff x="6109855" y="4111712"/>
              <a:chExt cx="623454" cy="71470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6109855" y="4142612"/>
                <a:ext cx="623454" cy="5786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65273" y="4111712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779818" y="3823848"/>
              <a:ext cx="512618" cy="584775"/>
              <a:chOff x="3422074" y="4094778"/>
              <a:chExt cx="623454" cy="714709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422074" y="4125677"/>
                <a:ext cx="623454" cy="5786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477492" y="4094778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2220742" y="4840289"/>
            <a:ext cx="8232182" cy="1694667"/>
            <a:chOff x="551602" y="4972248"/>
            <a:chExt cx="8232182" cy="1694667"/>
          </a:xfrm>
        </p:grpSpPr>
        <p:sp>
          <p:nvSpPr>
            <p:cNvPr id="60" name="Rectangle 59"/>
            <p:cNvSpPr/>
            <p:nvPr/>
          </p:nvSpPr>
          <p:spPr>
            <a:xfrm>
              <a:off x="551602" y="4972248"/>
              <a:ext cx="8232182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৫.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প্রশ্ন: ক্ষমতা = কী ?  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         শক্তি                                 মোট কাজ/মোট সময়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         সময় /দূরত্ব                           সময় / কাজ।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4807528" y="5541810"/>
              <a:ext cx="512618" cy="584775"/>
              <a:chOff x="3422074" y="4128646"/>
              <a:chExt cx="623454" cy="714709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422074" y="4159543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477492" y="4128646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080656" y="5527959"/>
              <a:ext cx="512618" cy="584775"/>
              <a:chOff x="858983" y="4142501"/>
              <a:chExt cx="623454" cy="714709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858983" y="4173398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14401" y="4142501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094508" y="6068287"/>
              <a:ext cx="512618" cy="584775"/>
              <a:chOff x="4862946" y="4128646"/>
              <a:chExt cx="623454" cy="714709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4862946" y="4159543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918364" y="4128646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গ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849093" y="6082140"/>
              <a:ext cx="512618" cy="584775"/>
              <a:chOff x="6109855" y="4128646"/>
              <a:chExt cx="623454" cy="714709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6109855" y="4159543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165273" y="4128646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73" name="Oval 72"/>
          <p:cNvSpPr/>
          <p:nvPr/>
        </p:nvSpPr>
        <p:spPr>
          <a:xfrm>
            <a:off x="2663968" y="4189888"/>
            <a:ext cx="512680" cy="481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486504" y="5444716"/>
            <a:ext cx="484971" cy="481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Pentagon 74"/>
          <p:cNvSpPr/>
          <p:nvPr/>
        </p:nvSpPr>
        <p:spPr>
          <a:xfrm>
            <a:off x="1573145" y="45483"/>
            <a:ext cx="2050471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8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3" grpId="0" animBg="1"/>
      <p:bldP spid="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7934" y="1981584"/>
            <a:ext cx="7841672" cy="255454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১। কাজ </a:t>
            </a:r>
          </a:p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২। ক্ষমতা </a:t>
            </a:r>
          </a:p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৩। শক্তি </a:t>
            </a:r>
          </a:p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৪। ক্ষমতা ও শক্তির মধ্যে সম্পর্ক।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0563" y="1062501"/>
            <a:ext cx="4396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</a:p>
        </p:txBody>
      </p:sp>
    </p:spTree>
    <p:extLst>
      <p:ext uri="{BB962C8B-B14F-4D97-AF65-F5344CB8AC3E}">
        <p14:creationId xmlns:p14="http://schemas.microsoft.com/office/powerpoint/2010/main" val="334574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0300" y="1743076"/>
            <a:ext cx="6457950" cy="41862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043112" y="93323"/>
            <a:ext cx="7215187" cy="164975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2043112" y="5929313"/>
            <a:ext cx="7143750" cy="785813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28900" y="2871788"/>
            <a:ext cx="1400175" cy="22145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181850" y="2871788"/>
            <a:ext cx="1400175" cy="22145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14863" y="2657475"/>
            <a:ext cx="2100262" cy="3271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00525" y="918200"/>
            <a:ext cx="298132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বাড়ির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4868" y="2816067"/>
            <a:ext cx="1900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      কাজ ও ক্ষমতার মধ্যে সম্পর্ক কী</a:t>
            </a:r>
            <a:r>
              <a:rPr lang="bn-IN" dirty="0" smtClean="0"/>
              <a:t> ?</a:t>
            </a:r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>
            <a:off x="4664868" y="2871788"/>
            <a:ext cx="478632" cy="257175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2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56021" y="770021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 ban"/>
              </a:rPr>
              <a:t>পরিচিতি</a:t>
            </a:r>
            <a:endParaRPr lang="en-US" sz="4800" dirty="0">
              <a:solidFill>
                <a:srgbClr val="7030A0"/>
              </a:solidFill>
              <a:latin typeface="Nikosh 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406316"/>
            <a:ext cx="4126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কাজী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শাহানুর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আলম</a:t>
            </a:r>
            <a:endParaRPr lang="en-US" sz="4000" dirty="0" smtClean="0">
              <a:solidFill>
                <a:srgbClr val="002060"/>
              </a:solidFill>
            </a:endParaRPr>
          </a:p>
          <a:p>
            <a:r>
              <a:rPr lang="en-US" sz="3600" dirty="0" err="1" smtClean="0">
                <a:solidFill>
                  <a:srgbClr val="00B0F0"/>
                </a:solidFill>
              </a:rPr>
              <a:t>সহঃ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শিক্ষক</a:t>
            </a:r>
            <a:endParaRPr lang="en-US" sz="3600" dirty="0" smtClean="0">
              <a:solidFill>
                <a:srgbClr val="00B0F0"/>
              </a:solidFill>
            </a:endParaRPr>
          </a:p>
          <a:p>
            <a:r>
              <a:rPr lang="en-US" sz="4000" dirty="0" err="1" smtClean="0">
                <a:solidFill>
                  <a:srgbClr val="C00000"/>
                </a:solidFill>
              </a:rPr>
              <a:t>পলিটেকনিক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উচ্চ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বিদ্যালয়</a:t>
            </a:r>
            <a:endParaRPr lang="en-US" sz="4000" dirty="0" smtClean="0">
              <a:solidFill>
                <a:srgbClr val="C00000"/>
              </a:solidFill>
            </a:endParaRPr>
          </a:p>
          <a:p>
            <a:r>
              <a:rPr lang="en-US" sz="3600" dirty="0" err="1" smtClean="0">
                <a:solidFill>
                  <a:srgbClr val="00B050"/>
                </a:solidFill>
              </a:rPr>
              <a:t>রংপুর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সদর</a:t>
            </a:r>
            <a:r>
              <a:rPr lang="en-US" sz="3600" dirty="0" smtClean="0">
                <a:solidFill>
                  <a:srgbClr val="00B050"/>
                </a:solidFill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</a:rPr>
              <a:t>রংপুর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126" y="2406316"/>
            <a:ext cx="2285524" cy="28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0055" y="1300349"/>
            <a:ext cx="6183085" cy="23440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>
                <a:ln w="57150" cmpd="sng">
                  <a:solidFill>
                    <a:srgbClr val="33CC3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57150" cmpd="sng">
                <a:solidFill>
                  <a:srgbClr val="33CC33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20" y="1134415"/>
            <a:ext cx="3087903" cy="3953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495081" y="2203555"/>
            <a:ext cx="3177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শ্রেনিঃ</a:t>
            </a:r>
            <a:r>
              <a:rPr lang="en-US" sz="4000" dirty="0" err="1" smtClean="0"/>
              <a:t>সপ্তম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420131" y="3111012"/>
            <a:ext cx="3028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বিষয়ঃ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বিজ্ঞান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অধ্যায়ঃ</a:t>
            </a:r>
            <a:r>
              <a:rPr lang="en-US" sz="2800" dirty="0" smtClean="0"/>
              <a:t> </a:t>
            </a:r>
            <a:r>
              <a:rPr lang="en-US" sz="2800" dirty="0" err="1" smtClean="0"/>
              <a:t>সপ্তম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6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Image=25-5\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39" y="1337236"/>
            <a:ext cx="3652107" cy="2248357"/>
          </a:xfrm>
          <a:prstGeom prst="round2DiagRect">
            <a:avLst>
              <a:gd name="adj1" fmla="val 2587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Users\DOEL\Desktop\Image=25-5\00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25" y="1326354"/>
            <a:ext cx="3854253" cy="2272088"/>
          </a:xfrm>
          <a:prstGeom prst="round2DiagRect">
            <a:avLst>
              <a:gd name="adj1" fmla="val 0"/>
              <a:gd name="adj2" fmla="val 2505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C:\Users\DOEL\Desktop\Image=25-5\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41" y="3902228"/>
            <a:ext cx="3761116" cy="2448283"/>
          </a:xfrm>
          <a:prstGeom prst="round2DiagRect">
            <a:avLst>
              <a:gd name="adj1" fmla="val 0"/>
              <a:gd name="adj2" fmla="val 3479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20" y="3923103"/>
            <a:ext cx="3709360" cy="2408598"/>
          </a:xfrm>
          <a:prstGeom prst="round2DiagRect">
            <a:avLst>
              <a:gd name="adj1" fmla="val 3079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4937444" y="103518"/>
            <a:ext cx="2729344" cy="803564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চিন্তা করে বল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12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784" y="1775729"/>
            <a:ext cx="7952509" cy="178381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কাজ, ক্ষমতা ও শক্তি</a:t>
            </a:r>
            <a:endParaRPr lang="bn-BD" sz="72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8073" y="4449683"/>
            <a:ext cx="37628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১</a:t>
            </a:r>
          </a:p>
        </p:txBody>
      </p:sp>
    </p:spTree>
    <p:extLst>
      <p:ext uri="{BB962C8B-B14F-4D97-AF65-F5344CB8AC3E}">
        <p14:creationId xmlns:p14="http://schemas.microsoft.com/office/powerpoint/2010/main" val="398815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3579" y="162747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10699" y="1637192"/>
            <a:ext cx="7305109" cy="1094512"/>
            <a:chOff x="1136076" y="2299851"/>
            <a:chExt cx="7470823" cy="1161634"/>
          </a:xfrm>
        </p:grpSpPr>
        <p:grpSp>
          <p:nvGrpSpPr>
            <p:cNvPr id="4" name="Group 3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7" name="Rounded Rectangle 6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88706" y="1678816"/>
                <a:ext cx="6993510" cy="620637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কাজের ধারণা ব্যাখ্যা করতে পারবে;</a:t>
                </a: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537262"/>
              <a:ext cx="362628" cy="620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1</a:t>
              </a:r>
              <a:endParaRPr lang="en-US" sz="32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24554" y="2994937"/>
            <a:ext cx="7305109" cy="1094512"/>
            <a:chOff x="1136076" y="2299851"/>
            <a:chExt cx="7470823" cy="1161634"/>
          </a:xfrm>
        </p:grpSpPr>
        <p:grpSp>
          <p:nvGrpSpPr>
            <p:cNvPr id="10" name="Group 9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3" name="Rounded Rectangle 12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88706" y="1678816"/>
                <a:ext cx="6993510" cy="620637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ক্ষমতা ও শক্তি কী তা ব্যাখ্যা করতে পারবে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34100" y="2592195"/>
              <a:ext cx="377383" cy="620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b="1" dirty="0"/>
            </a:p>
          </p:txBody>
        </p:sp>
      </p:grpSp>
      <p:sp>
        <p:nvSpPr>
          <p:cNvPr id="21" name="Pentagon 20"/>
          <p:cNvSpPr/>
          <p:nvPr/>
        </p:nvSpPr>
        <p:spPr>
          <a:xfrm>
            <a:off x="1590398" y="62736"/>
            <a:ext cx="2244435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24555" y="4436862"/>
            <a:ext cx="7329051" cy="1158057"/>
            <a:chOff x="1136076" y="2299851"/>
            <a:chExt cx="7495308" cy="1229074"/>
          </a:xfrm>
        </p:grpSpPr>
        <p:grpSp>
          <p:nvGrpSpPr>
            <p:cNvPr id="23" name="Group 22"/>
            <p:cNvGrpSpPr/>
            <p:nvPr/>
          </p:nvGrpSpPr>
          <p:grpSpPr>
            <a:xfrm>
              <a:off x="1884217" y="2299851"/>
              <a:ext cx="6747167" cy="1229074"/>
              <a:chOff x="928259" y="1440874"/>
              <a:chExt cx="7314034" cy="122907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26" name="Rounded Rectangle 25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093466" y="1526671"/>
                <a:ext cx="7148827" cy="1143277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কাজ ও ক্ষমতা সম্পর্কিত সহজ গাণিতিক সমস্যার সমাধান করতে পারবে।</a:t>
                </a:r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51745" y="2573884"/>
              <a:ext cx="415087" cy="6206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582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9916" y="682020"/>
            <a:ext cx="2902892" cy="2719635"/>
            <a:chOff x="461410" y="1277257"/>
            <a:chExt cx="2453986" cy="1901577"/>
          </a:xfrm>
        </p:grpSpPr>
        <p:pic>
          <p:nvPicPr>
            <p:cNvPr id="3" name="Picture 11" descr="C:\Users\DOEL\Desktop\Image=25-5\0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10" y="1277257"/>
              <a:ext cx="2453986" cy="190157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489079" y="2565464"/>
              <a:ext cx="329563" cy="4949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b="1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06872" y="716528"/>
            <a:ext cx="2421198" cy="2650455"/>
            <a:chOff x="3041778" y="1277257"/>
            <a:chExt cx="1675369" cy="1894775"/>
          </a:xfrm>
        </p:grpSpPr>
        <p:pic>
          <p:nvPicPr>
            <p:cNvPr id="6" name="Picture 4" descr="C:\Users\DOEL\Desktop\Image=25-5\0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778" y="1277257"/>
              <a:ext cx="1675369" cy="18947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304024" y="2523900"/>
              <a:ext cx="287507" cy="50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15744" y="4756424"/>
            <a:ext cx="754742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কোনো বস্তুর উপর বল প্রয়োগ করলে যদি তার সরণ ঘটে তাহলে কাজ হয়।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890295" y="684757"/>
            <a:ext cx="2311878" cy="2671755"/>
            <a:chOff x="6833320" y="1242951"/>
            <a:chExt cx="1859418" cy="1953491"/>
          </a:xfrm>
        </p:grpSpPr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320" y="1242951"/>
              <a:ext cx="1859418" cy="1953491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8247335" y="2561009"/>
              <a:ext cx="370280" cy="517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219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8899" y="193987"/>
            <a:ext cx="8728368" cy="6511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8845" y="1858886"/>
            <a:ext cx="630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বল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56156" y="935205"/>
            <a:ext cx="2353263" cy="2514600"/>
            <a:chOff x="4953000" y="1524000"/>
            <a:chExt cx="2353263" cy="2514600"/>
          </a:xfrm>
        </p:grpSpPr>
        <p:sp>
          <p:nvSpPr>
            <p:cNvPr id="4" name="Freeform 3"/>
            <p:cNvSpPr/>
            <p:nvPr/>
          </p:nvSpPr>
          <p:spPr>
            <a:xfrm>
              <a:off x="6172200" y="2590800"/>
              <a:ext cx="230945" cy="608428"/>
            </a:xfrm>
            <a:custGeom>
              <a:avLst/>
              <a:gdLst>
                <a:gd name="connsiteX0" fmla="*/ 0 w 154745"/>
                <a:gd name="connsiteY0" fmla="*/ 0 h 379828"/>
                <a:gd name="connsiteX1" fmla="*/ 28136 w 154745"/>
                <a:gd name="connsiteY1" fmla="*/ 126610 h 379828"/>
                <a:gd name="connsiteX2" fmla="*/ 56271 w 154745"/>
                <a:gd name="connsiteY2" fmla="*/ 168813 h 379828"/>
                <a:gd name="connsiteX3" fmla="*/ 70339 w 154745"/>
                <a:gd name="connsiteY3" fmla="*/ 211016 h 379828"/>
                <a:gd name="connsiteX4" fmla="*/ 98474 w 154745"/>
                <a:gd name="connsiteY4" fmla="*/ 253219 h 379828"/>
                <a:gd name="connsiteX5" fmla="*/ 112542 w 154745"/>
                <a:gd name="connsiteY5" fmla="*/ 295422 h 379828"/>
                <a:gd name="connsiteX6" fmla="*/ 140677 w 154745"/>
                <a:gd name="connsiteY6" fmla="*/ 337625 h 379828"/>
                <a:gd name="connsiteX7" fmla="*/ 154745 w 154745"/>
                <a:gd name="connsiteY7" fmla="*/ 379828 h 379828"/>
                <a:gd name="connsiteX8" fmla="*/ 154745 w 154745"/>
                <a:gd name="connsiteY8" fmla="*/ 365760 h 37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45" h="379828">
                  <a:moveTo>
                    <a:pt x="0" y="0"/>
                  </a:moveTo>
                  <a:cubicBezTo>
                    <a:pt x="5403" y="32419"/>
                    <a:pt x="10820" y="91978"/>
                    <a:pt x="28136" y="126610"/>
                  </a:cubicBezTo>
                  <a:cubicBezTo>
                    <a:pt x="35697" y="141732"/>
                    <a:pt x="48710" y="153691"/>
                    <a:pt x="56271" y="168813"/>
                  </a:cubicBezTo>
                  <a:cubicBezTo>
                    <a:pt x="62903" y="182076"/>
                    <a:pt x="63707" y="197753"/>
                    <a:pt x="70339" y="211016"/>
                  </a:cubicBezTo>
                  <a:cubicBezTo>
                    <a:pt x="77900" y="226138"/>
                    <a:pt x="90913" y="238097"/>
                    <a:pt x="98474" y="253219"/>
                  </a:cubicBezTo>
                  <a:cubicBezTo>
                    <a:pt x="105106" y="266482"/>
                    <a:pt x="105910" y="282159"/>
                    <a:pt x="112542" y="295422"/>
                  </a:cubicBezTo>
                  <a:cubicBezTo>
                    <a:pt x="120103" y="310544"/>
                    <a:pt x="133116" y="322503"/>
                    <a:pt x="140677" y="337625"/>
                  </a:cubicBezTo>
                  <a:cubicBezTo>
                    <a:pt x="147309" y="350888"/>
                    <a:pt x="154745" y="379828"/>
                    <a:pt x="154745" y="379828"/>
                  </a:cubicBezTo>
                  <a:lnTo>
                    <a:pt x="154745" y="36576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C:\Program Files\Microsoft Office\MEDIA\CAGCAT10\j0285698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3000" y="1524000"/>
              <a:ext cx="2353263" cy="2514600"/>
            </a:xfrm>
            <a:prstGeom prst="rect">
              <a:avLst/>
            </a:prstGeom>
            <a:noFill/>
          </p:spPr>
        </p:pic>
        <p:sp>
          <p:nvSpPr>
            <p:cNvPr id="6" name="Freeform 5"/>
            <p:cNvSpPr/>
            <p:nvPr/>
          </p:nvSpPr>
          <p:spPr>
            <a:xfrm>
              <a:off x="6485206" y="2644726"/>
              <a:ext cx="56271" cy="351692"/>
            </a:xfrm>
            <a:custGeom>
              <a:avLst/>
              <a:gdLst>
                <a:gd name="connsiteX0" fmla="*/ 0 w 56271"/>
                <a:gd name="connsiteY0" fmla="*/ 0 h 351692"/>
                <a:gd name="connsiteX1" fmla="*/ 14068 w 56271"/>
                <a:gd name="connsiteY1" fmla="*/ 239151 h 351692"/>
                <a:gd name="connsiteX2" fmla="*/ 56271 w 56271"/>
                <a:gd name="connsiteY2" fmla="*/ 351692 h 351692"/>
                <a:gd name="connsiteX3" fmla="*/ 56271 w 56271"/>
                <a:gd name="connsiteY3" fmla="*/ 351692 h 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71" h="351692">
                  <a:moveTo>
                    <a:pt x="0" y="0"/>
                  </a:moveTo>
                  <a:cubicBezTo>
                    <a:pt x="4689" y="79717"/>
                    <a:pt x="3740" y="159967"/>
                    <a:pt x="14068" y="239151"/>
                  </a:cubicBezTo>
                  <a:cubicBezTo>
                    <a:pt x="19619" y="281706"/>
                    <a:pt x="38097" y="315344"/>
                    <a:pt x="56271" y="351692"/>
                  </a:cubicBezTo>
                  <a:lnTo>
                    <a:pt x="56271" y="351692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/>
            <p:cNvSpPr/>
            <p:nvPr/>
          </p:nvSpPr>
          <p:spPr>
            <a:xfrm rot="20447258">
              <a:off x="6079480" y="2698905"/>
              <a:ext cx="739605" cy="487887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657600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3415140" y="306909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626425" y="3242271"/>
            <a:ext cx="4880264" cy="1759243"/>
            <a:chOff x="2102425" y="3242270"/>
            <a:chExt cx="4880264" cy="1759243"/>
          </a:xfrm>
        </p:grpSpPr>
        <p:sp>
          <p:nvSpPr>
            <p:cNvPr id="22" name="Rectangle 21"/>
            <p:cNvSpPr/>
            <p:nvPr/>
          </p:nvSpPr>
          <p:spPr>
            <a:xfrm>
              <a:off x="3527825" y="3992482"/>
              <a:ext cx="8194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সরণ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102425" y="3242270"/>
              <a:ext cx="4880264" cy="17592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2556156" y="4973527"/>
            <a:ext cx="7547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এখানে ‘কাজ’ হয়েছে কি?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99416" y="5950682"/>
            <a:ext cx="7547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কেন কাজ হয়েছে?</a:t>
            </a:r>
          </a:p>
        </p:txBody>
      </p:sp>
    </p:spTree>
    <p:extLst>
      <p:ext uri="{BB962C8B-B14F-4D97-AF65-F5344CB8AC3E}">
        <p14:creationId xmlns:p14="http://schemas.microsoft.com/office/powerpoint/2010/main" val="289356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02 -0.03885 L -3.33333E-6 8.51064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1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6319 0.2812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0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5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42458" y="861159"/>
            <a:ext cx="1731804" cy="845059"/>
            <a:chOff x="817418" y="4152899"/>
            <a:chExt cx="2161309" cy="172489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Notched Right Arrow 2"/>
            <p:cNvSpPr/>
            <p:nvPr/>
          </p:nvSpPr>
          <p:spPr>
            <a:xfrm>
              <a:off x="817418" y="4152899"/>
              <a:ext cx="2161309" cy="1724891"/>
            </a:xfrm>
            <a:prstGeom prst="notchedRightArrow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1342" y="4614835"/>
              <a:ext cx="974101" cy="94232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 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83159" y="1650797"/>
            <a:ext cx="3646655" cy="507384"/>
            <a:chOff x="4694317" y="2240974"/>
            <a:chExt cx="3923219" cy="507384"/>
          </a:xfrm>
        </p:grpSpPr>
        <p:sp>
          <p:nvSpPr>
            <p:cNvPr id="6" name="Rectangle 5"/>
            <p:cNvSpPr/>
            <p:nvPr/>
          </p:nvSpPr>
          <p:spPr>
            <a:xfrm>
              <a:off x="4835218" y="2240974"/>
              <a:ext cx="3546783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94317" y="2263833"/>
              <a:ext cx="465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52237" y="2286693"/>
              <a:ext cx="465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66517" y="2281085"/>
              <a:ext cx="1707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সরণ হয়নি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438401" y="1675043"/>
            <a:ext cx="1385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১ম বল</a:t>
            </a:r>
          </a:p>
        </p:txBody>
      </p:sp>
      <p:sp>
        <p:nvSpPr>
          <p:cNvPr id="14" name="Oval 13"/>
          <p:cNvSpPr/>
          <p:nvPr/>
        </p:nvSpPr>
        <p:spPr>
          <a:xfrm>
            <a:off x="5796120" y="742680"/>
            <a:ext cx="909481" cy="890801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11948" y="4357403"/>
            <a:ext cx="782811" cy="772322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216721" y="4357404"/>
            <a:ext cx="1731804" cy="845059"/>
            <a:chOff x="817418" y="4152899"/>
            <a:chExt cx="2161309" cy="172489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Notched Right Arrow 21"/>
            <p:cNvSpPr/>
            <p:nvPr/>
          </p:nvSpPr>
          <p:spPr>
            <a:xfrm>
              <a:off x="817418" y="4152899"/>
              <a:ext cx="2161309" cy="1724891"/>
            </a:xfrm>
            <a:prstGeom prst="notchedRightArrow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1342" y="4614835"/>
              <a:ext cx="974101" cy="94232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10 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85132" y="5124760"/>
            <a:ext cx="3646655" cy="529667"/>
            <a:chOff x="4694317" y="2218691"/>
            <a:chExt cx="3923219" cy="529667"/>
          </a:xfrm>
        </p:grpSpPr>
        <p:sp>
          <p:nvSpPr>
            <p:cNvPr id="25" name="Rectangle 24"/>
            <p:cNvSpPr/>
            <p:nvPr/>
          </p:nvSpPr>
          <p:spPr>
            <a:xfrm>
              <a:off x="4835218" y="2240974"/>
              <a:ext cx="3546783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64394" y="2218691"/>
              <a:ext cx="1744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সরণ হয়েছে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94317" y="2263833"/>
              <a:ext cx="465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52237" y="2286693"/>
              <a:ext cx="465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</a:rPr>
                <a:t>B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438403" y="5086946"/>
            <a:ext cx="137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২য় বল</a:t>
            </a:r>
          </a:p>
        </p:txBody>
      </p:sp>
    </p:spTree>
    <p:extLst>
      <p:ext uri="{BB962C8B-B14F-4D97-AF65-F5344CB8AC3E}">
        <p14:creationId xmlns:p14="http://schemas.microsoft.com/office/powerpoint/2010/main" val="353891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5 -3.7037E-6 L 0.20469 0.0018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5 -3.7037E-6 L 0.20469 0.0018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33785 -0.00185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463</Words>
  <Application>Microsoft Office PowerPoint</Application>
  <PresentationFormat>Widescreen</PresentationFormat>
  <Paragraphs>107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Mongolian Baiti</vt:lpstr>
      <vt:lpstr>Nikosh ban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 PC</cp:lastModifiedBy>
  <cp:revision>45</cp:revision>
  <dcterms:created xsi:type="dcterms:W3CDTF">2021-02-13T10:47:48Z</dcterms:created>
  <dcterms:modified xsi:type="dcterms:W3CDTF">2021-07-02T14:16:22Z</dcterms:modified>
</cp:coreProperties>
</file>