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4" r:id="rId2"/>
    <p:sldId id="275" r:id="rId3"/>
    <p:sldId id="276" r:id="rId4"/>
    <p:sldId id="277" r:id="rId5"/>
    <p:sldId id="278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80" r:id="rId2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5791200"/>
            <a:ext cx="5829300" cy="2633472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3779520"/>
            <a:ext cx="5829300" cy="201168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485900" cy="7802033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6"/>
            <a:ext cx="44005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3621714" y="1431851"/>
            <a:ext cx="3241602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280475" y="0"/>
            <a:ext cx="4135902" cy="882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2146446" y="2324843"/>
            <a:ext cx="5486400" cy="8915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457700" y="0"/>
            <a:ext cx="20574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457700" y="5689600"/>
            <a:ext cx="240030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457700" y="0"/>
            <a:ext cx="10287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461273" y="5662085"/>
            <a:ext cx="1568053" cy="34819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457700" y="5689600"/>
            <a:ext cx="12001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457700" y="1828800"/>
            <a:ext cx="2400300" cy="386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4457700" y="2336800"/>
            <a:ext cx="240030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742950" y="5689600"/>
            <a:ext cx="37147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400050" y="5689600"/>
            <a:ext cx="40005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275118" y="3251200"/>
            <a:ext cx="422910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275118" y="2844800"/>
            <a:ext cx="4229100" cy="2844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429000" y="5689600"/>
            <a:ext cx="10287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177" y="1802229"/>
            <a:ext cx="4288536" cy="13033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2370" y="536353"/>
            <a:ext cx="637794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176" y="682752"/>
            <a:ext cx="6117336" cy="103632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278654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308332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336338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357527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5359" y="907303"/>
            <a:ext cx="2743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2752"/>
            <a:ext cx="6172200" cy="1219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258" y="2360669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1508" y="2360669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36354"/>
            <a:ext cx="665031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18" y="682752"/>
            <a:ext cx="5829300" cy="12192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13000"/>
            <a:ext cx="3030141" cy="853016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13000"/>
            <a:ext cx="3031331" cy="853016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278716"/>
            <a:ext cx="303014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78716"/>
            <a:ext cx="303133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843" y="907303"/>
            <a:ext cx="3429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479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189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12328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42006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170012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191201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09033" y="907303"/>
            <a:ext cx="2743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64067"/>
            <a:ext cx="6172200" cy="154940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1913467"/>
            <a:ext cx="1885950" cy="6096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71750" y="1913467"/>
            <a:ext cx="4114800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6024" y="1"/>
            <a:ext cx="6583680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2396" y="2513371"/>
            <a:ext cx="658696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6347214" y="1663069"/>
            <a:ext cx="177017" cy="9635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685800" y="588336"/>
            <a:ext cx="5143500" cy="935665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6024" y="2525042"/>
            <a:ext cx="6583680" cy="661352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85800" y="1533525"/>
            <a:ext cx="5143500" cy="9144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6461514" y="1866269"/>
            <a:ext cx="177017" cy="9635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6201344" y="2003820"/>
            <a:ext cx="177017" cy="9635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57750" y="74000"/>
            <a:ext cx="1600200" cy="486833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74000"/>
            <a:ext cx="4171950" cy="486833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74000"/>
            <a:ext cx="342900" cy="486833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2378080"/>
            <a:ext cx="58293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5775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555568"/>
            <a:ext cx="417195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57950" y="85555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dissolve/>
    <p:sndAc>
      <p:stSnd>
        <p:snd r:embed="rId13" name="wind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4300" y="508000"/>
            <a:ext cx="6743700" cy="20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Hellow</a:t>
            </a:r>
            <a:r>
              <a:rPr lang="en-US" sz="4000" dirty="0" smtClean="0"/>
              <a:t>! My dear student.</a:t>
            </a:r>
          </a:p>
          <a:p>
            <a:pPr algn="ctr"/>
            <a:r>
              <a:rPr lang="en-US" sz="4000" dirty="0" smtClean="0"/>
              <a:t>How are you?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14350" y="3149600"/>
            <a:ext cx="6000750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Welcome to my new class.</a:t>
            </a:r>
            <a:endParaRPr lang="en-US" sz="4000" dirty="0"/>
          </a:p>
        </p:txBody>
      </p:sp>
      <p:pic>
        <p:nvPicPr>
          <p:cNvPr id="5" name="Picture 4" descr="121659763_154963279617277_4207080152421992602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4470400"/>
            <a:ext cx="5943600" cy="467360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050" y="2336800"/>
            <a:ext cx="588645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Up ahead, the traffic is jammed so close together that pedestrians are climbing over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pickup trucks and through empty rickshaws to cross the street. Two rows to my left is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an ambulance, blue light spinning uselessly. This is what the streets here look like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from seven </a:t>
            </a:r>
            <a:r>
              <a:rPr lang="en-US" sz="2800" dirty="0" err="1" smtClean="0">
                <a:solidFill>
                  <a:srgbClr val="FF0000"/>
                </a:solidFill>
              </a:rPr>
              <a:t>oÕclock</a:t>
            </a:r>
            <a:r>
              <a:rPr lang="en-US" sz="2800" dirty="0" smtClean="0">
                <a:solidFill>
                  <a:srgbClr val="FF0000"/>
                </a:solidFill>
              </a:rPr>
              <a:t> in the morning until ten </a:t>
            </a:r>
            <a:r>
              <a:rPr lang="en-US" sz="2800" dirty="0" err="1" smtClean="0">
                <a:solidFill>
                  <a:srgbClr val="FF0000"/>
                </a:solidFill>
              </a:rPr>
              <a:t>oÕclock</a:t>
            </a:r>
            <a:r>
              <a:rPr lang="en-US" sz="2800" dirty="0" smtClean="0">
                <a:solidFill>
                  <a:srgbClr val="FF0000"/>
                </a:solidFill>
              </a:rPr>
              <a:t> at night. If </a:t>
            </a:r>
            <a:r>
              <a:rPr lang="en-US" sz="2800" dirty="0" err="1" smtClean="0">
                <a:solidFill>
                  <a:srgbClr val="FF0000"/>
                </a:solidFill>
              </a:rPr>
              <a:t>youÕre</a:t>
            </a:r>
            <a:r>
              <a:rPr lang="en-US" sz="2800" dirty="0" smtClean="0">
                <a:solidFill>
                  <a:srgbClr val="FF0000"/>
                </a:solidFill>
              </a:rPr>
              <a:t> rich, you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experience it from the back seat of a car. If you're poor, </a:t>
            </a:r>
            <a:r>
              <a:rPr lang="en-US" sz="2800" dirty="0" err="1" smtClean="0">
                <a:solidFill>
                  <a:srgbClr val="FF0000"/>
                </a:solidFill>
              </a:rPr>
              <a:t>youÕre</a:t>
            </a:r>
            <a:r>
              <a:rPr lang="en-US" sz="2800" dirty="0" smtClean="0">
                <a:solidFill>
                  <a:srgbClr val="FF0000"/>
                </a:solidFill>
              </a:rPr>
              <a:t> in a rickshaw, breathing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 the exhaust.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0" y="406400"/>
            <a:ext cx="525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Now read silently</a:t>
            </a:r>
            <a:endParaRPr lang="en-US" sz="4000" dirty="0"/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2336802"/>
            <a:ext cx="63436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IÕm</a:t>
            </a:r>
            <a:r>
              <a:rPr lang="en-US" sz="3600" dirty="0" smtClean="0">
                <a:solidFill>
                  <a:srgbClr val="00B050"/>
                </a:solidFill>
              </a:rPr>
              <a:t> sitting in the back of a </a:t>
            </a:r>
            <a:r>
              <a:rPr lang="en-US" sz="3600" dirty="0" smtClean="0">
                <a:solidFill>
                  <a:srgbClr val="00B050"/>
                </a:solidFill>
              </a:rPr>
              <a:t>CNG, a </a:t>
            </a:r>
            <a:r>
              <a:rPr lang="en-US" sz="3600" dirty="0" smtClean="0">
                <a:solidFill>
                  <a:srgbClr val="00B050"/>
                </a:solidFill>
              </a:rPr>
              <a:t>three-wheeled </a:t>
            </a:r>
            <a:r>
              <a:rPr lang="en-US" sz="3600" dirty="0" smtClean="0">
                <a:solidFill>
                  <a:srgbClr val="00B050"/>
                </a:solidFill>
              </a:rPr>
              <a:t>motorcycle shaped </a:t>
            </a:r>
            <a:r>
              <a:rPr lang="en-US" sz="3600" dirty="0" smtClean="0">
                <a:solidFill>
                  <a:srgbClr val="00B050"/>
                </a:solidFill>
              </a:rPr>
              <a:t>like a slice of pie </a:t>
            </a:r>
            <a:r>
              <a:rPr lang="en-US" sz="3600" dirty="0" smtClean="0">
                <a:solidFill>
                  <a:srgbClr val="00B050"/>
                </a:solidFill>
              </a:rPr>
              <a:t>and covered </a:t>
            </a:r>
            <a:r>
              <a:rPr lang="en-US" sz="3600" dirty="0" smtClean="0">
                <a:solidFill>
                  <a:srgbClr val="00B050"/>
                </a:solidFill>
              </a:rPr>
              <a:t>with scrap metal. </a:t>
            </a:r>
            <a:r>
              <a:rPr lang="en-US" sz="3600" dirty="0" smtClean="0">
                <a:solidFill>
                  <a:srgbClr val="00B050"/>
                </a:solidFill>
              </a:rPr>
              <a:t>I'm here </a:t>
            </a:r>
            <a:r>
              <a:rPr lang="en-US" sz="3600" dirty="0" smtClean="0">
                <a:solidFill>
                  <a:srgbClr val="00B050"/>
                </a:solidFill>
              </a:rPr>
              <a:t>working on a human </a:t>
            </a:r>
            <a:r>
              <a:rPr lang="en-US" sz="3600" dirty="0" smtClean="0">
                <a:solidFill>
                  <a:srgbClr val="00B050"/>
                </a:solidFill>
              </a:rPr>
              <a:t>rights project</a:t>
            </a:r>
            <a:r>
              <a:rPr lang="en-US" sz="3600" dirty="0" smtClean="0">
                <a:solidFill>
                  <a:srgbClr val="00B050"/>
                </a:solidFill>
              </a:rPr>
              <a:t>, but whenever I </a:t>
            </a:r>
            <a:r>
              <a:rPr lang="en-US" sz="3600" dirty="0" smtClean="0">
                <a:solidFill>
                  <a:srgbClr val="00B050"/>
                </a:solidFill>
              </a:rPr>
              <a:t>ask people </a:t>
            </a:r>
            <a:r>
              <a:rPr lang="en-US" sz="3600" dirty="0" smtClean="0">
                <a:solidFill>
                  <a:srgbClr val="00B050"/>
                </a:solidFill>
              </a:rPr>
              <a:t>in Dhaka what they </a:t>
            </a:r>
            <a:r>
              <a:rPr lang="en-US" sz="3600" dirty="0" smtClean="0">
                <a:solidFill>
                  <a:srgbClr val="00B050"/>
                </a:solidFill>
              </a:rPr>
              <a:t>think international organizations should </a:t>
            </a:r>
            <a:r>
              <a:rPr lang="en-US" sz="3600" dirty="0" smtClean="0">
                <a:solidFill>
                  <a:srgbClr val="00B050"/>
                </a:solidFill>
              </a:rPr>
              <a:t>really be working </a:t>
            </a:r>
            <a:r>
              <a:rPr lang="en-US" sz="3600" dirty="0" smtClean="0">
                <a:solidFill>
                  <a:srgbClr val="00B050"/>
                </a:solidFill>
              </a:rPr>
              <a:t>on, they </a:t>
            </a:r>
            <a:r>
              <a:rPr lang="en-US" sz="3600" dirty="0" smtClean="0">
                <a:solidFill>
                  <a:srgbClr val="00B050"/>
                </a:solidFill>
              </a:rPr>
              <a:t>tell me about the traffic.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0" y="406400"/>
            <a:ext cx="525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Now read silently</a:t>
            </a:r>
            <a:endParaRPr lang="en-US" sz="4000" dirty="0"/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1727200"/>
            <a:ext cx="5715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Alleviating traffic congestion is one of the major development challenges of our time. Half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dirty="0" err="1" smtClean="0">
                <a:solidFill>
                  <a:srgbClr val="FF0000"/>
                </a:solidFill>
              </a:rPr>
              <a:t>worldÕs</a:t>
            </a:r>
            <a:r>
              <a:rPr lang="en-US" sz="2800" dirty="0" smtClean="0">
                <a:solidFill>
                  <a:srgbClr val="FF0000"/>
                </a:solidFill>
              </a:rPr>
              <a:t> population already lives in cities, and the United Nations (UN) estimates that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500" y="4470400"/>
            <a:ext cx="56578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the proportion will rise to nearly 70 percent by 2050. Dhaka, the </a:t>
            </a:r>
            <a:r>
              <a:rPr lang="en-US" sz="2400" dirty="0" err="1" smtClean="0">
                <a:solidFill>
                  <a:srgbClr val="00B050"/>
                </a:solidFill>
              </a:rPr>
              <a:t>worldÕs</a:t>
            </a:r>
            <a:r>
              <a:rPr lang="en-US" sz="2400" dirty="0" smtClean="0">
                <a:solidFill>
                  <a:srgbClr val="00B050"/>
                </a:solidFill>
              </a:rPr>
              <a:t> densest and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fastest growing city, is a case study in how this problem got so bad and why </a:t>
            </a:r>
            <a:r>
              <a:rPr lang="en-US" sz="2400" dirty="0" err="1" smtClean="0">
                <a:solidFill>
                  <a:srgbClr val="00B050"/>
                </a:solidFill>
              </a:rPr>
              <a:t>itÕs</a:t>
            </a:r>
            <a:r>
              <a:rPr lang="en-US" sz="2400" dirty="0" smtClean="0">
                <a:solidFill>
                  <a:srgbClr val="00B050"/>
                </a:solidFill>
              </a:rPr>
              <a:t> so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difficult to solve.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406400"/>
            <a:ext cx="525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Now read silently</a:t>
            </a:r>
            <a:endParaRPr lang="en-US" sz="4000" dirty="0"/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812800"/>
            <a:ext cx="62865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DhakaÕs</a:t>
            </a:r>
            <a:r>
              <a:rPr lang="en-US" sz="3200" dirty="0" smtClean="0">
                <a:solidFill>
                  <a:srgbClr val="FF0000"/>
                </a:solidFill>
              </a:rPr>
              <a:t> infrastructure </a:t>
            </a:r>
            <a:r>
              <a:rPr lang="en-US" sz="3200" dirty="0" err="1" smtClean="0">
                <a:solidFill>
                  <a:srgbClr val="FF0000"/>
                </a:solidFill>
              </a:rPr>
              <a:t>doesnÕt</a:t>
            </a:r>
            <a:r>
              <a:rPr lang="en-US" sz="3200" dirty="0" smtClean="0">
                <a:solidFill>
                  <a:srgbClr val="FF0000"/>
                </a:solidFill>
              </a:rPr>
              <a:t> match the scale of its population. Just 7 percent of the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city is covered by roads, compared with around 25 percent of Paris and Vienna. Dhaka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also suffers from the absence of a planned road network. There are 650 major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intersections, but only 60 traffic lights, many of which </a:t>
            </a:r>
            <a:r>
              <a:rPr lang="en-US" sz="3200" dirty="0" err="1" smtClean="0">
                <a:solidFill>
                  <a:srgbClr val="FF0000"/>
                </a:solidFill>
              </a:rPr>
              <a:t>donÕt</a:t>
            </a:r>
            <a:r>
              <a:rPr lang="en-US" sz="3200" dirty="0" smtClean="0">
                <a:solidFill>
                  <a:srgbClr val="FF0000"/>
                </a:solidFill>
              </a:rPr>
              <a:t> work. That means the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police force </a:t>
            </a:r>
            <a:r>
              <a:rPr lang="en-US" sz="3200" dirty="0" err="1" smtClean="0">
                <a:solidFill>
                  <a:srgbClr val="FF0000"/>
                </a:solidFill>
              </a:rPr>
              <a:t>isnÕt</a:t>
            </a:r>
            <a:r>
              <a:rPr lang="en-US" sz="3200" dirty="0" smtClean="0">
                <a:solidFill>
                  <a:srgbClr val="FF0000"/>
                </a:solidFill>
              </a:rPr>
              <a:t> enforcing driving or parking rules; </a:t>
            </a:r>
            <a:r>
              <a:rPr lang="en-US" sz="3200" dirty="0" err="1" smtClean="0">
                <a:solidFill>
                  <a:srgbClr val="FF0000"/>
                </a:solidFill>
              </a:rPr>
              <a:t>theyÕre</a:t>
            </a:r>
            <a:r>
              <a:rPr lang="en-US" sz="3200" dirty="0" smtClean="0">
                <a:solidFill>
                  <a:srgbClr val="FF0000"/>
                </a:solidFill>
              </a:rPr>
              <a:t> in the intersections,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directing traffic.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050" y="1625600"/>
            <a:ext cx="474345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 cost of </a:t>
            </a:r>
            <a:r>
              <a:rPr lang="en-US" sz="2800" dirty="0" err="1" smtClean="0">
                <a:solidFill>
                  <a:srgbClr val="FF0000"/>
                </a:solidFill>
              </a:rPr>
              <a:t>DhakaÕs</a:t>
            </a:r>
            <a:r>
              <a:rPr lang="en-US" sz="2800" dirty="0" smtClean="0">
                <a:solidFill>
                  <a:srgbClr val="FF0000"/>
                </a:solidFill>
              </a:rPr>
              <a:t> traffic congestion is estimated at $3.8 billion a year, and </a:t>
            </a:r>
            <a:r>
              <a:rPr lang="en-US" sz="2800" dirty="0" err="1" smtClean="0">
                <a:solidFill>
                  <a:srgbClr val="FF0000"/>
                </a:solidFill>
              </a:rPr>
              <a:t>thatÕs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just the delays and air pollution, not the less-tangible losses in quality of life.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Paradoxically, the poor infrastructure is one of the reasons why the city is growing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so fast. Without roads or trains to whisk them to the suburbs, Dhaka residents have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no choice but to crowd into the middle, set up slums between high-rises, and walk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to work.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12800"/>
            <a:ext cx="61722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Then there are the users of the roads. Besides pedestrians, the narrow lanes are shared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by bicycles, rickshaws, scooters, motorcycles, CNGs, buses, and cars. All these modes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take up a different amount of space and have different top speeds. Most people you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talk to in Bangladesh blame the traffic jams on the rickshaws. There are too many of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them, they say, and they drive so slowly that they trap the cars, buses, and CNGs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behind them. The government is under pressure to designate some lanes as car-only, to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build wider roads and overpasses, to take the slow traffic out from in front of the fast.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12803"/>
            <a:ext cx="611505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And this brings us to the third reason why the traffic problem is so difficult to solve.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All of these fixes sound easy and obvious, but they come at a cost. One and a half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million people drive rickshaws for a living, plus another few hundred thousand own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and repair them. Government efforts to get people out of rickshaws and into buses and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trains are going to attract huge opposition.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508002"/>
            <a:ext cx="6457950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Even increasing bus capacity is more complicated than it sounds. A 2009 World Bank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analysis found 60 separate bus companies in Dhaka. Since the bus companies compete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with one another, the drivers have every incentive to drive aggressively and take more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passengers than the buses can hold. </a:t>
            </a:r>
            <a:r>
              <a:rPr lang="en-US" sz="3200" dirty="0" err="1" smtClean="0">
                <a:solidFill>
                  <a:srgbClr val="FF0000"/>
                </a:solidFill>
              </a:rPr>
              <a:t>WhatÕs</a:t>
            </a:r>
            <a:r>
              <a:rPr lang="en-US" sz="3200" dirty="0" smtClean="0">
                <a:solidFill>
                  <a:srgbClr val="FF0000"/>
                </a:solidFill>
              </a:rPr>
              <a:t> more, the public transport </a:t>
            </a:r>
            <a:r>
              <a:rPr lang="en-US" sz="3200" dirty="0" err="1" smtClean="0">
                <a:solidFill>
                  <a:srgbClr val="FF0000"/>
                </a:solidFill>
              </a:rPr>
              <a:t>isnÕt</a:t>
            </a:r>
            <a:r>
              <a:rPr lang="en-US" sz="3200" dirty="0" smtClean="0">
                <a:solidFill>
                  <a:srgbClr val="FF0000"/>
                </a:solidFill>
              </a:rPr>
              <a:t> all that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public. Many of the bus companies are owned or linked to political parties or powerful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trade unions. Government efforts to unify or regularize the system would amount to a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hostile takeover of all of these small companies.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050" y="2109790"/>
            <a:ext cx="611505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3. Write ÔTÕ if the statement is true, ÔFÕ if the statement is false.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____ </a:t>
            </a:r>
            <a:r>
              <a:rPr lang="en-US" sz="2800" b="1" dirty="0" smtClean="0">
                <a:solidFill>
                  <a:srgbClr val="00B050"/>
                </a:solidFill>
              </a:rPr>
              <a:t>a. The annual cost of traffic congestion is 3.8 billion taka including less tangible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costs such as quality of life.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____ </a:t>
            </a:r>
            <a:r>
              <a:rPr lang="en-US" sz="2800" b="1" dirty="0" smtClean="0">
                <a:solidFill>
                  <a:srgbClr val="00B050"/>
                </a:solidFill>
              </a:rPr>
              <a:t>b. Only 10 percent of Dhaka is covered by roads.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____ </a:t>
            </a:r>
            <a:r>
              <a:rPr lang="en-US" sz="2800" b="1" dirty="0" smtClean="0">
                <a:solidFill>
                  <a:srgbClr val="00B050"/>
                </a:solidFill>
              </a:rPr>
              <a:t>c. Each year 37,000 cars are being added to the streets of Dhaka.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____ </a:t>
            </a:r>
            <a:r>
              <a:rPr lang="en-US" sz="2800" b="1" dirty="0" smtClean="0">
                <a:solidFill>
                  <a:srgbClr val="00B050"/>
                </a:solidFill>
              </a:rPr>
              <a:t>d. The author compares CNG to a piece of pie.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____ </a:t>
            </a:r>
            <a:r>
              <a:rPr lang="en-US" sz="2800" b="1" dirty="0" smtClean="0">
                <a:solidFill>
                  <a:srgbClr val="00B050"/>
                </a:solidFill>
              </a:rPr>
              <a:t>e. According to the author, the public buses are truly public.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914400" y="304800"/>
            <a:ext cx="5029200" cy="162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PAIR WORK</a:t>
            </a:r>
            <a:endParaRPr lang="en-US" sz="4000" dirty="0"/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663787"/>
            <a:ext cx="6457950" cy="6032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4. Answer the following questions:</a:t>
            </a:r>
          </a:p>
          <a:p>
            <a:r>
              <a:rPr lang="en-US" sz="3200" b="1" dirty="0" smtClean="0"/>
              <a:t>a. Why does the author think </a:t>
            </a:r>
            <a:r>
              <a:rPr lang="en-US" sz="3200" b="1" dirty="0" err="1" smtClean="0"/>
              <a:t>DhakaÕs</a:t>
            </a:r>
            <a:r>
              <a:rPr lang="en-US" sz="3200" b="1" dirty="0" smtClean="0"/>
              <a:t> traffic congestion is difficult to solve?</a:t>
            </a:r>
          </a:p>
          <a:p>
            <a:r>
              <a:rPr lang="en-US" sz="3200" b="1" dirty="0" smtClean="0"/>
              <a:t>b. What are the arguments given for banning rickshaws?</a:t>
            </a:r>
          </a:p>
          <a:p>
            <a:r>
              <a:rPr lang="en-US" sz="3200" b="1" dirty="0" smtClean="0"/>
              <a:t>c. Why is it difficult to solve the traffic problem in Dhaka from a </a:t>
            </a:r>
            <a:r>
              <a:rPr lang="en-US" sz="3200" b="1" dirty="0" err="1" smtClean="0"/>
              <a:t>politicianÕs</a:t>
            </a:r>
            <a:endParaRPr lang="en-US" sz="3200" b="1" dirty="0" smtClean="0"/>
          </a:p>
          <a:p>
            <a:r>
              <a:rPr lang="en-US" sz="3200" dirty="0" smtClean="0"/>
              <a:t>perspective?</a:t>
            </a:r>
          </a:p>
          <a:p>
            <a:r>
              <a:rPr lang="en-US" sz="3200" b="1" dirty="0" smtClean="0"/>
              <a:t>d. What do you think of the style of the author?</a:t>
            </a:r>
            <a:endParaRPr lang="en-US" sz="3200" dirty="0"/>
          </a:p>
        </p:txBody>
      </p:sp>
      <p:sp>
        <p:nvSpPr>
          <p:cNvPr id="3" name="Oval 2"/>
          <p:cNvSpPr/>
          <p:nvPr/>
        </p:nvSpPr>
        <p:spPr>
          <a:xfrm>
            <a:off x="914400" y="304800"/>
            <a:ext cx="5029200" cy="162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INDIVIDAL WORK</a:t>
            </a:r>
            <a:endParaRPr lang="en-US" sz="4000" dirty="0"/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4"/>
            <a:ext cx="3988191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MD. ARIFUL ISLAM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Rounded MT Bold" pitchFamily="34" charset="0"/>
              </a:rPr>
              <a:t>B.A. (Hon’s), M.A. (English)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LECTURER (English)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SHAISTAGONJ KAMIL MADRASAH,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SHAISTAGONJ, HABIGANJ.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E-mail: arif046980@gmail.com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423915" y="2792293"/>
            <a:ext cx="5120640" cy="237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122304700_156061596174112_1713641826211727940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0"/>
            <a:ext cx="2857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068276"/>
      </p:ext>
    </p:extLst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25602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5. Match the words in Column A with their meanings in Column B in the box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below: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00150" y="2540000"/>
          <a:ext cx="24003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</a:tblGrid>
              <a:tr h="609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/>
                        <a:t>Column-A 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r>
                        <a:rPr lang="en-US" sz="2400" b="1" dirty="0" err="1" smtClean="0"/>
                        <a:t>i</a:t>
                      </a:r>
                      <a:r>
                        <a:rPr lang="en-US" sz="2400" b="1" dirty="0" smtClean="0"/>
                        <a:t>. stuttering</a:t>
                      </a:r>
                    </a:p>
                    <a:p>
                      <a:r>
                        <a:rPr lang="en-US" sz="2400" b="1" dirty="0" smtClean="0"/>
                        <a:t>ii. wrenching</a:t>
                      </a:r>
                    </a:p>
                    <a:p>
                      <a:r>
                        <a:rPr lang="en-US" sz="2400" b="1" dirty="0" smtClean="0"/>
                        <a:t>iii. exhaust</a:t>
                      </a:r>
                    </a:p>
                    <a:p>
                      <a:r>
                        <a:rPr lang="en-US" sz="2400" b="1" dirty="0" smtClean="0"/>
                        <a:t>iv. wriggling</a:t>
                      </a:r>
                    </a:p>
                    <a:p>
                      <a:r>
                        <a:rPr lang="en-US" sz="2400" b="1" dirty="0" smtClean="0"/>
                        <a:t>v. suburbs e</a:t>
                      </a:r>
                    </a:p>
                    <a:p>
                      <a:r>
                        <a:rPr lang="en-US" sz="2400" b="1" dirty="0" smtClean="0"/>
                        <a:t>vi. wedge</a:t>
                      </a:r>
                    </a:p>
                    <a:p>
                      <a:r>
                        <a:rPr lang="en-US" sz="2400" b="1" dirty="0" smtClean="0"/>
                        <a:t>vii. pedestrians</a:t>
                      </a:r>
                    </a:p>
                    <a:p>
                      <a:r>
                        <a:rPr lang="en-US" sz="2400" b="1" dirty="0" smtClean="0"/>
                        <a:t>viii. whisk</a:t>
                      </a:r>
                    </a:p>
                    <a:p>
                      <a:r>
                        <a:rPr lang="en-US" sz="2400" b="1" dirty="0" smtClean="0"/>
                        <a:t>ix. paradoxically </a:t>
                      </a:r>
                      <a:r>
                        <a:rPr lang="en-US" sz="2400" b="1" dirty="0" err="1" smtClean="0"/>
                        <a:t>i</a:t>
                      </a:r>
                      <a:endParaRPr lang="en-US" sz="2400" b="1" dirty="0" smtClean="0"/>
                    </a:p>
                    <a:p>
                      <a:r>
                        <a:rPr lang="en-US" sz="2400" b="1" dirty="0" smtClean="0"/>
                        <a:t>x. infrastructure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71900" y="2641600"/>
          <a:ext cx="2686050" cy="853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50"/>
              </a:tblGrid>
              <a:tr h="853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/>
                        <a:t> Column B</a:t>
                      </a:r>
                      <a:endParaRPr lang="en-US" sz="2400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400" b="1" dirty="0" err="1" smtClean="0"/>
                        <a:t>Shakin</a:t>
                      </a:r>
                      <a:endParaRPr lang="en-US" sz="2400" b="1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sz="2400" b="1" dirty="0" smtClean="0"/>
                        <a:t>b. tire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2400" b="1" dirty="0" smtClean="0"/>
                        <a:t>c. road and rail </a:t>
                      </a:r>
                      <a:r>
                        <a:rPr lang="en-US" sz="2400" b="1" dirty="0" err="1" smtClean="0"/>
                        <a:t>networkout</a:t>
                      </a:r>
                      <a:endParaRPr lang="en-US" sz="2400" b="1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sz="2400" b="1" dirty="0" smtClean="0"/>
                        <a:t>d. Faltering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2400" b="1" dirty="0" smtClean="0"/>
                        <a:t>e. twisting suddenly and violently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2400" b="1" dirty="0" smtClean="0"/>
                        <a:t>f. in contradiction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2400" b="1" dirty="0" smtClean="0"/>
                        <a:t>g. a residential urban area outside the city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2400" b="1" dirty="0" smtClean="0"/>
                        <a:t>h. force into a narrow space</a:t>
                      </a:r>
                    </a:p>
                    <a:p>
                      <a:pPr marL="400050" indent="-400050">
                        <a:buAutoNum type="romanLcPeriod"/>
                      </a:pPr>
                      <a:r>
                        <a:rPr lang="en-US" sz="2400" b="1" dirty="0" smtClean="0"/>
                        <a:t>to move suddenly and quickly</a:t>
                      </a:r>
                    </a:p>
                    <a:p>
                      <a:r>
                        <a:rPr lang="en-US" sz="2400" b="1" dirty="0" smtClean="0"/>
                        <a:t>j. people who are walking rather than travelling</a:t>
                      </a:r>
                    </a:p>
                    <a:p>
                      <a:r>
                        <a:rPr lang="en-US" sz="2400" dirty="0" smtClean="0"/>
                        <a:t>in a vehicle</a:t>
                      </a:r>
                    </a:p>
                    <a:p>
                      <a:pPr marL="400050" indent="-400050">
                        <a:buAutoNum type="romanLcPeriod"/>
                      </a:pPr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143000" y="304800"/>
            <a:ext cx="5486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914400" y="304800"/>
            <a:ext cx="5029200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PAIR WORK</a:t>
            </a:r>
            <a:endParaRPr lang="en-US" sz="4000" dirty="0"/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94455"/>
            <a:ext cx="57721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6. Suppose you are stuck in a traffic jam in a car, bus or rickshaw. Think of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various things that you can do while you are stuck. Consider the following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activities: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Sleeping; Counting vehicles on all sides; Sending text messages from your mobile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phone; Listen to the radio or music; Play games; Chat to the people sitting next to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or outside your vehicle; Play cards; Shout out to the people going by; Read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newspaper etc.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0050" y="5994400"/>
            <a:ext cx="6057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Now rank these activities and share your rankings with your partner. Put the</a:t>
            </a:r>
          </a:p>
          <a:p>
            <a:r>
              <a:rPr lang="en-US" sz="2800" b="1" dirty="0" smtClean="0"/>
              <a:t>best at the top. Change partners and share your rankings again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914400" y="304800"/>
            <a:ext cx="5029200" cy="162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GROUP WORK</a:t>
            </a:r>
            <a:endParaRPr lang="en-US" sz="4000" dirty="0"/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402448"/>
            <a:ext cx="60007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7. </a:t>
            </a:r>
            <a:r>
              <a:rPr lang="en-US" sz="3600" b="1" dirty="0" smtClean="0">
                <a:solidFill>
                  <a:srgbClr val="00B050"/>
                </a:solidFill>
              </a:rPr>
              <a:t>‘’Paradoxically</a:t>
            </a:r>
            <a:r>
              <a:rPr lang="en-US" sz="3600" b="1" dirty="0" smtClean="0">
                <a:solidFill>
                  <a:srgbClr val="00B050"/>
                </a:solidFill>
              </a:rPr>
              <a:t>, the poor infrastructure is one of the reasons why the city is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growing so </a:t>
            </a:r>
            <a:r>
              <a:rPr lang="en-US" sz="3600" b="1" dirty="0" smtClean="0">
                <a:solidFill>
                  <a:srgbClr val="00B050"/>
                </a:solidFill>
              </a:rPr>
              <a:t>fast.’’ </a:t>
            </a:r>
            <a:r>
              <a:rPr lang="en-US" sz="3600" b="1" dirty="0" smtClean="0">
                <a:solidFill>
                  <a:srgbClr val="00B050"/>
                </a:solidFill>
              </a:rPr>
              <a:t>Do you agree? Form two groups to debate this proposition.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8. Write a short essay on </a:t>
            </a:r>
            <a:r>
              <a:rPr lang="en-US" sz="3600" b="1" dirty="0" smtClean="0">
                <a:solidFill>
                  <a:srgbClr val="00B050"/>
                </a:solidFill>
              </a:rPr>
              <a:t>‘’Solving </a:t>
            </a:r>
            <a:r>
              <a:rPr lang="en-US" sz="3600" b="1" dirty="0" smtClean="0">
                <a:solidFill>
                  <a:srgbClr val="00B050"/>
                </a:solidFill>
              </a:rPr>
              <a:t>Traffic </a:t>
            </a:r>
            <a:r>
              <a:rPr lang="en-US" sz="3600" b="1" dirty="0" smtClean="0">
                <a:solidFill>
                  <a:srgbClr val="00B050"/>
                </a:solidFill>
              </a:rPr>
              <a:t>Jams’’ </a:t>
            </a:r>
            <a:r>
              <a:rPr lang="en-US" sz="3600" b="1" dirty="0" smtClean="0">
                <a:solidFill>
                  <a:srgbClr val="00B050"/>
                </a:solidFill>
              </a:rPr>
              <a:t>(500 words)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914400" y="304800"/>
            <a:ext cx="5029200" cy="162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HOME WORK</a:t>
            </a:r>
            <a:endParaRPr lang="en-US" sz="4000" dirty="0"/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3962402"/>
            <a:ext cx="5715000" cy="50167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 My </a:t>
            </a:r>
          </a:p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Lovely STUDENT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Picture 2" descr="122154442_156711402775798_301392437797865868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304800"/>
            <a:ext cx="5943600" cy="373380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422401"/>
            <a:ext cx="60579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Class: </a:t>
            </a:r>
            <a:r>
              <a:rPr lang="en-US" sz="4800" dirty="0" err="1" smtClean="0">
                <a:solidFill>
                  <a:srgbClr val="C00000"/>
                </a:solidFill>
                <a:latin typeface="Arial Black" pitchFamily="34" charset="0"/>
              </a:rPr>
              <a:t>Alim</a:t>
            </a:r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 1</a:t>
            </a:r>
            <a:r>
              <a:rPr lang="en-US" sz="4800" baseline="30000" dirty="0" smtClean="0">
                <a:solidFill>
                  <a:srgbClr val="C00000"/>
                </a:solidFill>
                <a:latin typeface="Arial Black" pitchFamily="34" charset="0"/>
              </a:rPr>
              <a:t>st</a:t>
            </a:r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 year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Subject: </a:t>
            </a:r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English1st Paper</a:t>
            </a:r>
            <a:endParaRPr lang="en-US" sz="4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Time : 45 minutes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Title: Traffic education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Number of Students: 50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Date: 02/07/2021</a:t>
            </a:r>
            <a:endParaRPr lang="en-US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500" y="508002"/>
            <a:ext cx="5886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Look   at  the  following  images . </a:t>
            </a:r>
            <a:endParaRPr lang="en-US" sz="4400" dirty="0"/>
          </a:p>
        </p:txBody>
      </p:sp>
      <p:pic>
        <p:nvPicPr>
          <p:cNvPr id="9" name="Picture 8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50" y="1828800"/>
            <a:ext cx="2417564" cy="314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untitled-design-250x25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1" y="2032000"/>
            <a:ext cx="1785938" cy="3175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85750" y="5283200"/>
            <a:ext cx="5715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Whom do you see in the picture?</a:t>
            </a:r>
            <a:endParaRPr lang="en-US" sz="4000" dirty="0"/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6" grpId="1" build="allAtOnce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30400"/>
            <a:ext cx="5829300" cy="17272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00B050"/>
                </a:solidFill>
              </a:rPr>
              <a:t>Yes, all of you are right.</a:t>
            </a:r>
            <a:br>
              <a:rPr lang="en-US" sz="5400" dirty="0" smtClean="0">
                <a:solidFill>
                  <a:srgbClr val="00B050"/>
                </a:solidFill>
              </a:rPr>
            </a:br>
            <a:r>
              <a:rPr lang="en-US" sz="5400" dirty="0" smtClean="0">
                <a:solidFill>
                  <a:srgbClr val="00B050"/>
                </a:solidFill>
              </a:rPr>
              <a:t>They are traffic police.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096000"/>
            <a:ext cx="5829300" cy="201168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So, today our lesson is Traffic Education 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Program Files\Microsoft Office\MEDIA\OFFICE12\Lines\BD21495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" y="508000"/>
            <a:ext cx="6572250" cy="8229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50" y="1930402"/>
            <a:ext cx="51435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HSC &amp; </a:t>
            </a:r>
            <a:r>
              <a:rPr lang="en-US" sz="5400" b="1" dirty="0" err="1" smtClean="0">
                <a:solidFill>
                  <a:srgbClr val="FF0000"/>
                </a:solidFill>
              </a:rPr>
              <a:t>Alim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r>
              <a:rPr lang="en-US" sz="5400" b="1" dirty="0" smtClean="0">
                <a:solidFill>
                  <a:srgbClr val="FF0000"/>
                </a:solidFill>
              </a:rPr>
              <a:t>English for today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Unit-2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Lesson </a:t>
            </a:r>
            <a:r>
              <a:rPr lang="en-US" sz="5400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Traffic Capital of the World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711200"/>
            <a:ext cx="6172200" cy="1320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14550" y="1016000"/>
            <a:ext cx="4587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1. Warm up activity:</a:t>
            </a:r>
          </a:p>
        </p:txBody>
      </p:sp>
      <p:pic>
        <p:nvPicPr>
          <p:cNvPr id="1028" name="Picture 4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76444"/>
            <a:ext cx="6229350" cy="148275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2336800"/>
            <a:ext cx="6115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In a small group ask each other these questions and write down your answers.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  <p:pic>
        <p:nvPicPr>
          <p:cNvPr id="1029" name="Picture 5" descr="C:\Program Files\Microsoft Office\MEDIA\CAGCAT10\j022190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50" y="4064000"/>
            <a:ext cx="6057900" cy="3860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5750" y="4064002"/>
            <a:ext cx="58864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</a:t>
            </a:r>
            <a:r>
              <a:rPr lang="en-US" sz="3200" dirty="0" smtClean="0">
                <a:solidFill>
                  <a:srgbClr val="FF0000"/>
                </a:solidFill>
              </a:rPr>
              <a:t>do you think of traffic jams in our cities?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What are the reasons for the traffic jams?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How would a foreigner feel about our traffic system?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050" y="711202"/>
            <a:ext cx="611505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2. Now read this article written by Michael Hobbes titled "Welcome to the Traffic</a:t>
            </a:r>
          </a:p>
          <a:p>
            <a:r>
              <a:rPr lang="en-US" sz="6000" b="1" dirty="0" smtClean="0">
                <a:solidFill>
                  <a:srgbClr val="FF0000"/>
                </a:solidFill>
              </a:rPr>
              <a:t>Capital of the World"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050" y="1524002"/>
            <a:ext cx="60579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I am in a tiny steel cage attached to a motorcycle, stuttering through traffic in Dhaka,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Bangladesh. In the last ten minutes, we have moved forward maybe three feet, inch by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inch, the driver wrenching the wheel left and right, wriggling deeper into the wedge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between a delivery truck and a rickshaw in front of us.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0" y="406400"/>
            <a:ext cx="525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Now read silently</a:t>
            </a:r>
            <a:endParaRPr lang="en-US" sz="4000" dirty="0"/>
          </a:p>
        </p:txBody>
      </p:sp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96</TotalTime>
  <Words>1402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Metro</vt:lpstr>
      <vt:lpstr>Slide 1</vt:lpstr>
      <vt:lpstr>Slide 2</vt:lpstr>
      <vt:lpstr>Slide 3</vt:lpstr>
      <vt:lpstr>Slide 4</vt:lpstr>
      <vt:lpstr> Yes, all of you are right. They are traffic police.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</cp:revision>
  <dcterms:created xsi:type="dcterms:W3CDTF">2006-08-16T00:00:00Z</dcterms:created>
  <dcterms:modified xsi:type="dcterms:W3CDTF">2021-07-02T10:37:32Z</dcterms:modified>
</cp:coreProperties>
</file>