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x-wav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7" r:id="rId2"/>
    <p:sldId id="277" r:id="rId3"/>
    <p:sldId id="280" r:id="rId4"/>
    <p:sldId id="344" r:id="rId5"/>
    <p:sldId id="346" r:id="rId6"/>
    <p:sldId id="257" r:id="rId7"/>
    <p:sldId id="347" r:id="rId8"/>
    <p:sldId id="348" r:id="rId9"/>
    <p:sldId id="349" r:id="rId10"/>
    <p:sldId id="350" r:id="rId11"/>
    <p:sldId id="351" r:id="rId12"/>
    <p:sldId id="300" r:id="rId13"/>
    <p:sldId id="352" r:id="rId14"/>
    <p:sldId id="353" r:id="rId15"/>
    <p:sldId id="341" r:id="rId16"/>
    <p:sldId id="354" r:id="rId17"/>
    <p:sldId id="286" r:id="rId18"/>
    <p:sldId id="275" r:id="rId19"/>
    <p:sldId id="282" r:id="rId20"/>
  </p:sldIdLst>
  <p:sldSz cx="121904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CC3300"/>
    <a:srgbClr val="000000"/>
    <a:srgbClr val="6AA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9" autoAdjust="0"/>
    <p:restoredTop sz="94291" autoAdjust="0"/>
  </p:normalViewPr>
  <p:slideViewPr>
    <p:cSldViewPr>
      <p:cViewPr varScale="1">
        <p:scale>
          <a:sx n="68" d="100"/>
          <a:sy n="68" d="100"/>
        </p:scale>
        <p:origin x="55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-3354"/>
    </p:cViewPr>
  </p:sorterViewPr>
  <p:notesViewPr>
    <p:cSldViewPr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D576A8-B212-4E5D-AAEB-CE07A55CA1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7302D7-0AB7-407A-B4EC-C6E854922F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16886-62B0-48F5-B863-9CF93B0E70C2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8C92D9-58CB-4C4B-9CEE-1859B55195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427F4-5D2A-4B6B-9DE6-E9D5887EB2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17A1A-7BE1-4405-ACF1-39E56832B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518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24D34-AAE4-4385-B3C4-FAF02D146F80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F562C-A55C-4E1D-97A1-4AFDE5384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31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0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শিক্ষক</a:t>
            </a:r>
            <a:r>
              <a:rPr lang="bn-IN" baseline="0" dirty="0"/>
              <a:t> নিজের ইচ্ছামতো প্রশ্ন করে পাঠ উপস্থাপন করতে পারবেন।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7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5970" r="1939" b="5472"/>
          <a:stretch/>
        </p:blipFill>
        <p:spPr>
          <a:xfrm>
            <a:off x="0" y="0"/>
            <a:ext cx="12190413" cy="685800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C55E76-EEA5-45DA-9A44-C2735E4B8BBF}"/>
              </a:ext>
            </a:extLst>
          </p:cNvPr>
          <p:cNvSpPr/>
          <p:nvPr userDrawn="1"/>
        </p:nvSpPr>
        <p:spPr>
          <a:xfrm>
            <a:off x="-25474" y="-44624"/>
            <a:ext cx="12233948" cy="69026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112155-1D1D-4409-9E99-F2F2623C1131}"/>
              </a:ext>
            </a:extLst>
          </p:cNvPr>
          <p:cNvGrpSpPr/>
          <p:nvPr userDrawn="1"/>
        </p:nvGrpSpPr>
        <p:grpSpPr>
          <a:xfrm>
            <a:off x="32161" y="-27384"/>
            <a:ext cx="2066715" cy="2500388"/>
            <a:chOff x="17788" y="-197505"/>
            <a:chExt cx="2066715" cy="25003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3AC3CFF-5A62-47B7-960F-F8221DB01F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4" t="10677" r="9350" b="3579"/>
            <a:stretch/>
          </p:blipFill>
          <p:spPr>
            <a:xfrm rot="5400000">
              <a:off x="83929" y="-263646"/>
              <a:ext cx="1754299" cy="188658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06BE862-F1AF-4D18-B5A8-8CB3B270A5B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11442"/>
            <a:stretch/>
          </p:blipFill>
          <p:spPr>
            <a:xfrm rot="18850759">
              <a:off x="453983" y="672363"/>
              <a:ext cx="2058172" cy="120286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83E65D2-143B-4348-813D-9786025D5B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4432" y="1700808"/>
            <a:ext cx="11773422" cy="12075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2452F7-40D6-4C7A-9A2D-38525F29D649}"/>
              </a:ext>
            </a:extLst>
          </p:cNvPr>
          <p:cNvGrpSpPr/>
          <p:nvPr userDrawn="1"/>
        </p:nvGrpSpPr>
        <p:grpSpPr>
          <a:xfrm flipH="1">
            <a:off x="9983638" y="-44624"/>
            <a:ext cx="2182855" cy="2445620"/>
            <a:chOff x="32161" y="-125497"/>
            <a:chExt cx="2052342" cy="242838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1BA9D8D-D643-4FF2-B2E7-D81353E8B5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4" t="10677" r="9350" b="3579"/>
            <a:stretch/>
          </p:blipFill>
          <p:spPr>
            <a:xfrm rot="5400000">
              <a:off x="98302" y="-191638"/>
              <a:ext cx="1754299" cy="188658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E377BC2-63DF-4449-B276-857B88B28B0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11442"/>
            <a:stretch/>
          </p:blipFill>
          <p:spPr>
            <a:xfrm rot="18850759">
              <a:off x="453983" y="672363"/>
              <a:ext cx="2058172" cy="120286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293B4B3-A8C6-414F-8CC1-7B6518A0D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3"/>
          <a:stretch/>
        </p:blipFill>
        <p:spPr>
          <a:xfrm>
            <a:off x="32161" y="6356351"/>
            <a:ext cx="12134332" cy="5290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audio" Target="../media/audio2.wav"/><Relationship Id="rId7" Type="http://schemas.openxmlformats.org/officeDocument/2006/relationships/image" Target="../media/image5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BB89EE-F179-4C53-A707-9A2847A06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0413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28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DC54D7-4B9F-4AE7-A007-CA4A427F0148}"/>
              </a:ext>
            </a:extLst>
          </p:cNvPr>
          <p:cNvSpPr txBox="1"/>
          <p:nvPr/>
        </p:nvSpPr>
        <p:spPr>
          <a:xfrm>
            <a:off x="478582" y="1844824"/>
            <a:ext cx="11567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FD2FE9-3551-42A3-927A-FB83FD52CBED}"/>
              </a:ext>
            </a:extLst>
          </p:cNvPr>
          <p:cNvGrpSpPr/>
          <p:nvPr/>
        </p:nvGrpSpPr>
        <p:grpSpPr>
          <a:xfrm>
            <a:off x="1774726" y="2473888"/>
            <a:ext cx="775343" cy="1348073"/>
            <a:chOff x="2168743" y="3502469"/>
            <a:chExt cx="869878" cy="265250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3A96D4-8D01-4D40-9CC7-0B9FF26D13D3}"/>
                </a:ext>
              </a:extLst>
            </p:cNvPr>
            <p:cNvSpPr/>
            <p:nvPr/>
          </p:nvSpPr>
          <p:spPr>
            <a:xfrm>
              <a:off x="2168743" y="3502469"/>
              <a:ext cx="869877" cy="151397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kumimoji="0" lang="bn-IN" sz="4400" b="0" i="0" u="none" strike="noStrike" kern="1200" cap="none" spc="0" normalizeH="0" baseline="0" noProof="0" dirty="0">
                  <a:ln w="0"/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2130EB2-BD10-46C0-8499-3643C111D831}"/>
                </a:ext>
              </a:extLst>
            </p:cNvPr>
            <p:cNvSpPr/>
            <p:nvPr/>
          </p:nvSpPr>
          <p:spPr>
            <a:xfrm>
              <a:off x="2168743" y="4641000"/>
              <a:ext cx="869877" cy="151397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749C0D1-80C6-424C-B186-E384B0C5DD8A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813BC91-B7DB-4CB1-81DB-39AF39363591}"/>
              </a:ext>
            </a:extLst>
          </p:cNvPr>
          <p:cNvGrpSpPr/>
          <p:nvPr/>
        </p:nvGrpSpPr>
        <p:grpSpPr>
          <a:xfrm>
            <a:off x="5674217" y="2473888"/>
            <a:ext cx="775343" cy="1348073"/>
            <a:chOff x="2168743" y="3502469"/>
            <a:chExt cx="869878" cy="265250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28C3E7-D5C5-4C93-BE42-AE5BEF1D5C8A}"/>
                </a:ext>
              </a:extLst>
            </p:cNvPr>
            <p:cNvSpPr/>
            <p:nvPr/>
          </p:nvSpPr>
          <p:spPr>
            <a:xfrm>
              <a:off x="2168743" y="3502469"/>
              <a:ext cx="869877" cy="151397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r>
                <a:rPr kumimoji="0" lang="bn-IN" sz="4400" b="0" i="0" u="none" strike="noStrike" kern="1200" cap="none" spc="0" normalizeH="0" baseline="0" noProof="0" dirty="0">
                  <a:ln w="0"/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975809-8FAD-4488-8037-571F7DB376E3}"/>
                </a:ext>
              </a:extLst>
            </p:cNvPr>
            <p:cNvSpPr/>
            <p:nvPr/>
          </p:nvSpPr>
          <p:spPr>
            <a:xfrm>
              <a:off x="2168743" y="4641000"/>
              <a:ext cx="869877" cy="151397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 w="0"/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১২  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27AC748-AA05-4BDA-9F0D-A64E50C5B480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B64BB6-1792-4E48-985D-16AE70A0E331}"/>
              </a:ext>
            </a:extLst>
          </p:cNvPr>
          <p:cNvGrpSpPr/>
          <p:nvPr/>
        </p:nvGrpSpPr>
        <p:grpSpPr>
          <a:xfrm>
            <a:off x="7103318" y="2473888"/>
            <a:ext cx="775343" cy="1348073"/>
            <a:chOff x="2168743" y="3502469"/>
            <a:chExt cx="869878" cy="265250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36A8C2-43F7-4243-BDCE-2A7967D5E4E7}"/>
                </a:ext>
              </a:extLst>
            </p:cNvPr>
            <p:cNvSpPr/>
            <p:nvPr/>
          </p:nvSpPr>
          <p:spPr>
            <a:xfrm>
              <a:off x="2168743" y="3502469"/>
              <a:ext cx="869877" cy="151397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 w="0"/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৬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C7CC67-FFF5-4D66-956C-69EA64C00171}"/>
                </a:ext>
              </a:extLst>
            </p:cNvPr>
            <p:cNvSpPr/>
            <p:nvPr/>
          </p:nvSpPr>
          <p:spPr>
            <a:xfrm>
              <a:off x="2168743" y="4641000"/>
              <a:ext cx="869877" cy="151397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 w="0"/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১৭  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12EA3CD-B25B-484A-8F63-22C94308F225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60611F-D98D-472C-8D9C-3A2D0744DBD4}"/>
              </a:ext>
            </a:extLst>
          </p:cNvPr>
          <p:cNvGrpSpPr/>
          <p:nvPr/>
        </p:nvGrpSpPr>
        <p:grpSpPr>
          <a:xfrm>
            <a:off x="4363833" y="2473888"/>
            <a:ext cx="775343" cy="1348073"/>
            <a:chOff x="2168743" y="3502469"/>
            <a:chExt cx="869878" cy="265250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BBA10A8-E09C-4A34-A2FB-554350C99EE5}"/>
                </a:ext>
              </a:extLst>
            </p:cNvPr>
            <p:cNvSpPr/>
            <p:nvPr/>
          </p:nvSpPr>
          <p:spPr>
            <a:xfrm>
              <a:off x="2168743" y="3502469"/>
              <a:ext cx="869877" cy="151397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kumimoji="0" lang="bn-IN" sz="4400" b="0" i="0" u="none" strike="noStrike" kern="1200" cap="none" spc="0" normalizeH="0" baseline="0" noProof="0" dirty="0">
                  <a:ln w="0"/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737BBDB-FD50-4913-9336-C08FB476047B}"/>
                </a:ext>
              </a:extLst>
            </p:cNvPr>
            <p:cNvSpPr/>
            <p:nvPr/>
          </p:nvSpPr>
          <p:spPr>
            <a:xfrm>
              <a:off x="2168743" y="4641000"/>
              <a:ext cx="869877" cy="151397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 w="0"/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FDF3FB-8A46-46BE-BF7F-78C88E8425D1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69C36A2-D1FC-48CE-AE81-6546EA0BC8BF}"/>
              </a:ext>
            </a:extLst>
          </p:cNvPr>
          <p:cNvGrpSpPr/>
          <p:nvPr/>
        </p:nvGrpSpPr>
        <p:grpSpPr>
          <a:xfrm>
            <a:off x="3102933" y="2453574"/>
            <a:ext cx="775343" cy="1348073"/>
            <a:chOff x="2168743" y="3502469"/>
            <a:chExt cx="869878" cy="265250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97D652-4286-4A00-ADA3-46AB28633239}"/>
                </a:ext>
              </a:extLst>
            </p:cNvPr>
            <p:cNvSpPr/>
            <p:nvPr/>
          </p:nvSpPr>
          <p:spPr>
            <a:xfrm>
              <a:off x="2168743" y="3502469"/>
              <a:ext cx="869877" cy="151397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kumimoji="0" lang="bn-IN" sz="4400" b="0" i="0" u="none" strike="noStrike" kern="1200" cap="none" spc="0" normalizeH="0" baseline="0" noProof="0" dirty="0">
                  <a:ln w="0"/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B3909F9-DCBA-42AF-968E-105788393819}"/>
                </a:ext>
              </a:extLst>
            </p:cNvPr>
            <p:cNvSpPr/>
            <p:nvPr/>
          </p:nvSpPr>
          <p:spPr>
            <a:xfrm>
              <a:off x="2168743" y="4641000"/>
              <a:ext cx="869877" cy="151397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 w="0"/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308771A-2804-4D6B-B8CC-419610AE8B4E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E18A12B-0A5D-4AAD-A156-75A7918F94C3}"/>
              </a:ext>
            </a:extLst>
          </p:cNvPr>
          <p:cNvGrpSpPr/>
          <p:nvPr/>
        </p:nvGrpSpPr>
        <p:grpSpPr>
          <a:xfrm>
            <a:off x="8399462" y="2492897"/>
            <a:ext cx="775343" cy="1348073"/>
            <a:chOff x="2168743" y="3502469"/>
            <a:chExt cx="869878" cy="265250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3C5C217-C992-4C6D-A8A7-BD0AA2FCDC47}"/>
                </a:ext>
              </a:extLst>
            </p:cNvPr>
            <p:cNvSpPr/>
            <p:nvPr/>
          </p:nvSpPr>
          <p:spPr>
            <a:xfrm>
              <a:off x="2168743" y="3502469"/>
              <a:ext cx="869877" cy="151397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১৩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9E21666-8B93-4B96-9D8D-9843BF0B186F}"/>
                </a:ext>
              </a:extLst>
            </p:cNvPr>
            <p:cNvSpPr/>
            <p:nvPr/>
          </p:nvSpPr>
          <p:spPr>
            <a:xfrm>
              <a:off x="2168743" y="4641000"/>
              <a:ext cx="869877" cy="151397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 w="0"/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4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C6BDA80-CCD8-40D6-A58D-115300147D64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B7DDE33-055A-4CFE-81A9-DF07FE243B3B}"/>
              </a:ext>
            </a:extLst>
          </p:cNvPr>
          <p:cNvSpPr txBox="1"/>
          <p:nvPr/>
        </p:nvSpPr>
        <p:spPr>
          <a:xfrm>
            <a:off x="2154024" y="1828338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B6CE4A-F0DF-4E32-8AA7-686462FCF749}"/>
              </a:ext>
            </a:extLst>
          </p:cNvPr>
          <p:cNvSpPr txBox="1"/>
          <p:nvPr/>
        </p:nvSpPr>
        <p:spPr>
          <a:xfrm>
            <a:off x="1198662" y="4149080"/>
            <a:ext cx="2823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D36540F-800A-46E7-9208-291923800A23}"/>
              </a:ext>
            </a:extLst>
          </p:cNvPr>
          <p:cNvGrpSpPr/>
          <p:nvPr/>
        </p:nvGrpSpPr>
        <p:grpSpPr>
          <a:xfrm>
            <a:off x="3857272" y="3812054"/>
            <a:ext cx="681561" cy="1373740"/>
            <a:chOff x="2139141" y="3354972"/>
            <a:chExt cx="899480" cy="29235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8AA7485-0428-4A0B-9DB0-196B067ACD23}"/>
                </a:ext>
              </a:extLst>
            </p:cNvPr>
            <p:cNvSpPr/>
            <p:nvPr/>
          </p:nvSpPr>
          <p:spPr>
            <a:xfrm>
              <a:off x="2139141" y="3354972"/>
              <a:ext cx="869877" cy="163747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kumimoji="0" lang="bn-IN" sz="4400" b="0" i="0" u="none" strike="noStrike" kern="1200" cap="none" spc="0" normalizeH="0" baseline="0" noProof="0" dirty="0">
                  <a:ln w="0"/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7755E06-67DD-4949-9738-60675BFF200B}"/>
                </a:ext>
              </a:extLst>
            </p:cNvPr>
            <p:cNvSpPr/>
            <p:nvPr/>
          </p:nvSpPr>
          <p:spPr>
            <a:xfrm>
              <a:off x="2168743" y="4641000"/>
              <a:ext cx="869877" cy="163747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FE229B0-8614-407A-BA1F-AD1600AA964F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E8E168-C7AA-4F3F-9A23-EA29F646D25B}"/>
              </a:ext>
            </a:extLst>
          </p:cNvPr>
          <p:cNvGrpSpPr/>
          <p:nvPr/>
        </p:nvGrpSpPr>
        <p:grpSpPr>
          <a:xfrm>
            <a:off x="6441678" y="3810271"/>
            <a:ext cx="672700" cy="1375524"/>
            <a:chOff x="2150836" y="3351176"/>
            <a:chExt cx="887785" cy="292729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33E8384-8D51-48E8-B521-FEB85E608E49}"/>
                </a:ext>
              </a:extLst>
            </p:cNvPr>
            <p:cNvSpPr/>
            <p:nvPr/>
          </p:nvSpPr>
          <p:spPr>
            <a:xfrm>
              <a:off x="2150836" y="3351176"/>
              <a:ext cx="869878" cy="163747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r>
                <a:rPr kumimoji="0" lang="bn-IN" sz="4400" b="0" i="0" u="none" strike="noStrike" kern="1200" cap="none" spc="0" normalizeH="0" baseline="0" noProof="0" dirty="0">
                  <a:ln w="0"/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F49FF6A-923D-41D8-8A30-E840D0FF62E2}"/>
                </a:ext>
              </a:extLst>
            </p:cNvPr>
            <p:cNvSpPr/>
            <p:nvPr/>
          </p:nvSpPr>
          <p:spPr>
            <a:xfrm>
              <a:off x="2168743" y="4641000"/>
              <a:ext cx="869878" cy="163747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 w="0"/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১২  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DFC3B42-E715-4990-B315-8DAD57012019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7AF7581-B504-4A37-AFA4-D7E0754D0925}"/>
              </a:ext>
            </a:extLst>
          </p:cNvPr>
          <p:cNvGrpSpPr/>
          <p:nvPr/>
        </p:nvGrpSpPr>
        <p:grpSpPr>
          <a:xfrm>
            <a:off x="7884347" y="3810877"/>
            <a:ext cx="659131" cy="1374917"/>
            <a:chOff x="2168743" y="3352466"/>
            <a:chExt cx="869878" cy="292600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C13986B-8112-4537-A41C-04483539254A}"/>
                </a:ext>
              </a:extLst>
            </p:cNvPr>
            <p:cNvSpPr/>
            <p:nvPr/>
          </p:nvSpPr>
          <p:spPr>
            <a:xfrm>
              <a:off x="2168743" y="3352466"/>
              <a:ext cx="869877" cy="163747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 w="0"/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৬ 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DFF1ABC-FF3D-4799-ABCF-4EF8815A6279}"/>
                </a:ext>
              </a:extLst>
            </p:cNvPr>
            <p:cNvSpPr/>
            <p:nvPr/>
          </p:nvSpPr>
          <p:spPr>
            <a:xfrm>
              <a:off x="2168743" y="4640998"/>
              <a:ext cx="869877" cy="163747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 w="0"/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১৭  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F3377C0-297B-486D-AE0B-10A397A263BC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B306469-5169-430A-82C1-D1EDA8BE5DE5}"/>
              </a:ext>
            </a:extLst>
          </p:cNvPr>
          <p:cNvGrpSpPr/>
          <p:nvPr/>
        </p:nvGrpSpPr>
        <p:grpSpPr>
          <a:xfrm>
            <a:off x="5207910" y="3806564"/>
            <a:ext cx="659131" cy="1358916"/>
            <a:chOff x="2168743" y="3386518"/>
            <a:chExt cx="869878" cy="289195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52A3F60-7E82-49B8-8E61-048CC46F525C}"/>
                </a:ext>
              </a:extLst>
            </p:cNvPr>
            <p:cNvSpPr/>
            <p:nvPr/>
          </p:nvSpPr>
          <p:spPr>
            <a:xfrm>
              <a:off x="2168743" y="3386518"/>
              <a:ext cx="869877" cy="163747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kumimoji="0" lang="bn-IN" sz="4400" b="0" i="0" u="none" strike="noStrike" kern="1200" cap="none" spc="0" normalizeH="0" baseline="0" noProof="0" dirty="0">
                  <a:ln w="0"/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8B1D0F9-4F9E-48E0-9310-E141616E9610}"/>
                </a:ext>
              </a:extLst>
            </p:cNvPr>
            <p:cNvSpPr/>
            <p:nvPr/>
          </p:nvSpPr>
          <p:spPr>
            <a:xfrm>
              <a:off x="2168743" y="4640998"/>
              <a:ext cx="869877" cy="163747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 w="0"/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DE2686E-CB1F-4232-AA4F-8B53B2DC8FFF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459A0F7-FEEB-4762-BB4C-F7C0C1572FEE}"/>
              </a:ext>
            </a:extLst>
          </p:cNvPr>
          <p:cNvSpPr txBox="1"/>
          <p:nvPr/>
        </p:nvSpPr>
        <p:spPr>
          <a:xfrm>
            <a:off x="1198661" y="5302949"/>
            <a:ext cx="3940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B81CF55-2D68-4C5B-B6D6-FC57C5D19BEB}"/>
              </a:ext>
            </a:extLst>
          </p:cNvPr>
          <p:cNvGrpSpPr/>
          <p:nvPr/>
        </p:nvGrpSpPr>
        <p:grpSpPr>
          <a:xfrm>
            <a:off x="5028650" y="5013176"/>
            <a:ext cx="775343" cy="1348073"/>
            <a:chOff x="2168743" y="3502469"/>
            <a:chExt cx="869878" cy="2652502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4824235-80F4-4F0D-8C63-3CA5B7F0584F}"/>
                </a:ext>
              </a:extLst>
            </p:cNvPr>
            <p:cNvSpPr/>
            <p:nvPr/>
          </p:nvSpPr>
          <p:spPr>
            <a:xfrm>
              <a:off x="2168743" y="3502469"/>
              <a:ext cx="869877" cy="151397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kumimoji="0" lang="bn-IN" sz="4400" b="0" i="0" u="none" strike="noStrike" kern="1200" cap="none" spc="0" normalizeH="0" baseline="0" noProof="0" dirty="0">
                  <a:ln w="0"/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6FFBE05-82F7-44F1-BBCA-87194184BA98}"/>
                </a:ext>
              </a:extLst>
            </p:cNvPr>
            <p:cNvSpPr/>
            <p:nvPr/>
          </p:nvSpPr>
          <p:spPr>
            <a:xfrm>
              <a:off x="2168743" y="4641000"/>
              <a:ext cx="869877" cy="151397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 w="0"/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114CEB9-4727-4BC5-BB98-7A54EFC841F9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4701D17-3971-48DF-A11A-8A6C85D2CB5B}"/>
              </a:ext>
            </a:extLst>
          </p:cNvPr>
          <p:cNvGrpSpPr/>
          <p:nvPr/>
        </p:nvGrpSpPr>
        <p:grpSpPr>
          <a:xfrm>
            <a:off x="6325466" y="5061797"/>
            <a:ext cx="775343" cy="1348073"/>
            <a:chOff x="2168743" y="3502469"/>
            <a:chExt cx="869878" cy="265250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26ACBCB-F8BD-49A2-80DA-1CA486D7DA02}"/>
                </a:ext>
              </a:extLst>
            </p:cNvPr>
            <p:cNvSpPr/>
            <p:nvPr/>
          </p:nvSpPr>
          <p:spPr>
            <a:xfrm>
              <a:off x="2168743" y="3502469"/>
              <a:ext cx="869877" cy="151397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১৩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480A99E-074B-46D9-82BA-62FEF0C748F1}"/>
                </a:ext>
              </a:extLst>
            </p:cNvPr>
            <p:cNvSpPr/>
            <p:nvPr/>
          </p:nvSpPr>
          <p:spPr>
            <a:xfrm>
              <a:off x="2168743" y="4641000"/>
              <a:ext cx="869877" cy="151397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 w="0"/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4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D24027-59B7-4DBE-B219-710FCC03F24E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832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8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A20D5E-72FE-451D-8E98-DAB0AA8D5153}"/>
              </a:ext>
            </a:extLst>
          </p:cNvPr>
          <p:cNvSpPr txBox="1"/>
          <p:nvPr/>
        </p:nvSpPr>
        <p:spPr>
          <a:xfrm>
            <a:off x="2782838" y="61991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4EFFFA-73FA-4CE9-90A6-D23B7C0AB342}"/>
                  </a:ext>
                </a:extLst>
              </p:cNvPr>
              <p:cNvSpPr txBox="1"/>
              <p:nvPr/>
            </p:nvSpPr>
            <p:spPr>
              <a:xfrm>
                <a:off x="4395180" y="786214"/>
                <a:ext cx="2751979" cy="818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4EFFFA-73FA-4CE9-90A6-D23B7C0AB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180" y="786214"/>
                <a:ext cx="2751979" cy="818557"/>
              </a:xfrm>
              <a:prstGeom prst="rect">
                <a:avLst/>
              </a:prstGeom>
              <a:blipFill>
                <a:blip r:embed="rId2"/>
                <a:stretch>
                  <a:fillRect b="-9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A221F86-629A-4081-BED2-F4DC32C48C30}"/>
              </a:ext>
            </a:extLst>
          </p:cNvPr>
          <p:cNvSpPr txBox="1"/>
          <p:nvPr/>
        </p:nvSpPr>
        <p:spPr>
          <a:xfrm>
            <a:off x="2926854" y="113386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ভগ্নাংশগুলোর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24977B-07D5-4047-9CD9-BB2280B7ED29}"/>
              </a:ext>
            </a:extLst>
          </p:cNvPr>
          <p:cNvSpPr txBox="1"/>
          <p:nvPr/>
        </p:nvSpPr>
        <p:spPr>
          <a:xfrm>
            <a:off x="2566814" y="5284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42D577-C326-4F6E-8228-BFAC84D2481B}"/>
              </a:ext>
            </a:extLst>
          </p:cNvPr>
          <p:cNvSpPr txBox="1"/>
          <p:nvPr/>
        </p:nvSpPr>
        <p:spPr>
          <a:xfrm>
            <a:off x="0" y="1847568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হরগুলো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৮,৬ ও ১২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2665D7-4753-444D-88B7-76FA4023257C}"/>
              </a:ext>
            </a:extLst>
          </p:cNvPr>
          <p:cNvSpPr txBox="1"/>
          <p:nvPr/>
        </p:nvSpPr>
        <p:spPr>
          <a:xfrm>
            <a:off x="910630" y="2557099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৮, ৬ ও ১২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= ২৪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241C85-D2EB-4CC4-A179-FF02A88797AC}"/>
                  </a:ext>
                </a:extLst>
              </p:cNvPr>
              <p:cNvSpPr txBox="1"/>
              <p:nvPr/>
            </p:nvSpPr>
            <p:spPr>
              <a:xfrm>
                <a:off x="766614" y="3160367"/>
                <a:ext cx="6860977" cy="92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২৪ </a:t>
                </a:r>
                <a14:m>
                  <m:oMath xmlns:m="http://schemas.openxmlformats.org/officeDocument/2006/math">
                    <m:r>
                      <a:rPr lang="bn-IN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৮ = ৩; 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৩</m:t>
                        </m:r>
                        <m:r>
                          <a:rPr lang="bn-I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৮</m:t>
                        </m:r>
                        <m:r>
                          <a:rPr lang="bn-I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৯</m:t>
                        </m:r>
                      </m:num>
                      <m:den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২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      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241C85-D2EB-4CC4-A179-FF02A8879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14" y="3160367"/>
                <a:ext cx="6860977" cy="922432"/>
              </a:xfrm>
              <a:prstGeom prst="rect">
                <a:avLst/>
              </a:prstGeom>
              <a:blipFill>
                <a:blip r:embed="rId3"/>
                <a:stretch>
                  <a:fillRect l="-3200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824E37-2B46-4BB1-8057-6CAD8F5729A6}"/>
                  </a:ext>
                </a:extLst>
              </p:cNvPr>
              <p:cNvSpPr txBox="1"/>
              <p:nvPr/>
            </p:nvSpPr>
            <p:spPr>
              <a:xfrm>
                <a:off x="766614" y="4224851"/>
                <a:ext cx="6860977" cy="92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২৪ </a:t>
                </a:r>
                <a14:m>
                  <m:oMath xmlns:m="http://schemas.openxmlformats.org/officeDocument/2006/math">
                    <m:r>
                      <a:rPr lang="bn-IN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৬ = ৪; 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  <m:r>
                          <a:rPr lang="bn-I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৬</m:t>
                        </m:r>
                        <m:r>
                          <a:rPr lang="bn-I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২০</m:t>
                        </m:r>
                      </m:num>
                      <m:den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২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      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824E37-2B46-4BB1-8057-6CAD8F572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14" y="4224851"/>
                <a:ext cx="6860977" cy="922432"/>
              </a:xfrm>
              <a:prstGeom prst="rect">
                <a:avLst/>
              </a:prstGeom>
              <a:blipFill>
                <a:blip r:embed="rId4"/>
                <a:stretch>
                  <a:fillRect l="-3200" b="-20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22E9F9-FE50-49DB-A142-A41BFC8C3693}"/>
                  </a:ext>
                </a:extLst>
              </p:cNvPr>
              <p:cNvSpPr txBox="1"/>
              <p:nvPr/>
            </p:nvSpPr>
            <p:spPr>
              <a:xfrm>
                <a:off x="550591" y="5242872"/>
                <a:ext cx="6624736" cy="92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২৪ </a:t>
                </a:r>
                <a14:m>
                  <m:oMath xmlns:m="http://schemas.openxmlformats.org/officeDocument/2006/math">
                    <m:r>
                      <a:rPr lang="bn-IN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১২ = ২; 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৭</m:t>
                        </m:r>
                        <m:r>
                          <a:rPr lang="bn-I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১২</m:t>
                        </m:r>
                        <m:r>
                          <a:rPr lang="bn-I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১৪</m:t>
                        </m:r>
                      </m:num>
                      <m:den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২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      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22E9F9-FE50-49DB-A142-A41BFC8C3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91" y="5242872"/>
                <a:ext cx="6624736" cy="922432"/>
              </a:xfrm>
              <a:prstGeom prst="rect">
                <a:avLst/>
              </a:prstGeom>
              <a:blipFill>
                <a:blip r:embed="rId5"/>
                <a:stretch>
                  <a:fillRect l="-3220" b="-20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666571-9B6A-4383-8A4B-30CCAFF5316B}"/>
                  </a:ext>
                </a:extLst>
              </p:cNvPr>
              <p:cNvSpPr txBox="1"/>
              <p:nvPr/>
            </p:nvSpPr>
            <p:spPr>
              <a:xfrm>
                <a:off x="7391350" y="2444485"/>
                <a:ext cx="4562822" cy="2134174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ভগ্নাংগুলোকে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সমহরে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৯</m:t>
                        </m:r>
                      </m:num>
                      <m:den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২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২০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২৪</m:t>
                        </m:r>
                      </m:den>
                    </m:f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১৪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২৪</m:t>
                        </m:r>
                      </m:den>
                    </m:f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666571-9B6A-4383-8A4B-30CCAFF53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350" y="2444485"/>
                <a:ext cx="4562822" cy="2134174"/>
              </a:xfrm>
              <a:prstGeom prst="rect">
                <a:avLst/>
              </a:prstGeom>
              <a:blipFill>
                <a:blip r:embed="rId6"/>
                <a:stretch>
                  <a:fillRect l="-3718" t="-3955" b="-3955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5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0" grpId="0"/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EE37A393-ADDC-49EC-B622-ABAC36C7B447}"/>
              </a:ext>
            </a:extLst>
          </p:cNvPr>
          <p:cNvSpPr txBox="1"/>
          <p:nvPr/>
        </p:nvSpPr>
        <p:spPr>
          <a:xfrm>
            <a:off x="1126654" y="1628800"/>
            <a:ext cx="10297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সমহরে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146450-0BA4-459C-BAA2-CB857C1B0447}"/>
              </a:ext>
            </a:extLst>
          </p:cNvPr>
          <p:cNvSpPr txBox="1"/>
          <p:nvPr/>
        </p:nvSpPr>
        <p:spPr>
          <a:xfrm>
            <a:off x="4655046" y="236680"/>
            <a:ext cx="2880320" cy="830997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discussion.jpg">
            <a:extLst>
              <a:ext uri="{FF2B5EF4-FFF2-40B4-BE49-F238E27FC236}">
                <a16:creationId xmlns:a16="http://schemas.microsoft.com/office/drawing/2014/main" id="{80E69A64-680F-49D4-82A3-AFCD13AAE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878" y="0"/>
            <a:ext cx="1571235" cy="14031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5669DE-5E4D-4D94-A2AF-73E2597EEE07}"/>
                  </a:ext>
                </a:extLst>
              </p:cNvPr>
              <p:cNvSpPr txBox="1"/>
              <p:nvPr/>
            </p:nvSpPr>
            <p:spPr>
              <a:xfrm>
                <a:off x="4655046" y="3281039"/>
                <a:ext cx="3240360" cy="818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১১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১৬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১৩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২৪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5669DE-5E4D-4D94-A2AF-73E2597E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046" y="3281039"/>
                <a:ext cx="3240360" cy="818557"/>
              </a:xfrm>
              <a:prstGeom prst="rect">
                <a:avLst/>
              </a:prstGeom>
              <a:blipFill>
                <a:blip r:embed="rId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401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EA381A-33CB-4159-A3E4-F8CCF674D553}"/>
              </a:ext>
            </a:extLst>
          </p:cNvPr>
          <p:cNvSpPr txBox="1"/>
          <p:nvPr/>
        </p:nvSpPr>
        <p:spPr>
          <a:xfrm>
            <a:off x="2890850" y="298035"/>
            <a:ext cx="450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2B026C-883C-4061-97E1-D5F2570C29FA}"/>
              </a:ext>
            </a:extLst>
          </p:cNvPr>
          <p:cNvSpPr txBox="1"/>
          <p:nvPr/>
        </p:nvSpPr>
        <p:spPr>
          <a:xfrm>
            <a:off x="550590" y="1418329"/>
            <a:ext cx="7776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হরগুলো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১২, ১৬ ও ২৪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FF83FD-D243-4D12-BB9C-4A82C01F3738}"/>
              </a:ext>
            </a:extLst>
          </p:cNvPr>
          <p:cNvSpPr txBox="1"/>
          <p:nvPr/>
        </p:nvSpPr>
        <p:spPr>
          <a:xfrm>
            <a:off x="546684" y="2153901"/>
            <a:ext cx="5980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১২, ১৬ ও ২৪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= ৪৮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D8FFBD-181E-4FF9-92B4-036BE9EBC0A3}"/>
                  </a:ext>
                </a:extLst>
              </p:cNvPr>
              <p:cNvSpPr txBox="1"/>
              <p:nvPr/>
            </p:nvSpPr>
            <p:spPr>
              <a:xfrm>
                <a:off x="530373" y="2993674"/>
                <a:ext cx="6860977" cy="92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৪৮ </a:t>
                </a:r>
                <a14:m>
                  <m:oMath xmlns:m="http://schemas.openxmlformats.org/officeDocument/2006/math">
                    <m:r>
                      <a:rPr lang="bn-IN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১২ = ৪; 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  <m:r>
                          <a:rPr lang="bn-I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১২</m:t>
                        </m:r>
                        <m:r>
                          <a:rPr lang="bn-I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২০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৪৮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      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D8FFBD-181E-4FF9-92B4-036BE9EBC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73" y="2993674"/>
                <a:ext cx="6860977" cy="922432"/>
              </a:xfrm>
              <a:prstGeom prst="rect">
                <a:avLst/>
              </a:prstGeom>
              <a:blipFill>
                <a:blip r:embed="rId2"/>
                <a:stretch>
                  <a:fillRect l="-3111" b="-20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6778D9-2539-4F27-BCD1-095ECBDA4297}"/>
                  </a:ext>
                </a:extLst>
              </p:cNvPr>
              <p:cNvSpPr txBox="1"/>
              <p:nvPr/>
            </p:nvSpPr>
            <p:spPr>
              <a:xfrm>
                <a:off x="530372" y="4130633"/>
                <a:ext cx="6860977" cy="92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৪৮ </a:t>
                </a:r>
                <a14:m>
                  <m:oMath xmlns:m="http://schemas.openxmlformats.org/officeDocument/2006/math">
                    <m:r>
                      <a:rPr lang="bn-IN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১৬ = ৩; 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১১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১৬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১১</m:t>
                        </m:r>
                        <m:r>
                          <a:rPr lang="bn-I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১৬</m:t>
                        </m:r>
                        <m:r>
                          <a:rPr lang="bn-I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৩৩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৪৮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      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6778D9-2539-4F27-BCD1-095ECBDA4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72" y="4130633"/>
                <a:ext cx="6860977" cy="922432"/>
              </a:xfrm>
              <a:prstGeom prst="rect">
                <a:avLst/>
              </a:prstGeom>
              <a:blipFill>
                <a:blip r:embed="rId3"/>
                <a:stretch>
                  <a:fillRect l="-3111" b="-20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0E4426-A90D-4571-B197-F114BF25BE84}"/>
                  </a:ext>
                </a:extLst>
              </p:cNvPr>
              <p:cNvSpPr txBox="1"/>
              <p:nvPr/>
            </p:nvSpPr>
            <p:spPr>
              <a:xfrm>
                <a:off x="530372" y="5267592"/>
                <a:ext cx="6624736" cy="92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৪৮ </a:t>
                </a:r>
                <a14:m>
                  <m:oMath xmlns:m="http://schemas.openxmlformats.org/officeDocument/2006/math">
                    <m:r>
                      <a:rPr lang="bn-IN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২৪ = ২; 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১৩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২৪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১৩</m:t>
                        </m:r>
                        <m:r>
                          <a:rPr lang="bn-I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২৪</m:t>
                        </m:r>
                        <m:r>
                          <a:rPr lang="bn-I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২৬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৪৮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      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0E4426-A90D-4571-B197-F114BF25B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72" y="5267592"/>
                <a:ext cx="6624736" cy="922432"/>
              </a:xfrm>
              <a:prstGeom prst="rect">
                <a:avLst/>
              </a:prstGeom>
              <a:blipFill>
                <a:blip r:embed="rId4"/>
                <a:stretch>
                  <a:fillRect l="-3220" b="-20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452EA8-31CB-47D1-88C0-B9D98C059948}"/>
                  </a:ext>
                </a:extLst>
              </p:cNvPr>
              <p:cNvSpPr txBox="1"/>
              <p:nvPr/>
            </p:nvSpPr>
            <p:spPr>
              <a:xfrm>
                <a:off x="7463358" y="2457675"/>
                <a:ext cx="4562822" cy="2134174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ভগ্নাংগুলোকে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সমহরে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২০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৪৮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৩৩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৪৮</m:t>
                        </m:r>
                      </m:den>
                    </m:f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২৬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৪৮</m:t>
                        </m:r>
                      </m:den>
                    </m:f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452EA8-31CB-47D1-88C0-B9D98C059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358" y="2457675"/>
                <a:ext cx="4562822" cy="2134174"/>
              </a:xfrm>
              <a:prstGeom prst="rect">
                <a:avLst/>
              </a:prstGeom>
              <a:blipFill>
                <a:blip r:embed="rId5"/>
                <a:stretch>
                  <a:fillRect l="-3718" t="-3672" b="-3955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3A2E71-3D33-461D-824C-55C8C1CF0B4B}"/>
                  </a:ext>
                </a:extLst>
              </p:cNvPr>
              <p:cNvSpPr txBox="1"/>
              <p:nvPr/>
            </p:nvSpPr>
            <p:spPr>
              <a:xfrm>
                <a:off x="7627591" y="459829"/>
                <a:ext cx="2751979" cy="818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১১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১৬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১৩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২৪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3A2E71-3D33-461D-824C-55C8C1CF0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591" y="459829"/>
                <a:ext cx="2751979" cy="818557"/>
              </a:xfrm>
              <a:prstGeom prst="rect">
                <a:avLst/>
              </a:prstGeom>
              <a:blipFill>
                <a:blip r:embed="rId6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09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A20D5E-72FE-451D-8E98-DAB0AA8D5153}"/>
              </a:ext>
            </a:extLst>
          </p:cNvPr>
          <p:cNvSpPr txBox="1"/>
          <p:nvPr/>
        </p:nvSpPr>
        <p:spPr>
          <a:xfrm>
            <a:off x="2782838" y="61991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4EFFFA-73FA-4CE9-90A6-D23B7C0AB342}"/>
                  </a:ext>
                </a:extLst>
              </p:cNvPr>
              <p:cNvSpPr txBox="1"/>
              <p:nvPr/>
            </p:nvSpPr>
            <p:spPr>
              <a:xfrm>
                <a:off x="4395180" y="786214"/>
                <a:ext cx="2751979" cy="818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৬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১১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4EFFFA-73FA-4CE9-90A6-D23B7C0AB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180" y="786214"/>
                <a:ext cx="2751979" cy="818557"/>
              </a:xfrm>
              <a:prstGeom prst="rect">
                <a:avLst/>
              </a:prstGeom>
              <a:blipFill>
                <a:blip r:embed="rId2"/>
                <a:stretch>
                  <a:fillRect b="-9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A221F86-629A-4081-BED2-F4DC32C48C30}"/>
              </a:ext>
            </a:extLst>
          </p:cNvPr>
          <p:cNvSpPr txBox="1"/>
          <p:nvPr/>
        </p:nvSpPr>
        <p:spPr>
          <a:xfrm>
            <a:off x="2782838" y="-3359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ভগ্নাংশগুলোর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24977B-07D5-4047-9CD9-BB2280B7ED29}"/>
              </a:ext>
            </a:extLst>
          </p:cNvPr>
          <p:cNvSpPr txBox="1"/>
          <p:nvPr/>
        </p:nvSpPr>
        <p:spPr>
          <a:xfrm>
            <a:off x="2494806" y="-19920"/>
            <a:ext cx="763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42D577-C326-4F6E-8228-BFAC84D2481B}"/>
              </a:ext>
            </a:extLst>
          </p:cNvPr>
          <p:cNvSpPr txBox="1"/>
          <p:nvPr/>
        </p:nvSpPr>
        <p:spPr>
          <a:xfrm>
            <a:off x="0" y="1847568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লবগুলো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৩, ৪ ও ৬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2665D7-4753-444D-88B7-76FA4023257C}"/>
              </a:ext>
            </a:extLst>
          </p:cNvPr>
          <p:cNvSpPr txBox="1"/>
          <p:nvPr/>
        </p:nvSpPr>
        <p:spPr>
          <a:xfrm>
            <a:off x="910630" y="2478949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৩, ৪ ও ৬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= ১২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241C85-D2EB-4CC4-A179-FF02A88797AC}"/>
                  </a:ext>
                </a:extLst>
              </p:cNvPr>
              <p:cNvSpPr txBox="1"/>
              <p:nvPr/>
            </p:nvSpPr>
            <p:spPr>
              <a:xfrm>
                <a:off x="550591" y="3171886"/>
                <a:ext cx="6860977" cy="92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১২ </a:t>
                </a:r>
                <a14:m>
                  <m:oMath xmlns:m="http://schemas.openxmlformats.org/officeDocument/2006/math">
                    <m:r>
                      <a:rPr lang="bn-IN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 = ৪; 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৩</m:t>
                        </m:r>
                        <m:r>
                          <a:rPr lang="bn-I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৮</m:t>
                        </m:r>
                        <m:r>
                          <a:rPr lang="bn-I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৩২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      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241C85-D2EB-4CC4-A179-FF02A8879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91" y="3171886"/>
                <a:ext cx="6860977" cy="922432"/>
              </a:xfrm>
              <a:prstGeom prst="rect">
                <a:avLst/>
              </a:prstGeom>
              <a:blipFill>
                <a:blip r:embed="rId3"/>
                <a:stretch>
                  <a:fillRect l="-3108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824E37-2B46-4BB1-8057-6CAD8F5729A6}"/>
                  </a:ext>
                </a:extLst>
              </p:cNvPr>
              <p:cNvSpPr txBox="1"/>
              <p:nvPr/>
            </p:nvSpPr>
            <p:spPr>
              <a:xfrm>
                <a:off x="622598" y="4224851"/>
                <a:ext cx="6860977" cy="92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১২ </a:t>
                </a:r>
                <a14:m>
                  <m:oMath xmlns:m="http://schemas.openxmlformats.org/officeDocument/2006/math">
                    <m:r>
                      <a:rPr lang="bn-IN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৪ = ৩; 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৪</m:t>
                        </m:r>
                        <m:r>
                          <a:rPr lang="bn-I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৫</m:t>
                        </m:r>
                        <m:r>
                          <a:rPr lang="bn-I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১৫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      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824E37-2B46-4BB1-8057-6CAD8F572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98" y="4224851"/>
                <a:ext cx="6860977" cy="922432"/>
              </a:xfrm>
              <a:prstGeom prst="rect">
                <a:avLst/>
              </a:prstGeom>
              <a:blipFill>
                <a:blip r:embed="rId4"/>
                <a:stretch>
                  <a:fillRect l="-3108" b="-20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22E9F9-FE50-49DB-A142-A41BFC8C3693}"/>
                  </a:ext>
                </a:extLst>
              </p:cNvPr>
              <p:cNvSpPr txBox="1"/>
              <p:nvPr/>
            </p:nvSpPr>
            <p:spPr>
              <a:xfrm>
                <a:off x="550591" y="5242872"/>
                <a:ext cx="6624736" cy="92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১২ </a:t>
                </a:r>
                <a14:m>
                  <m:oMath xmlns:m="http://schemas.openxmlformats.org/officeDocument/2006/math">
                    <m:r>
                      <a:rPr lang="bn-IN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৬ = ২; 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৬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১১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৬</m:t>
                        </m:r>
                        <m:r>
                          <a:rPr lang="bn-I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১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১</m:t>
                        </m:r>
                        <m:r>
                          <a:rPr lang="bn-I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num>
                      <m:den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২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      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22E9F9-FE50-49DB-A142-A41BFC8C3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91" y="5242872"/>
                <a:ext cx="6624736" cy="922432"/>
              </a:xfrm>
              <a:prstGeom prst="rect">
                <a:avLst/>
              </a:prstGeom>
              <a:blipFill>
                <a:blip r:embed="rId5"/>
                <a:stretch>
                  <a:fillRect l="-3220" b="-20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666571-9B6A-4383-8A4B-30CCAFF5316B}"/>
                  </a:ext>
                </a:extLst>
              </p:cNvPr>
              <p:cNvSpPr txBox="1"/>
              <p:nvPr/>
            </p:nvSpPr>
            <p:spPr>
              <a:xfrm>
                <a:off x="7031310" y="2444485"/>
                <a:ext cx="4922862" cy="2134174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ভগ্নাংগুলোকে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সমলবে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৩২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১৫</m:t>
                        </m:r>
                      </m:den>
                    </m:f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২২</m:t>
                        </m:r>
                      </m:den>
                    </m:f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666571-9B6A-4383-8A4B-30CCAFF53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310" y="2444485"/>
                <a:ext cx="4922862" cy="2134174"/>
              </a:xfrm>
              <a:prstGeom prst="rect">
                <a:avLst/>
              </a:prstGeom>
              <a:blipFill>
                <a:blip r:embed="rId6"/>
                <a:stretch>
                  <a:fillRect l="-3448" t="-3955" b="-3955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94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0" grpId="0"/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3EF0CC-63A3-4F7C-882E-E3E0C3383846}"/>
              </a:ext>
            </a:extLst>
          </p:cNvPr>
          <p:cNvSpPr txBox="1"/>
          <p:nvPr/>
        </p:nvSpPr>
        <p:spPr>
          <a:xfrm>
            <a:off x="4583038" y="801475"/>
            <a:ext cx="3960440" cy="110222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CFBE97-1D91-4BB9-9819-2D9DD9D92CA4}"/>
              </a:ext>
            </a:extLst>
          </p:cNvPr>
          <p:cNvSpPr txBox="1"/>
          <p:nvPr/>
        </p:nvSpPr>
        <p:spPr>
          <a:xfrm>
            <a:off x="2242778" y="2348880"/>
            <a:ext cx="8640960" cy="1323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দু’জন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সমলবে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https://st3.depositphotos.com/12925738/16311/v/950/depositphotos_163113186-stock-illustration-illustration-of-pair-of-little.jpg">
            <a:extLst>
              <a:ext uri="{FF2B5EF4-FFF2-40B4-BE49-F238E27FC236}">
                <a16:creationId xmlns:a16="http://schemas.microsoft.com/office/drawing/2014/main" id="{AF660D5C-C9BE-40BB-8587-3D717CEAB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798" y="165693"/>
            <a:ext cx="2352612" cy="170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F6C0E3-DA45-4678-9DF2-982FCDBB5DA7}"/>
                  </a:ext>
                </a:extLst>
              </p:cNvPr>
              <p:cNvSpPr txBox="1"/>
              <p:nvPr/>
            </p:nvSpPr>
            <p:spPr>
              <a:xfrm>
                <a:off x="5143427" y="4122611"/>
                <a:ext cx="3627937" cy="818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৯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১৬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১৫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১৮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২৩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F6C0E3-DA45-4678-9DF2-982FCDBB5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427" y="4122611"/>
                <a:ext cx="3627937" cy="818557"/>
              </a:xfrm>
              <a:prstGeom prst="rect">
                <a:avLst/>
              </a:prstGeom>
              <a:blipFill>
                <a:blip r:embed="rId3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141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4FC0E5-ADDF-453A-A891-3F7963BD3D9C}"/>
              </a:ext>
            </a:extLst>
          </p:cNvPr>
          <p:cNvSpPr txBox="1"/>
          <p:nvPr/>
        </p:nvSpPr>
        <p:spPr>
          <a:xfrm>
            <a:off x="2890850" y="298035"/>
            <a:ext cx="450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09D327-A21F-4A3D-8934-756C8306F575}"/>
              </a:ext>
            </a:extLst>
          </p:cNvPr>
          <p:cNvSpPr txBox="1"/>
          <p:nvPr/>
        </p:nvSpPr>
        <p:spPr>
          <a:xfrm>
            <a:off x="550590" y="1418329"/>
            <a:ext cx="7776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লবগুলো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৯, ১২ ও ১৮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4FC56B-48FF-4C8A-BD15-E25FBE1E94CB}"/>
              </a:ext>
            </a:extLst>
          </p:cNvPr>
          <p:cNvSpPr txBox="1"/>
          <p:nvPr/>
        </p:nvSpPr>
        <p:spPr>
          <a:xfrm>
            <a:off x="546684" y="2153901"/>
            <a:ext cx="5980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৯, ১২ ও ১৮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= ৩৬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33323D-C1BF-4120-B1BB-D946043EFB81}"/>
                  </a:ext>
                </a:extLst>
              </p:cNvPr>
              <p:cNvSpPr txBox="1"/>
              <p:nvPr/>
            </p:nvSpPr>
            <p:spPr>
              <a:xfrm>
                <a:off x="530373" y="2993674"/>
                <a:ext cx="6860977" cy="92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৩৬ </a:t>
                </a:r>
                <a14:m>
                  <m:oMath xmlns:m="http://schemas.openxmlformats.org/officeDocument/2006/math">
                    <m:r>
                      <a:rPr lang="bn-IN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৯ = ৪; 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৯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১৬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৯</m:t>
                        </m:r>
                        <m:r>
                          <a:rPr lang="bn-I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১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৬</m:t>
                        </m:r>
                        <m:r>
                          <a:rPr lang="bn-I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৩৬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৬৪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      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33323D-C1BF-4120-B1BB-D946043EF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73" y="2993674"/>
                <a:ext cx="6860977" cy="922432"/>
              </a:xfrm>
              <a:prstGeom prst="rect">
                <a:avLst/>
              </a:prstGeom>
              <a:blipFill>
                <a:blip r:embed="rId2"/>
                <a:stretch>
                  <a:fillRect l="-3111" b="-20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909515-0EAF-4F93-A0FA-81D134C77EB4}"/>
                  </a:ext>
                </a:extLst>
              </p:cNvPr>
              <p:cNvSpPr txBox="1"/>
              <p:nvPr/>
            </p:nvSpPr>
            <p:spPr>
              <a:xfrm>
                <a:off x="530372" y="4130633"/>
                <a:ext cx="6860977" cy="92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৩৬ </a:t>
                </a:r>
                <a14:m>
                  <m:oMath xmlns:m="http://schemas.openxmlformats.org/officeDocument/2006/math">
                    <m:r>
                      <a:rPr lang="bn-IN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১২ = ৩; 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১৫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১২</m:t>
                        </m:r>
                        <m:r>
                          <a:rPr lang="bn-I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১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৫</m:t>
                        </m:r>
                        <m:r>
                          <a:rPr lang="bn-I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৩৬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৪৫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      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909515-0EAF-4F93-A0FA-81D134C77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72" y="4130633"/>
                <a:ext cx="6860977" cy="922432"/>
              </a:xfrm>
              <a:prstGeom prst="rect">
                <a:avLst/>
              </a:prstGeom>
              <a:blipFill>
                <a:blip r:embed="rId3"/>
                <a:stretch>
                  <a:fillRect l="-3111" b="-20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484230-0BE4-4379-82F0-D1ED464EEFD1}"/>
                  </a:ext>
                </a:extLst>
              </p:cNvPr>
              <p:cNvSpPr txBox="1"/>
              <p:nvPr/>
            </p:nvSpPr>
            <p:spPr>
              <a:xfrm>
                <a:off x="530372" y="5267592"/>
                <a:ext cx="7156332" cy="92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৩৬ </a:t>
                </a:r>
                <a14:m>
                  <m:oMath xmlns:m="http://schemas.openxmlformats.org/officeDocument/2006/math">
                    <m:r>
                      <a:rPr lang="bn-IN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১৮ = ২; 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১৮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২৩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১৮</m:t>
                        </m:r>
                        <m:r>
                          <a:rPr lang="bn-I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২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৩</m:t>
                        </m:r>
                        <m:r>
                          <a:rPr lang="bn-I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৩৬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৪৬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      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484230-0BE4-4379-82F0-D1ED464EE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72" y="5267592"/>
                <a:ext cx="7156332" cy="922432"/>
              </a:xfrm>
              <a:prstGeom prst="rect">
                <a:avLst/>
              </a:prstGeom>
              <a:blipFill>
                <a:blip r:embed="rId4"/>
                <a:stretch>
                  <a:fillRect l="-2981" b="-20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C3BA0D-E058-4A27-86CB-FA7411472195}"/>
                  </a:ext>
                </a:extLst>
              </p:cNvPr>
              <p:cNvSpPr txBox="1"/>
              <p:nvPr/>
            </p:nvSpPr>
            <p:spPr>
              <a:xfrm>
                <a:off x="7395221" y="3633300"/>
                <a:ext cx="4562822" cy="2134174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ভগ্নাংগুলোকে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সমহরে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৩৬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৬৪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৩৬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৪৫</m:t>
                        </m:r>
                      </m:den>
                    </m:f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৩৬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৪৬</m:t>
                        </m:r>
                      </m:den>
                    </m:f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C3BA0D-E058-4A27-86CB-FA7411472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221" y="3633300"/>
                <a:ext cx="4562822" cy="2134174"/>
              </a:xfrm>
              <a:prstGeom prst="rect">
                <a:avLst/>
              </a:prstGeom>
              <a:blipFill>
                <a:blip r:embed="rId5"/>
                <a:stretch>
                  <a:fillRect l="-3718" t="-3672" b="-3955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4C41C2-E8F0-443C-91FA-23673735717C}"/>
                  </a:ext>
                </a:extLst>
              </p:cNvPr>
              <p:cNvSpPr txBox="1"/>
              <p:nvPr/>
            </p:nvSpPr>
            <p:spPr>
              <a:xfrm>
                <a:off x="7155306" y="492508"/>
                <a:ext cx="3627937" cy="818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৯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১৬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১৫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১৮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২৩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4C41C2-E8F0-443C-91FA-236737357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306" y="492508"/>
                <a:ext cx="3627937" cy="818557"/>
              </a:xfrm>
              <a:prstGeom prst="rect">
                <a:avLst/>
              </a:prstGeom>
              <a:blipFill>
                <a:blip r:embed="rId6"/>
                <a:stretch>
                  <a:fillRect b="-9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5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8C1FE65-757F-4807-B1B3-2A1A2F6258ED}"/>
              </a:ext>
            </a:extLst>
          </p:cNvPr>
          <p:cNvSpPr txBox="1"/>
          <p:nvPr/>
        </p:nvSpPr>
        <p:spPr>
          <a:xfrm>
            <a:off x="289959" y="4070748"/>
            <a:ext cx="11927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২। ১এর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সমান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ভগ্নাংশ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কোনটি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794755-05A6-440D-987F-B9A4492ACD4C}"/>
              </a:ext>
            </a:extLst>
          </p:cNvPr>
          <p:cNvSpPr txBox="1"/>
          <p:nvPr/>
        </p:nvSpPr>
        <p:spPr>
          <a:xfrm>
            <a:off x="4655046" y="116632"/>
            <a:ext cx="288032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4800" dirty="0">
              <a:ln w="12700">
                <a:solidFill>
                  <a:schemeClr val="tx1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15AECCE-09DE-4613-868E-036DCB7F7F1B}"/>
                  </a:ext>
                </a:extLst>
              </p:cNvPr>
              <p:cNvSpPr/>
              <p:nvPr/>
            </p:nvSpPr>
            <p:spPr>
              <a:xfrm>
                <a:off x="749740" y="3054965"/>
                <a:ext cx="1601050" cy="807722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৮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15AECCE-09DE-4613-868E-036DCB7F7F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40" y="3054965"/>
                <a:ext cx="1601050" cy="8077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12DE4B0-4E03-4B31-BDD1-9F5D5FD3E9BB}"/>
                  </a:ext>
                </a:extLst>
              </p:cNvPr>
              <p:cNvSpPr/>
              <p:nvPr/>
            </p:nvSpPr>
            <p:spPr>
              <a:xfrm>
                <a:off x="2795141" y="3054965"/>
                <a:ext cx="1634529" cy="807722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৯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12DE4B0-4E03-4B31-BDD1-9F5D5FD3E9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141" y="3054965"/>
                <a:ext cx="1634529" cy="8077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5DB2488-3D39-43CA-843C-B3D71925F63C}"/>
                  </a:ext>
                </a:extLst>
              </p:cNvPr>
              <p:cNvSpPr/>
              <p:nvPr/>
            </p:nvSpPr>
            <p:spPr>
              <a:xfrm>
                <a:off x="4874021" y="3054965"/>
                <a:ext cx="1581461" cy="705578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৯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১৬</m:t>
                        </m:r>
                      </m:den>
                    </m:f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5DB2488-3D39-43CA-843C-B3D71925F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021" y="3054965"/>
                <a:ext cx="1581461" cy="7055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9B8B9597-55BE-420C-BE65-827E2D1A664A}"/>
              </a:ext>
            </a:extLst>
          </p:cNvPr>
          <p:cNvSpPr txBox="1"/>
          <p:nvPr/>
        </p:nvSpPr>
        <p:spPr>
          <a:xfrm>
            <a:off x="563802" y="1231242"/>
            <a:ext cx="11179625" cy="769441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44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প্রশ্নগুলোর</a:t>
            </a:r>
            <a:r>
              <a:rPr lang="en-US" sz="44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44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উত্তরে</a:t>
            </a:r>
            <a:r>
              <a:rPr lang="en-US" sz="44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টিক</a:t>
            </a:r>
            <a:r>
              <a:rPr lang="en-US" sz="44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চিহ্ন</a:t>
            </a:r>
            <a:r>
              <a:rPr lang="en-US" sz="44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দাও</a:t>
            </a:r>
            <a:r>
              <a:rPr lang="en-US" sz="44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8AF2475-3D04-4430-9797-67CE4601B7F5}"/>
                  </a:ext>
                </a:extLst>
              </p:cNvPr>
              <p:cNvSpPr/>
              <p:nvPr/>
            </p:nvSpPr>
            <p:spPr>
              <a:xfrm>
                <a:off x="6899833" y="3054965"/>
                <a:ext cx="1859669" cy="807722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8AF2475-3D04-4430-9797-67CE4601B7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833" y="3054965"/>
                <a:ext cx="1859669" cy="8077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9170C0BE-D1D3-4574-ACA8-2944E46252FC}"/>
              </a:ext>
            </a:extLst>
          </p:cNvPr>
          <p:cNvSpPr/>
          <p:nvPr/>
        </p:nvSpPr>
        <p:spPr>
          <a:xfrm>
            <a:off x="8878045" y="3027906"/>
            <a:ext cx="3312368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চেষ্টা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92196C0-EDCC-49FA-B4D0-C96A0076C2A8}"/>
              </a:ext>
            </a:extLst>
          </p:cNvPr>
          <p:cNvSpPr/>
          <p:nvPr/>
        </p:nvSpPr>
        <p:spPr>
          <a:xfrm>
            <a:off x="9361794" y="3046665"/>
            <a:ext cx="2664296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4525903-7B8A-4D47-A004-930DF30DD22C}"/>
                  </a:ext>
                </a:extLst>
              </p:cNvPr>
              <p:cNvSpPr/>
              <p:nvPr/>
            </p:nvSpPr>
            <p:spPr>
              <a:xfrm>
                <a:off x="910630" y="4941168"/>
                <a:ext cx="1574969" cy="807337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4525903-7B8A-4D47-A004-930DF30DD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630" y="4941168"/>
                <a:ext cx="1574969" cy="8073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088F197-15E4-471E-8D5E-EC570BAEBDA8}"/>
                  </a:ext>
                </a:extLst>
              </p:cNvPr>
              <p:cNvSpPr/>
              <p:nvPr/>
            </p:nvSpPr>
            <p:spPr>
              <a:xfrm>
                <a:off x="5612485" y="4915413"/>
                <a:ext cx="1319145" cy="807337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088F197-15E4-471E-8D5E-EC570BAEBD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485" y="4915413"/>
                <a:ext cx="1319145" cy="8073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EA8B943-5D9B-40BC-B3DD-FE7743AC724D}"/>
                  </a:ext>
                </a:extLst>
              </p:cNvPr>
              <p:cNvSpPr/>
              <p:nvPr/>
            </p:nvSpPr>
            <p:spPr>
              <a:xfrm>
                <a:off x="3161107" y="4948001"/>
                <a:ext cx="1925987" cy="807337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EA8B943-5D9B-40BC-B3DD-FE7743AC72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107" y="4948001"/>
                <a:ext cx="1925987" cy="8073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9C00308-A434-4710-B743-B592FD924394}"/>
                  </a:ext>
                </a:extLst>
              </p:cNvPr>
              <p:cNvSpPr/>
              <p:nvPr/>
            </p:nvSpPr>
            <p:spPr>
              <a:xfrm>
                <a:off x="7432064" y="4980589"/>
                <a:ext cx="1477824" cy="785793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9C00308-A434-4710-B743-B592FD9243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064" y="4980589"/>
                <a:ext cx="1477824" cy="7857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A9FEC324-DC93-40C9-92B5-CDDEBF802CB0}"/>
              </a:ext>
            </a:extLst>
          </p:cNvPr>
          <p:cNvSpPr/>
          <p:nvPr/>
        </p:nvSpPr>
        <p:spPr>
          <a:xfrm>
            <a:off x="8984855" y="4879886"/>
            <a:ext cx="3308980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চেষ্টা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EFD9ED6-6CAA-489A-89C2-B9C63EBAC8ED}"/>
              </a:ext>
            </a:extLst>
          </p:cNvPr>
          <p:cNvSpPr/>
          <p:nvPr/>
        </p:nvSpPr>
        <p:spPr>
          <a:xfrm>
            <a:off x="9094049" y="4966698"/>
            <a:ext cx="3199786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231C89-E540-41A9-8846-342C2CB271AF}"/>
              </a:ext>
            </a:extLst>
          </p:cNvPr>
          <p:cNvSpPr txBox="1"/>
          <p:nvPr/>
        </p:nvSpPr>
        <p:spPr>
          <a:xfrm>
            <a:off x="1918742" y="6000837"/>
            <a:ext cx="9649072" cy="646331"/>
          </a:xfrm>
          <a:prstGeom prst="rect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উত্তরের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অপশনগুলোতে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ক্লিক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করুন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238C00-3DD3-4C87-8AE3-5CD69471FA82}"/>
              </a:ext>
            </a:extLst>
          </p:cNvPr>
          <p:cNvSpPr txBox="1"/>
          <p:nvPr/>
        </p:nvSpPr>
        <p:spPr>
          <a:xfrm>
            <a:off x="388577" y="2000165"/>
            <a:ext cx="11238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প্রকৃত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ভগ্নাংশ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কোনটি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r>
              <a:rPr lang="pt-BR" dirty="0"/>
              <a:t> 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2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1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1" grpId="1" animBg="1"/>
      <p:bldP spid="41" grpId="2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7" grpId="1" animBg="1"/>
      <p:bldP spid="47" grpId="2" animBg="1"/>
      <p:bldP spid="48" grpId="0" animBg="1"/>
      <p:bldP spid="18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2958" y="272999"/>
            <a:ext cx="3866764" cy="1200329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r>
              <a:rPr lang="bn-I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2" r="57853" b="30140"/>
          <a:stretch/>
        </p:blipFill>
        <p:spPr>
          <a:xfrm>
            <a:off x="2062758" y="-15754"/>
            <a:ext cx="1556344" cy="107746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6A910F-9FDA-4580-AC75-BBE459B6855B}"/>
              </a:ext>
            </a:extLst>
          </p:cNvPr>
          <p:cNvSpPr txBox="1"/>
          <p:nvPr/>
        </p:nvSpPr>
        <p:spPr>
          <a:xfrm>
            <a:off x="406574" y="2060848"/>
            <a:ext cx="104681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ভগ্নাংশগুলো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সমহরে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469407-C1C6-48D2-A1B1-7205DECBFC73}"/>
                  </a:ext>
                </a:extLst>
              </p:cNvPr>
              <p:cNvSpPr txBox="1"/>
              <p:nvPr/>
            </p:nvSpPr>
            <p:spPr>
              <a:xfrm>
                <a:off x="3353995" y="3068960"/>
                <a:ext cx="3461291" cy="818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১৭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২৪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১৯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৩০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২৫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৪০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469407-C1C6-48D2-A1B1-7205DECBF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995" y="3068960"/>
                <a:ext cx="3461291" cy="818557"/>
              </a:xfrm>
              <a:prstGeom prst="rect">
                <a:avLst/>
              </a:prstGeom>
              <a:blipFill>
                <a:blip r:embed="rId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BE0EE637-0BF3-424B-B569-AD90AE91B1C2}"/>
              </a:ext>
            </a:extLst>
          </p:cNvPr>
          <p:cNvSpPr txBox="1"/>
          <p:nvPr/>
        </p:nvSpPr>
        <p:spPr>
          <a:xfrm>
            <a:off x="558974" y="3978595"/>
            <a:ext cx="104681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ভগ্নাংশগুলো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সমলবে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68EC419-B483-4EE9-BBEA-205D7249DB35}"/>
                  </a:ext>
                </a:extLst>
              </p:cNvPr>
              <p:cNvSpPr txBox="1"/>
              <p:nvPr/>
            </p:nvSpPr>
            <p:spPr>
              <a:xfrm>
                <a:off x="3506395" y="4986707"/>
                <a:ext cx="3461291" cy="818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৮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১৩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১৫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২৪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২৫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pt-BR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68EC419-B483-4EE9-BBEA-205D7249D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395" y="4986707"/>
                <a:ext cx="3461291" cy="818557"/>
              </a:xfrm>
              <a:prstGeom prst="rect">
                <a:avLst/>
              </a:prstGeom>
              <a:blipFill>
                <a:blip r:embed="rId5"/>
                <a:stretch>
                  <a:fillRect b="-9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4461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4" y="433640"/>
            <a:ext cx="6241738" cy="6016931"/>
          </a:xfrm>
          <a:prstGeom prst="rect">
            <a:avLst/>
          </a:prstGeom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95" y="533180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91" y="1458692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75" y="4093798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999" y="990380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912" y="4093798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132" y="1974246"/>
            <a:ext cx="5124472" cy="26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11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8ECBB2-6FD0-42D7-8ADF-91903D3FC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8882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6645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31702" y="2819401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2F20DE-4347-49C3-9236-1945792B5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46" y="224944"/>
            <a:ext cx="10437812" cy="7289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CD43268-88CF-4460-BB16-2BB27ED81B97}"/>
              </a:ext>
            </a:extLst>
          </p:cNvPr>
          <p:cNvSpPr txBox="1"/>
          <p:nvPr/>
        </p:nvSpPr>
        <p:spPr>
          <a:xfrm>
            <a:off x="386041" y="1424970"/>
            <a:ext cx="11134179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8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স্বাগতম</a:t>
            </a:r>
            <a:endParaRPr lang="en-US" sz="96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36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31702" y="2819401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 rot="5400000" flipV="1">
            <a:off x="5011890" y="4063009"/>
            <a:ext cx="4536505" cy="1001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933FF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5400000" flipV="1">
            <a:off x="5475466" y="4147037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933FF"/>
                </a:solidFill>
              </a:ln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60097" y="951309"/>
            <a:ext cx="2234909" cy="263348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1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 w="38100"/>
          <a:scene3d>
            <a:camera prst="obliqueTopRight"/>
            <a:lightRig rig="threePt" dir="t"/>
          </a:scene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501820-8BBA-483D-8DA9-9ACE4BA6F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424" y="2169161"/>
            <a:ext cx="2533052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8D14B4-7709-4603-B870-65BB29F8DF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23" y="221462"/>
            <a:ext cx="3243353" cy="6706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3C112C-0FE0-48E2-8164-17ED37E841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71" y="3770626"/>
            <a:ext cx="6474513" cy="282878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58376AF-AA72-42BA-B8A9-CDD41930D86E}"/>
              </a:ext>
            </a:extLst>
          </p:cNvPr>
          <p:cNvSpPr/>
          <p:nvPr/>
        </p:nvSpPr>
        <p:spPr>
          <a:xfrm rot="5400000" flipV="1">
            <a:off x="5161146" y="4198816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933FF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21982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A485B2-D3FA-49DE-B140-D58698ECAAE4}"/>
              </a:ext>
            </a:extLst>
          </p:cNvPr>
          <p:cNvSpPr txBox="1"/>
          <p:nvPr/>
        </p:nvSpPr>
        <p:spPr>
          <a:xfrm>
            <a:off x="2710830" y="1484784"/>
            <a:ext cx="5544616" cy="4381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11756CC7-9990-47A6-8343-BB55903C2F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551694"/>
              </p:ext>
            </p:extLst>
          </p:nvPr>
        </p:nvGraphicFramePr>
        <p:xfrm>
          <a:off x="5165872" y="278092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914570" imgH="771690" progId="Package">
                  <p:embed/>
                </p:oleObj>
              </mc:Choice>
              <mc:Fallback>
                <p:oleObj name="Packager Shell Object" showAsIcon="1" r:id="rId2" imgW="914570" imgH="77169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65872" y="278092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D6AD0E3-5D77-48EC-9831-A400689C4EBD}"/>
              </a:ext>
            </a:extLst>
          </p:cNvPr>
          <p:cNvSpPr txBox="1"/>
          <p:nvPr/>
        </p:nvSpPr>
        <p:spPr>
          <a:xfrm>
            <a:off x="2863230" y="4503018"/>
            <a:ext cx="5544616" cy="4381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87295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3ED2FE7-C805-4E30-9629-5A076D965EDB}"/>
              </a:ext>
            </a:extLst>
          </p:cNvPr>
          <p:cNvSpPr txBox="1"/>
          <p:nvPr/>
        </p:nvSpPr>
        <p:spPr>
          <a:xfrm>
            <a:off x="1465980" y="1699630"/>
            <a:ext cx="9258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BA4A6D-2939-4A33-9F60-E426AF4B14DB}"/>
              </a:ext>
            </a:extLst>
          </p:cNvPr>
          <p:cNvSpPr txBox="1"/>
          <p:nvPr/>
        </p:nvSpPr>
        <p:spPr>
          <a:xfrm>
            <a:off x="2566814" y="271298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রেজাকেও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544067-414A-4C8E-86CE-71CF0DC08294}"/>
              </a:ext>
            </a:extLst>
          </p:cNvPr>
          <p:cNvSpPr txBox="1"/>
          <p:nvPr/>
        </p:nvSpPr>
        <p:spPr>
          <a:xfrm>
            <a:off x="2087845" y="3402361"/>
            <a:ext cx="8359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মিনার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!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A21734-E58E-4B26-B18C-592BF9AD53D3}"/>
              </a:ext>
            </a:extLst>
          </p:cNvPr>
          <p:cNvSpPr txBox="1"/>
          <p:nvPr/>
        </p:nvSpPr>
        <p:spPr>
          <a:xfrm>
            <a:off x="983762" y="4065493"/>
            <a:ext cx="9420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48EC038A-46D6-4A77-872C-20B2DA3B0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" y="1611323"/>
            <a:ext cx="1912361" cy="1705619"/>
          </a:xfrm>
          <a:prstGeom prst="rect">
            <a:avLst/>
          </a:prstGeom>
          <a:effectLst>
            <a:outerShdw blurRad="7874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A2560435-5599-4525-A1D9-088B20838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926" y="1691040"/>
            <a:ext cx="1683228" cy="1755782"/>
          </a:xfrm>
          <a:prstGeom prst="rect">
            <a:avLst/>
          </a:prstGeom>
          <a:effectLst>
            <a:outerShdw blurRad="685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12" name="Freeform 25">
            <a:extLst>
              <a:ext uri="{FF2B5EF4-FFF2-40B4-BE49-F238E27FC236}">
                <a16:creationId xmlns:a16="http://schemas.microsoft.com/office/drawing/2014/main" id="{2ED3E5A9-87DA-4FEB-990F-3AC208B9BB1B}"/>
              </a:ext>
            </a:extLst>
          </p:cNvPr>
          <p:cNvSpPr/>
          <p:nvPr/>
        </p:nvSpPr>
        <p:spPr>
          <a:xfrm>
            <a:off x="5505541" y="188641"/>
            <a:ext cx="774391" cy="1549674"/>
          </a:xfrm>
          <a:custGeom>
            <a:avLst/>
            <a:gdLst>
              <a:gd name="connsiteX0" fmla="*/ 1100769 w 1100769"/>
              <a:gd name="connsiteY0" fmla="*/ 0 h 2202806"/>
              <a:gd name="connsiteX1" fmla="*/ 1100769 w 1100769"/>
              <a:gd name="connsiteY1" fmla="*/ 2202806 h 2202806"/>
              <a:gd name="connsiteX2" fmla="*/ 988821 w 1100769"/>
              <a:gd name="connsiteY2" fmla="*/ 2197153 h 2202806"/>
              <a:gd name="connsiteX3" fmla="*/ 0 w 1100769"/>
              <a:gd name="connsiteY3" fmla="*/ 1101403 h 2202806"/>
              <a:gd name="connsiteX4" fmla="*/ 988821 w 1100769"/>
              <a:gd name="connsiteY4" fmla="*/ 5653 h 2202806"/>
              <a:gd name="connsiteX5" fmla="*/ 1100769 w 1100769"/>
              <a:gd name="connsiteY5" fmla="*/ 0 h 220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769" h="2202806">
                <a:moveTo>
                  <a:pt x="1100769" y="0"/>
                </a:moveTo>
                <a:lnTo>
                  <a:pt x="1100769" y="2202806"/>
                </a:lnTo>
                <a:lnTo>
                  <a:pt x="988821" y="2197153"/>
                </a:lnTo>
                <a:cubicBezTo>
                  <a:pt x="433415" y="2140749"/>
                  <a:pt x="0" y="1671691"/>
                  <a:pt x="0" y="1101403"/>
                </a:cubicBezTo>
                <a:cubicBezTo>
                  <a:pt x="0" y="531115"/>
                  <a:pt x="433415" y="62057"/>
                  <a:pt x="988821" y="5653"/>
                </a:cubicBezTo>
                <a:lnTo>
                  <a:pt x="1100769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id="{53250838-BE9B-4985-BF28-0F5571D48ADF}"/>
              </a:ext>
            </a:extLst>
          </p:cNvPr>
          <p:cNvSpPr/>
          <p:nvPr/>
        </p:nvSpPr>
        <p:spPr>
          <a:xfrm rot="10800000">
            <a:off x="6279616" y="188641"/>
            <a:ext cx="794636" cy="1552259"/>
          </a:xfrm>
          <a:custGeom>
            <a:avLst/>
            <a:gdLst>
              <a:gd name="connsiteX0" fmla="*/ 1100769 w 1100769"/>
              <a:gd name="connsiteY0" fmla="*/ 0 h 2202806"/>
              <a:gd name="connsiteX1" fmla="*/ 1100769 w 1100769"/>
              <a:gd name="connsiteY1" fmla="*/ 2202806 h 2202806"/>
              <a:gd name="connsiteX2" fmla="*/ 988821 w 1100769"/>
              <a:gd name="connsiteY2" fmla="*/ 2197153 h 2202806"/>
              <a:gd name="connsiteX3" fmla="*/ 0 w 1100769"/>
              <a:gd name="connsiteY3" fmla="*/ 1101403 h 2202806"/>
              <a:gd name="connsiteX4" fmla="*/ 988821 w 1100769"/>
              <a:gd name="connsiteY4" fmla="*/ 5653 h 2202806"/>
              <a:gd name="connsiteX5" fmla="*/ 1100769 w 1100769"/>
              <a:gd name="connsiteY5" fmla="*/ 0 h 220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769" h="2202806">
                <a:moveTo>
                  <a:pt x="1100769" y="0"/>
                </a:moveTo>
                <a:lnTo>
                  <a:pt x="1100769" y="2202806"/>
                </a:lnTo>
                <a:lnTo>
                  <a:pt x="988821" y="2197153"/>
                </a:lnTo>
                <a:cubicBezTo>
                  <a:pt x="433415" y="2140749"/>
                  <a:pt x="0" y="1671691"/>
                  <a:pt x="0" y="1101403"/>
                </a:cubicBezTo>
                <a:cubicBezTo>
                  <a:pt x="0" y="531115"/>
                  <a:pt x="433415" y="62057"/>
                  <a:pt x="988821" y="5653"/>
                </a:cubicBezTo>
                <a:lnTo>
                  <a:pt x="1100769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A5C04B-764B-4403-9F56-B80F81F693FE}"/>
              </a:ext>
            </a:extLst>
          </p:cNvPr>
          <p:cNvSpPr txBox="1"/>
          <p:nvPr/>
        </p:nvSpPr>
        <p:spPr>
          <a:xfrm>
            <a:off x="4192250" y="1832494"/>
            <a:ext cx="4969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5D5698-6340-4FF7-9BBC-1BB80678EFD5}"/>
              </a:ext>
            </a:extLst>
          </p:cNvPr>
          <p:cNvSpPr txBox="1"/>
          <p:nvPr/>
        </p:nvSpPr>
        <p:spPr>
          <a:xfrm>
            <a:off x="1949323" y="2676810"/>
            <a:ext cx="8088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যে অর্ধেক, ইহা কিন্তু পূর্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 নয়।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ইহা পূর্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সংখ্যার ভাঙ্গা অংশ।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6EC408-E02C-4809-B442-DBE79410C79B}"/>
              </a:ext>
            </a:extLst>
          </p:cNvPr>
          <p:cNvSpPr txBox="1"/>
          <p:nvPr/>
        </p:nvSpPr>
        <p:spPr>
          <a:xfrm>
            <a:off x="215230" y="3722409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তের ভাষায় একে কি বলা হয় তোমরা কি জানো   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ED86B6-610C-4F5D-A803-E3C0E83F8DBE}"/>
              </a:ext>
            </a:extLst>
          </p:cNvPr>
          <p:cNvSpPr txBox="1"/>
          <p:nvPr/>
        </p:nvSpPr>
        <p:spPr>
          <a:xfrm>
            <a:off x="2917687" y="4692938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একে বলা হয়,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27551D-87C8-40A5-8887-82FA3A20CE8C}"/>
              </a:ext>
            </a:extLst>
          </p:cNvPr>
          <p:cNvSpPr txBox="1"/>
          <p:nvPr/>
        </p:nvSpPr>
        <p:spPr>
          <a:xfrm>
            <a:off x="5762866" y="4624695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FE0A66-2750-4A9A-8406-BAF09F09C262}"/>
              </a:ext>
            </a:extLst>
          </p:cNvPr>
          <p:cNvSpPr txBox="1"/>
          <p:nvPr/>
        </p:nvSpPr>
        <p:spPr>
          <a:xfrm>
            <a:off x="1815779" y="2903709"/>
            <a:ext cx="6255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আলোচনা করব,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B8480B-1EFD-4A80-AE37-C066BC720FC7}"/>
              </a:ext>
            </a:extLst>
          </p:cNvPr>
          <p:cNvSpPr txBox="1"/>
          <p:nvPr/>
        </p:nvSpPr>
        <p:spPr>
          <a:xfrm>
            <a:off x="5327006" y="3541549"/>
            <a:ext cx="4728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440969-8105-4B0F-A079-629FE12472FE}"/>
              </a:ext>
            </a:extLst>
          </p:cNvPr>
          <p:cNvSpPr txBox="1"/>
          <p:nvPr/>
        </p:nvSpPr>
        <p:spPr>
          <a:xfrm>
            <a:off x="9590645" y="531706"/>
            <a:ext cx="2542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অপ্রকৃত ও মিশ্র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3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28307 0.0152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76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0.27734 0.0173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67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9926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535" y="0"/>
            <a:ext cx="12190413" cy="6858000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BE9246-F527-4249-8C85-F8B6CCFC5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46" y="476876"/>
            <a:ext cx="1731414" cy="658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BDC825-D875-43A9-BEF9-13DC3128B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72" y="2060848"/>
            <a:ext cx="5401524" cy="5121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177A64-4869-4BDF-BCB7-7554734712ED}"/>
              </a:ext>
            </a:extLst>
          </p:cNvPr>
          <p:cNvSpPr txBox="1"/>
          <p:nvPr/>
        </p:nvSpPr>
        <p:spPr>
          <a:xfrm>
            <a:off x="622598" y="3196149"/>
            <a:ext cx="10513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১৯.১.১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সমহর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১৯.১.২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সমলব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68257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39EB75-8386-433E-9002-53B8BE95D645}"/>
              </a:ext>
            </a:extLst>
          </p:cNvPr>
          <p:cNvSpPr/>
          <p:nvPr/>
        </p:nvSpPr>
        <p:spPr>
          <a:xfrm flipV="1">
            <a:off x="2092520" y="566403"/>
            <a:ext cx="407469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6C0E4D-7DB4-420E-9509-78CBBB03BAE3}"/>
              </a:ext>
            </a:extLst>
          </p:cNvPr>
          <p:cNvSpPr txBox="1"/>
          <p:nvPr/>
        </p:nvSpPr>
        <p:spPr>
          <a:xfrm>
            <a:off x="2054262" y="50878"/>
            <a:ext cx="5128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 শ্রেণিতে যা শিখেছিলাম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E9C61F-56AD-4A02-9EB8-09EDEA695F6E}"/>
              </a:ext>
            </a:extLst>
          </p:cNvPr>
          <p:cNvSpPr/>
          <p:nvPr/>
        </p:nvSpPr>
        <p:spPr>
          <a:xfrm>
            <a:off x="242348" y="904041"/>
            <a:ext cx="52475" cy="54921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BBDABB-B19E-4D3B-B3F5-4DBB267081FF}"/>
              </a:ext>
            </a:extLst>
          </p:cNvPr>
          <p:cNvCxnSpPr/>
          <p:nvPr/>
        </p:nvCxnSpPr>
        <p:spPr>
          <a:xfrm>
            <a:off x="172910" y="6396217"/>
            <a:ext cx="38340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E27BF1D1-31BE-4388-90E0-CF1AFE95690F}"/>
              </a:ext>
            </a:extLst>
          </p:cNvPr>
          <p:cNvGrpSpPr/>
          <p:nvPr/>
        </p:nvGrpSpPr>
        <p:grpSpPr>
          <a:xfrm>
            <a:off x="296349" y="1099380"/>
            <a:ext cx="2720677" cy="1427749"/>
            <a:chOff x="4363453" y="2053389"/>
            <a:chExt cx="2935704" cy="994611"/>
          </a:xfrm>
          <a:solidFill>
            <a:srgbClr val="7030A0"/>
          </a:solidFill>
        </p:grpSpPr>
        <p:sp>
          <p:nvSpPr>
            <p:cNvPr id="7" name="Flowchart: Process 6">
              <a:extLst>
                <a:ext uri="{FF2B5EF4-FFF2-40B4-BE49-F238E27FC236}">
                  <a16:creationId xmlns:a16="http://schemas.microsoft.com/office/drawing/2014/main" id="{48DD1C4D-523D-4C54-B335-44487E6A1FD9}"/>
                </a:ext>
              </a:extLst>
            </p:cNvPr>
            <p:cNvSpPr/>
            <p:nvPr/>
          </p:nvSpPr>
          <p:spPr>
            <a:xfrm>
              <a:off x="4363453" y="2053389"/>
              <a:ext cx="1925052" cy="994611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F8DF81B8-B2E9-43AC-8493-1263AE6E9FDB}"/>
                </a:ext>
              </a:extLst>
            </p:cNvPr>
            <p:cNvSpPr/>
            <p:nvPr/>
          </p:nvSpPr>
          <p:spPr>
            <a:xfrm rot="5400000">
              <a:off x="6296525" y="2045369"/>
              <a:ext cx="994611" cy="10106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97CAEBB-4548-4DD7-9D3D-0DFBC9E032A8}"/>
              </a:ext>
            </a:extLst>
          </p:cNvPr>
          <p:cNvGrpSpPr/>
          <p:nvPr/>
        </p:nvGrpSpPr>
        <p:grpSpPr>
          <a:xfrm rot="10800000" flipH="1">
            <a:off x="243643" y="2741084"/>
            <a:ext cx="2720905" cy="1427749"/>
            <a:chOff x="4363453" y="2053389"/>
            <a:chExt cx="2935704" cy="994611"/>
          </a:xfrm>
          <a:solidFill>
            <a:srgbClr val="00B050"/>
          </a:solidFill>
        </p:grpSpPr>
        <p:sp>
          <p:nvSpPr>
            <p:cNvPr id="10" name="Flowchart: Process 9">
              <a:extLst>
                <a:ext uri="{FF2B5EF4-FFF2-40B4-BE49-F238E27FC236}">
                  <a16:creationId xmlns:a16="http://schemas.microsoft.com/office/drawing/2014/main" id="{4F6E2F3B-9FB3-48C0-B5F6-84E05DA742BD}"/>
                </a:ext>
              </a:extLst>
            </p:cNvPr>
            <p:cNvSpPr/>
            <p:nvPr/>
          </p:nvSpPr>
          <p:spPr>
            <a:xfrm>
              <a:off x="4363453" y="2053389"/>
              <a:ext cx="1925052" cy="994611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CAB24833-B825-4102-BFCA-38BACA51A727}"/>
                </a:ext>
              </a:extLst>
            </p:cNvPr>
            <p:cNvSpPr/>
            <p:nvPr/>
          </p:nvSpPr>
          <p:spPr>
            <a:xfrm rot="5400000">
              <a:off x="6296525" y="2045369"/>
              <a:ext cx="994611" cy="10106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788E7-2FF0-4750-B734-28CB63D0F5F7}"/>
              </a:ext>
            </a:extLst>
          </p:cNvPr>
          <p:cNvGrpSpPr/>
          <p:nvPr/>
        </p:nvGrpSpPr>
        <p:grpSpPr>
          <a:xfrm>
            <a:off x="296349" y="4297145"/>
            <a:ext cx="2720677" cy="1427749"/>
            <a:chOff x="4363453" y="2053389"/>
            <a:chExt cx="2935704" cy="994611"/>
          </a:xfrm>
          <a:solidFill>
            <a:srgbClr val="C00000"/>
          </a:solidFill>
        </p:grpSpPr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E6995512-724A-4725-9486-FD01277C89BC}"/>
                </a:ext>
              </a:extLst>
            </p:cNvPr>
            <p:cNvSpPr/>
            <p:nvPr/>
          </p:nvSpPr>
          <p:spPr>
            <a:xfrm>
              <a:off x="4363453" y="2053389"/>
              <a:ext cx="1925052" cy="994611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3C0E21C-82F3-416D-AE98-9C78F087440D}"/>
                </a:ext>
              </a:extLst>
            </p:cNvPr>
            <p:cNvSpPr/>
            <p:nvPr/>
          </p:nvSpPr>
          <p:spPr>
            <a:xfrm rot="5400000">
              <a:off x="6296525" y="2045369"/>
              <a:ext cx="994611" cy="10106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B6E3950-06A7-4E47-9FF9-556F4FC40775}"/>
              </a:ext>
            </a:extLst>
          </p:cNvPr>
          <p:cNvSpPr txBox="1"/>
          <p:nvPr/>
        </p:nvSpPr>
        <p:spPr>
          <a:xfrm>
            <a:off x="505826" y="1561371"/>
            <a:ext cx="1716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ভগ্নাংশ</a:t>
            </a:r>
            <a:endParaRPr lang="en-US" sz="20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503C5A-E180-4141-937F-60E0ADE68240}"/>
              </a:ext>
            </a:extLst>
          </p:cNvPr>
          <p:cNvSpPr txBox="1"/>
          <p:nvPr/>
        </p:nvSpPr>
        <p:spPr>
          <a:xfrm flipH="1">
            <a:off x="244813" y="3220640"/>
            <a:ext cx="2234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প্রকৃত ভগ্নাংশ</a:t>
            </a:r>
            <a:endParaRPr lang="en-US" sz="20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FA5DA4-F1B4-41A0-ABE4-9FBA358EC7CF}"/>
              </a:ext>
            </a:extLst>
          </p:cNvPr>
          <p:cNvSpPr txBox="1"/>
          <p:nvPr/>
        </p:nvSpPr>
        <p:spPr>
          <a:xfrm>
            <a:off x="242348" y="4846974"/>
            <a:ext cx="2752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সমহর বিশিষ্ট ভগ্নাংশ</a:t>
            </a:r>
            <a:endParaRPr lang="en-US" sz="16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5FBC9B-3C25-48B9-8732-D94C68A96E45}"/>
              </a:ext>
            </a:extLst>
          </p:cNvPr>
          <p:cNvSpPr txBox="1"/>
          <p:nvPr/>
        </p:nvSpPr>
        <p:spPr>
          <a:xfrm>
            <a:off x="3102953" y="904041"/>
            <a:ext cx="1735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CF9F0-3753-42B3-997F-A4392562859F}"/>
              </a:ext>
            </a:extLst>
          </p:cNvPr>
          <p:cNvSpPr txBox="1"/>
          <p:nvPr/>
        </p:nvSpPr>
        <p:spPr>
          <a:xfrm>
            <a:off x="3102953" y="2606837"/>
            <a:ext cx="1735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498F93-7805-468D-81A8-8259A8A9C1A3}"/>
              </a:ext>
            </a:extLst>
          </p:cNvPr>
          <p:cNvSpPr txBox="1"/>
          <p:nvPr/>
        </p:nvSpPr>
        <p:spPr>
          <a:xfrm>
            <a:off x="3070869" y="4316431"/>
            <a:ext cx="1938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A0458F-57B8-442D-8B42-4AA0D63E032E}"/>
                  </a:ext>
                </a:extLst>
              </p:cNvPr>
              <p:cNvSpPr txBox="1"/>
              <p:nvPr/>
            </p:nvSpPr>
            <p:spPr>
              <a:xfrm>
                <a:off x="4086584" y="782244"/>
                <a:ext cx="7531560" cy="1327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নিম্ন শ্রেণিতে আমরা ভগ্নাংশ এবং এর লব ও হর সম্পর্কে  জেনেছি। 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২</m:t>
                        </m:r>
                        <m:r>
                          <a:rPr lang="bn-IN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(যেখানে ২ লব ও </a:t>
                </a:r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হর)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A0458F-57B8-442D-8B42-4AA0D63E0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584" y="782244"/>
                <a:ext cx="7531560" cy="1327158"/>
              </a:xfrm>
              <a:prstGeom prst="rect">
                <a:avLst/>
              </a:prstGeom>
              <a:blipFill>
                <a:blip r:embed="rId2"/>
                <a:stretch>
                  <a:fillRect l="-1618" t="-4128" r="-2751" b="-8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3D33974-EA06-42E7-9142-A551760EA7FB}"/>
                  </a:ext>
                </a:extLst>
              </p:cNvPr>
              <p:cNvSpPr txBox="1"/>
              <p:nvPr/>
            </p:nvSpPr>
            <p:spPr>
              <a:xfrm>
                <a:off x="3970536" y="2634442"/>
                <a:ext cx="7531560" cy="1238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যে  ভগ্নাংশের  লব  ছোট  ও  হর 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বড়  তাকে প্রকৃত  ভগ্নাংশ   বলে।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  <m:r>
                      <a:rPr lang="bn-IN" sz="28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800" b="1" i="1" smtClean="0"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bn-IN" sz="2800" b="1" i="1" smtClean="0"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bn-IN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ইত্যাদি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3D33974-EA06-42E7-9142-A551760EA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536" y="2634442"/>
                <a:ext cx="7531560" cy="1238224"/>
              </a:xfrm>
              <a:prstGeom prst="rect">
                <a:avLst/>
              </a:prstGeom>
              <a:blipFill>
                <a:blip r:embed="rId3"/>
                <a:stretch>
                  <a:fillRect l="-1618" t="-4433" r="-1618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825E196-D118-4928-B511-17AF0D323BC9}"/>
                  </a:ext>
                </a:extLst>
              </p:cNvPr>
              <p:cNvSpPr txBox="1"/>
              <p:nvPr/>
            </p:nvSpPr>
            <p:spPr>
              <a:xfrm>
                <a:off x="4089550" y="4422251"/>
                <a:ext cx="7531560" cy="1226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যে সকল ভগ্নাংশের হর একই, তাদেরকে সমহরবিশিষ্ট ভগ্নাংশ বলে। 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bn-IN" sz="2800" b="1" i="1" smtClean="0"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bn-IN" sz="2800" b="1" i="1" smtClean="0"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  <m:r>
                      <a:rPr lang="bn-IN" sz="28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800" b="1" i="1" smtClean="0"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bn-IN" sz="2800" b="1" i="1" smtClean="0"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bn-IN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ইত্যাদি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825E196-D118-4928-B511-17AF0D323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550" y="4422251"/>
                <a:ext cx="7531560" cy="1226554"/>
              </a:xfrm>
              <a:prstGeom prst="rect">
                <a:avLst/>
              </a:prstGeom>
              <a:blipFill>
                <a:blip r:embed="rId4"/>
                <a:stretch>
                  <a:fillRect l="-1700" t="-4455" r="-2753" b="-7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9AE5E69-5051-4726-809E-E012CD4B6752}"/>
              </a:ext>
            </a:extLst>
          </p:cNvPr>
          <p:cNvCxnSpPr>
            <a:cxnSpLocks/>
          </p:cNvCxnSpPr>
          <p:nvPr/>
        </p:nvCxnSpPr>
        <p:spPr>
          <a:xfrm>
            <a:off x="3655862" y="2178434"/>
            <a:ext cx="54212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D0A9C7-0975-4024-84CA-876AC63181F3}"/>
              </a:ext>
            </a:extLst>
          </p:cNvPr>
          <p:cNvCxnSpPr>
            <a:cxnSpLocks/>
          </p:cNvCxnSpPr>
          <p:nvPr/>
        </p:nvCxnSpPr>
        <p:spPr>
          <a:xfrm>
            <a:off x="3681913" y="3897992"/>
            <a:ext cx="5421232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25652C6-36E4-481A-B7A6-7A28D6AF3CB2}"/>
              </a:ext>
            </a:extLst>
          </p:cNvPr>
          <p:cNvCxnSpPr>
            <a:cxnSpLocks/>
          </p:cNvCxnSpPr>
          <p:nvPr/>
        </p:nvCxnSpPr>
        <p:spPr>
          <a:xfrm>
            <a:off x="3681913" y="5718772"/>
            <a:ext cx="542123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16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75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9">
            <a:extLst>
              <a:ext uri="{FF2B5EF4-FFF2-40B4-BE49-F238E27FC236}">
                <a16:creationId xmlns:a16="http://schemas.microsoft.com/office/drawing/2014/main" id="{1784E29C-E4C3-4BD8-B892-B1C81610F5BF}"/>
              </a:ext>
            </a:extLst>
          </p:cNvPr>
          <p:cNvSpPr/>
          <p:nvPr/>
        </p:nvSpPr>
        <p:spPr>
          <a:xfrm>
            <a:off x="1161143" y="8439943"/>
            <a:ext cx="10011764" cy="461665"/>
          </a:xfrm>
          <a:prstGeom prst="roundRect">
            <a:avLst/>
          </a:prstGeom>
          <a:solidFill>
            <a:srgbClr val="0070C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4FA069-F8E5-49FE-AF0D-368B811B9193}"/>
                  </a:ext>
                </a:extLst>
              </p:cNvPr>
              <p:cNvSpPr txBox="1"/>
              <p:nvPr/>
            </p:nvSpPr>
            <p:spPr>
              <a:xfrm>
                <a:off x="2458388" y="2624312"/>
                <a:ext cx="809469" cy="1387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num>
                        <m:den>
                          <m:r>
                            <a:rPr lang="en-US" sz="4400" b="1" i="0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4FA069-F8E5-49FE-AF0D-368B811B9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388" y="2624312"/>
                <a:ext cx="809469" cy="13878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E2B823-76DF-4ECB-8578-ABE2EB3D67EF}"/>
                  </a:ext>
                </a:extLst>
              </p:cNvPr>
              <p:cNvSpPr txBox="1"/>
              <p:nvPr/>
            </p:nvSpPr>
            <p:spPr>
              <a:xfrm>
                <a:off x="9318681" y="2716351"/>
                <a:ext cx="809469" cy="1387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latin typeface="Cambria Math" panose="02040503050406030204" pitchFamily="18" charset="0"/>
                            </a:rPr>
                            <m:t>৭</m:t>
                          </m:r>
                        </m:num>
                        <m:den>
                          <m:r>
                            <a:rPr lang="en-US" sz="4400" b="1" i="0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E2B823-76DF-4ECB-8578-ABE2EB3D6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681" y="2716351"/>
                <a:ext cx="809469" cy="13878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0EBFE3-055C-48A3-9F28-241524C09F67}"/>
                  </a:ext>
                </a:extLst>
              </p:cNvPr>
              <p:cNvSpPr txBox="1"/>
              <p:nvPr/>
            </p:nvSpPr>
            <p:spPr>
              <a:xfrm>
                <a:off x="6260806" y="2743158"/>
                <a:ext cx="809469" cy="1387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num>
                        <m:den>
                          <m:r>
                            <a:rPr lang="en-US" sz="4400" b="1" i="0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0EBFE3-055C-48A3-9F28-241524C09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806" y="2743158"/>
                <a:ext cx="809469" cy="13878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E3FF97F-EAD3-42F6-A5BB-16D207A09DB7}"/>
              </a:ext>
            </a:extLst>
          </p:cNvPr>
          <p:cNvSpPr txBox="1"/>
          <p:nvPr/>
        </p:nvSpPr>
        <p:spPr>
          <a:xfrm>
            <a:off x="4577965" y="3920403"/>
            <a:ext cx="110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FEA372-03E4-4007-A4D3-224784BAA70B}"/>
              </a:ext>
            </a:extLst>
          </p:cNvPr>
          <p:cNvSpPr txBox="1"/>
          <p:nvPr/>
        </p:nvSpPr>
        <p:spPr>
          <a:xfrm>
            <a:off x="688180" y="4490419"/>
            <a:ext cx="2528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6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sz="24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1B7693-D467-41B0-A857-EDE64A966C8F}"/>
              </a:ext>
            </a:extLst>
          </p:cNvPr>
          <p:cNvSpPr txBox="1"/>
          <p:nvPr/>
        </p:nvSpPr>
        <p:spPr>
          <a:xfrm>
            <a:off x="10799699" y="2050983"/>
            <a:ext cx="804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1C51F0-0BB4-4A68-9134-16A65D9187A3}"/>
              </a:ext>
            </a:extLst>
          </p:cNvPr>
          <p:cNvSpPr txBox="1"/>
          <p:nvPr/>
        </p:nvSpPr>
        <p:spPr>
          <a:xfrm>
            <a:off x="10718930" y="3841944"/>
            <a:ext cx="110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46A9D9-75FE-4298-9F03-EF5C69984AB4}"/>
              </a:ext>
            </a:extLst>
          </p:cNvPr>
          <p:cNvSpPr txBox="1"/>
          <p:nvPr/>
        </p:nvSpPr>
        <p:spPr>
          <a:xfrm>
            <a:off x="494679" y="2702881"/>
            <a:ext cx="110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19503D-81FF-4B5D-92E1-F33E9E8E0A62}"/>
              </a:ext>
            </a:extLst>
          </p:cNvPr>
          <p:cNvSpPr txBox="1"/>
          <p:nvPr/>
        </p:nvSpPr>
        <p:spPr>
          <a:xfrm>
            <a:off x="641369" y="3246973"/>
            <a:ext cx="804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7C71D5-A2F4-4303-A12D-4D8FD242A912}"/>
              </a:ext>
            </a:extLst>
          </p:cNvPr>
          <p:cNvSpPr txBox="1"/>
          <p:nvPr/>
        </p:nvSpPr>
        <p:spPr>
          <a:xfrm>
            <a:off x="6822495" y="4443623"/>
            <a:ext cx="2865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36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sz="24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3C37CA-61D4-4A38-A653-98CC5EC44AED}"/>
              </a:ext>
            </a:extLst>
          </p:cNvPr>
          <p:cNvSpPr txBox="1"/>
          <p:nvPr/>
        </p:nvSpPr>
        <p:spPr>
          <a:xfrm>
            <a:off x="4537919" y="2050983"/>
            <a:ext cx="110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786E0B-9AC9-41DE-8B4F-8AECDE5EA503}"/>
              </a:ext>
            </a:extLst>
          </p:cNvPr>
          <p:cNvCxnSpPr>
            <a:cxnSpLocks/>
          </p:cNvCxnSpPr>
          <p:nvPr/>
        </p:nvCxnSpPr>
        <p:spPr>
          <a:xfrm flipH="1" flipV="1">
            <a:off x="1503706" y="2948355"/>
            <a:ext cx="1073936" cy="1613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5E44826-6F7B-4854-A8D4-62AF57CCAE01}"/>
              </a:ext>
            </a:extLst>
          </p:cNvPr>
          <p:cNvCxnSpPr>
            <a:cxnSpLocks/>
            <a:endCxn id="14" idx="3"/>
          </p:cNvCxnSpPr>
          <p:nvPr/>
        </p:nvCxnSpPr>
        <p:spPr>
          <a:xfrm flipH="1">
            <a:off x="1445841" y="3508583"/>
            <a:ext cx="1175836" cy="6155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2049C76-E77C-40A1-8451-B650EB0FE8DB}"/>
              </a:ext>
            </a:extLst>
          </p:cNvPr>
          <p:cNvCxnSpPr>
            <a:cxnSpLocks/>
          </p:cNvCxnSpPr>
          <p:nvPr/>
        </p:nvCxnSpPr>
        <p:spPr>
          <a:xfrm flipV="1">
            <a:off x="9884333" y="2411893"/>
            <a:ext cx="959431" cy="44688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207B355-8DBC-4355-9CA6-476371295D5C}"/>
              </a:ext>
            </a:extLst>
          </p:cNvPr>
          <p:cNvCxnSpPr>
            <a:cxnSpLocks/>
          </p:cNvCxnSpPr>
          <p:nvPr/>
        </p:nvCxnSpPr>
        <p:spPr>
          <a:xfrm>
            <a:off x="9884333" y="3733648"/>
            <a:ext cx="959431" cy="29573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E0D6C86-DD1A-4DD5-BAD1-F222B679CCFD}"/>
              </a:ext>
            </a:extLst>
          </p:cNvPr>
          <p:cNvSpPr/>
          <p:nvPr/>
        </p:nvSpPr>
        <p:spPr>
          <a:xfrm>
            <a:off x="16329" y="1844824"/>
            <a:ext cx="4225987" cy="31350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D05FB5-9A75-438D-93AE-4CBB758FD8AF}"/>
              </a:ext>
            </a:extLst>
          </p:cNvPr>
          <p:cNvSpPr/>
          <p:nvPr/>
        </p:nvSpPr>
        <p:spPr>
          <a:xfrm>
            <a:off x="4250076" y="1846693"/>
            <a:ext cx="7941924" cy="31350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822E8E-8A47-49D4-B97C-DC124743F9F4}"/>
              </a:ext>
            </a:extLst>
          </p:cNvPr>
          <p:cNvCxnSpPr>
            <a:cxnSpLocks/>
          </p:cNvCxnSpPr>
          <p:nvPr/>
        </p:nvCxnSpPr>
        <p:spPr>
          <a:xfrm flipH="1" flipV="1">
            <a:off x="5611288" y="2460252"/>
            <a:ext cx="900865" cy="44688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EAE3847-B220-4727-8914-8D95C1D32283}"/>
              </a:ext>
            </a:extLst>
          </p:cNvPr>
          <p:cNvCxnSpPr>
            <a:cxnSpLocks/>
          </p:cNvCxnSpPr>
          <p:nvPr/>
        </p:nvCxnSpPr>
        <p:spPr>
          <a:xfrm flipH="1">
            <a:off x="5614012" y="3654504"/>
            <a:ext cx="890753" cy="37488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8DEB762-A7FF-44BB-B978-8E5F99D67E74}"/>
              </a:ext>
            </a:extLst>
          </p:cNvPr>
          <p:cNvSpPr/>
          <p:nvPr/>
        </p:nvSpPr>
        <p:spPr>
          <a:xfrm>
            <a:off x="4376792" y="1920228"/>
            <a:ext cx="7710136" cy="26046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704D2B1-D173-4E6B-AB27-85FC1771745A}"/>
              </a:ext>
            </a:extLst>
          </p:cNvPr>
          <p:cNvSpPr/>
          <p:nvPr/>
        </p:nvSpPr>
        <p:spPr>
          <a:xfrm>
            <a:off x="137730" y="1920228"/>
            <a:ext cx="3980336" cy="25701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D98D24-323F-4216-88AE-8193413A11C6}"/>
              </a:ext>
            </a:extLst>
          </p:cNvPr>
          <p:cNvSpPr txBox="1"/>
          <p:nvPr/>
        </p:nvSpPr>
        <p:spPr>
          <a:xfrm>
            <a:off x="2301359" y="404664"/>
            <a:ext cx="758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5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916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917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3" grpId="0" animBg="1"/>
      <p:bldP spid="24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41AD32-F43F-48C5-B230-EE02955998C0}"/>
              </a:ext>
            </a:extLst>
          </p:cNvPr>
          <p:cNvSpPr txBox="1"/>
          <p:nvPr/>
        </p:nvSpPr>
        <p:spPr>
          <a:xfrm>
            <a:off x="910630" y="1567181"/>
            <a:ext cx="10369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42EB29-8D5D-4310-B09F-178FD44862AA}"/>
              </a:ext>
            </a:extLst>
          </p:cNvPr>
          <p:cNvSpPr/>
          <p:nvPr/>
        </p:nvSpPr>
        <p:spPr>
          <a:xfrm>
            <a:off x="1199406" y="2479093"/>
            <a:ext cx="3549667" cy="9556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89A98A-696C-4AA4-99F5-A891FFD6BF94}"/>
              </a:ext>
            </a:extLst>
          </p:cNvPr>
          <p:cNvSpPr/>
          <p:nvPr/>
        </p:nvSpPr>
        <p:spPr>
          <a:xfrm>
            <a:off x="1198662" y="2503285"/>
            <a:ext cx="1178622" cy="955623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591DD7-79E0-4C2D-9D87-DFFD7C971520}"/>
              </a:ext>
            </a:extLst>
          </p:cNvPr>
          <p:cNvSpPr/>
          <p:nvPr/>
        </p:nvSpPr>
        <p:spPr>
          <a:xfrm>
            <a:off x="2376539" y="2503286"/>
            <a:ext cx="1178622" cy="955623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01781B-2723-48D2-B92D-FE47F2D2E8BB}"/>
              </a:ext>
            </a:extLst>
          </p:cNvPr>
          <p:cNvSpPr/>
          <p:nvPr/>
        </p:nvSpPr>
        <p:spPr>
          <a:xfrm>
            <a:off x="3570451" y="2503286"/>
            <a:ext cx="1178622" cy="955623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D5C5AF6-9B46-4250-B4CE-D8036D2B8EA8}"/>
              </a:ext>
            </a:extLst>
          </p:cNvPr>
          <p:cNvGrpSpPr/>
          <p:nvPr/>
        </p:nvGrpSpPr>
        <p:grpSpPr>
          <a:xfrm>
            <a:off x="5225327" y="2447063"/>
            <a:ext cx="869878" cy="1459169"/>
            <a:chOff x="2168743" y="3502469"/>
            <a:chExt cx="869878" cy="24086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BF867A0-9F9F-40BC-A036-EBCB496716D3}"/>
                </a:ext>
              </a:extLst>
            </p:cNvPr>
            <p:cNvSpPr/>
            <p:nvPr/>
          </p:nvSpPr>
          <p:spPr>
            <a:xfrm>
              <a:off x="2168743" y="3502469"/>
              <a:ext cx="869877" cy="127011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4400" b="0" i="0" u="none" strike="noStrike" kern="1200" cap="none" spc="0" normalizeH="0" baseline="0" noProof="0" dirty="0">
                  <a:ln w="0"/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39FA8-C896-4E63-889D-8F82F042244A}"/>
                </a:ext>
              </a:extLst>
            </p:cNvPr>
            <p:cNvSpPr/>
            <p:nvPr/>
          </p:nvSpPr>
          <p:spPr>
            <a:xfrm>
              <a:off x="2168743" y="4640999"/>
              <a:ext cx="869877" cy="127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kumimoji="0" lang="en-US" sz="4400" b="0" i="0" u="none" strike="noStrike" kern="1200" cap="none" spc="0" normalizeH="0" baseline="0" noProof="0" dirty="0">
                  <a:ln w="0"/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528595A-4E0C-4708-9B96-9C847952F0F6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B5C09AC-D005-4648-85BE-E6B3D5340AD1}"/>
              </a:ext>
            </a:extLst>
          </p:cNvPr>
          <p:cNvSpPr/>
          <p:nvPr/>
        </p:nvSpPr>
        <p:spPr>
          <a:xfrm>
            <a:off x="6239222" y="2690515"/>
            <a:ext cx="58148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 w="0"/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kumimoji="0" lang="bn-IN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0FBD35-71F9-41D1-80B2-4A8289B67E6F}"/>
              </a:ext>
            </a:extLst>
          </p:cNvPr>
          <p:cNvSpPr/>
          <p:nvPr/>
        </p:nvSpPr>
        <p:spPr>
          <a:xfrm>
            <a:off x="7032054" y="2503286"/>
            <a:ext cx="3549667" cy="9556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341624-078B-4D0D-9D80-ECC6B6D42768}"/>
              </a:ext>
            </a:extLst>
          </p:cNvPr>
          <p:cNvSpPr/>
          <p:nvPr/>
        </p:nvSpPr>
        <p:spPr>
          <a:xfrm>
            <a:off x="7054815" y="2503285"/>
            <a:ext cx="3549666" cy="955623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847A6C-8DA9-446D-875E-D28331B7B040}"/>
              </a:ext>
            </a:extLst>
          </p:cNvPr>
          <p:cNvSpPr/>
          <p:nvPr/>
        </p:nvSpPr>
        <p:spPr>
          <a:xfrm>
            <a:off x="10918002" y="2538167"/>
            <a:ext cx="58148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kumimoji="0" lang="bn-IN" sz="4800" b="0" i="0" u="none" strike="noStrike" kern="1200" cap="none" spc="0" normalizeH="0" baseline="0" noProof="0" dirty="0">
                <a:ln w="0"/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kumimoji="0" lang="en-US" sz="4800" b="0" i="0" u="none" strike="noStrike" kern="1200" cap="none" spc="0" normalizeH="0" baseline="0" noProof="0" dirty="0">
              <a:ln w="0"/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C7A06-DEAF-482F-9939-B11C03E2FCEC}"/>
              </a:ext>
            </a:extLst>
          </p:cNvPr>
          <p:cNvSpPr txBox="1"/>
          <p:nvPr/>
        </p:nvSpPr>
        <p:spPr>
          <a:xfrm>
            <a:off x="839594" y="4068361"/>
            <a:ext cx="10369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1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/>
      <p:bldP spid="14" grpId="0" animBg="1"/>
      <p:bldP spid="15" grpId="0" animBg="1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6360</TotalTime>
  <Words>748</Words>
  <Application>Microsoft Office PowerPoint</Application>
  <PresentationFormat>Custom</PresentationFormat>
  <Paragraphs>148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Century Gothic</vt:lpstr>
      <vt:lpstr>Kalpurush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raihana haque</dc:creator>
  <cp:lastModifiedBy>Admin</cp:lastModifiedBy>
  <cp:revision>619</cp:revision>
  <dcterms:created xsi:type="dcterms:W3CDTF">2006-08-16T00:00:00Z</dcterms:created>
  <dcterms:modified xsi:type="dcterms:W3CDTF">2021-07-20T07:06:33Z</dcterms:modified>
</cp:coreProperties>
</file>